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9" r:id="rId6"/>
    <p:sldId id="282" r:id="rId7"/>
    <p:sldId id="261" r:id="rId8"/>
    <p:sldId id="279" r:id="rId9"/>
    <p:sldId id="280" r:id="rId10"/>
    <p:sldId id="260" r:id="rId11"/>
    <p:sldId id="262" r:id="rId12"/>
    <p:sldId id="278" r:id="rId13"/>
    <p:sldId id="263" r:id="rId14"/>
    <p:sldId id="264" r:id="rId15"/>
    <p:sldId id="265" r:id="rId16"/>
    <p:sldId id="266" r:id="rId17"/>
    <p:sldId id="267" r:id="rId18"/>
    <p:sldId id="268" r:id="rId19"/>
    <p:sldId id="274" r:id="rId20"/>
    <p:sldId id="275" r:id="rId21"/>
    <p:sldId id="276" r:id="rId22"/>
    <p:sldId id="277" r:id="rId23"/>
    <p:sldId id="283" r:id="rId24"/>
  </p:sldIdLst>
  <p:sldSz cx="9144000" cy="6858000" type="screen4x3"/>
  <p:notesSz cx="7026275" cy="9312275"/>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09" autoAdjust="0"/>
  </p:normalViewPr>
  <p:slideViewPr>
    <p:cSldViewPr>
      <p:cViewPr varScale="1">
        <p:scale>
          <a:sx n="95" d="100"/>
          <a:sy n="95"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96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95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729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75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02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215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00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277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2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553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76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charset="0"/>
        </a:defRPr>
      </a:lvl2pPr>
      <a:lvl3pPr algn="ctr" rtl="0" eaLnBrk="0" fontAlgn="base" hangingPunct="0">
        <a:spcBef>
          <a:spcPct val="0"/>
        </a:spcBef>
        <a:spcAft>
          <a:spcPct val="0"/>
        </a:spcAft>
        <a:defRPr sz="3600" b="1">
          <a:solidFill>
            <a:schemeClr val="tx2"/>
          </a:solidFill>
          <a:latin typeface="Times" charset="0"/>
        </a:defRPr>
      </a:lvl3pPr>
      <a:lvl4pPr algn="ctr" rtl="0" eaLnBrk="0" fontAlgn="base" hangingPunct="0">
        <a:spcBef>
          <a:spcPct val="0"/>
        </a:spcBef>
        <a:spcAft>
          <a:spcPct val="0"/>
        </a:spcAft>
        <a:defRPr sz="3600" b="1">
          <a:solidFill>
            <a:schemeClr val="tx2"/>
          </a:solidFill>
          <a:latin typeface="Times" charset="0"/>
        </a:defRPr>
      </a:lvl4pPr>
      <a:lvl5pPr algn="ctr" rtl="0" eaLnBrk="0" fontAlgn="base" hangingPunct="0">
        <a:spcBef>
          <a:spcPct val="0"/>
        </a:spcBef>
        <a:spcAft>
          <a:spcPct val="0"/>
        </a:spcAft>
        <a:defRPr sz="3600" b="1">
          <a:solidFill>
            <a:schemeClr val="tx2"/>
          </a:solidFill>
          <a:latin typeface="Times"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676400" y="5257800"/>
            <a:ext cx="6400800" cy="609600"/>
          </a:xfrm>
        </p:spPr>
        <p:txBody>
          <a:bodyPr/>
          <a:lstStyle/>
          <a:p>
            <a:pPr eaLnBrk="1" hangingPunct="1"/>
            <a:r>
              <a:rPr lang="en-US" altLang="en-US" dirty="0"/>
              <a:t>J. </a:t>
            </a:r>
            <a:r>
              <a:rPr lang="en-US" altLang="en-US" dirty="0" err="1" smtClean="0"/>
              <a:t>Kowal</a:t>
            </a:r>
            <a:r>
              <a:rPr lang="en-US" altLang="en-US" dirty="0" smtClean="0"/>
              <a:t>, H. Robertson, et al.</a:t>
            </a:r>
          </a:p>
        </p:txBody>
      </p:sp>
      <p:sp>
        <p:nvSpPr>
          <p:cNvPr id="2051" name="Rectangle 2"/>
          <p:cNvSpPr>
            <a:spLocks noGrp="1" noChangeArrowheads="1"/>
          </p:cNvSpPr>
          <p:nvPr>
            <p:ph type="ctrTitle"/>
          </p:nvPr>
        </p:nvSpPr>
        <p:spPr>
          <a:xfrm>
            <a:off x="685800" y="1066800"/>
            <a:ext cx="7772400" cy="3581400"/>
          </a:xfrm>
        </p:spPr>
        <p:txBody>
          <a:bodyPr/>
          <a:lstStyle/>
          <a:p>
            <a:pPr eaLnBrk="1" hangingPunct="1"/>
            <a:r>
              <a:rPr lang="en-US" altLang="en-US" sz="3200" dirty="0" smtClean="0"/>
              <a:t>Beam Current Monitor System</a:t>
            </a:r>
            <a:br>
              <a:rPr lang="en-US" altLang="en-US" sz="3200" dirty="0" smtClean="0"/>
            </a:br>
            <a:r>
              <a:rPr lang="en-US" altLang="en-US" sz="3200" dirty="0" smtClean="0"/>
              <a:t>Functional Description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BCM Channel Signal Flow</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2400" y="2655888"/>
            <a:ext cx="8991600" cy="2297112"/>
          </a:xfrm>
          <a:prstGeom prst="rect">
            <a:avLst/>
          </a:prstGeom>
        </p:spPr>
      </p:pic>
    </p:spTree>
    <p:extLst>
      <p:ext uri="{BB962C8B-B14F-4D97-AF65-F5344CB8AC3E}">
        <p14:creationId xmlns:p14="http://schemas.microsoft.com/office/powerpoint/2010/main" val="1317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t>Cavity</a:t>
            </a:r>
            <a:endParaRPr lang="en-US" dirty="0"/>
          </a:p>
        </p:txBody>
      </p:sp>
      <p:sp>
        <p:nvSpPr>
          <p:cNvPr id="3" name="Content Placeholder 2"/>
          <p:cNvSpPr>
            <a:spLocks noGrp="1"/>
          </p:cNvSpPr>
          <p:nvPr>
            <p:ph idx="1"/>
          </p:nvPr>
        </p:nvSpPr>
        <p:spPr>
          <a:xfrm>
            <a:off x="533400" y="1371600"/>
            <a:ext cx="8229600" cy="5410200"/>
          </a:xfrm>
        </p:spPr>
        <p:txBody>
          <a:bodyPr/>
          <a:lstStyle/>
          <a:p>
            <a:r>
              <a:rPr lang="en-US" dirty="0" smtClean="0"/>
              <a:t>The PSS BCM uses a simple pill box cavity exciting the TM010 downconverter mode at 1497 </a:t>
            </a:r>
            <a:r>
              <a:rPr lang="en-US" dirty="0" err="1" smtClean="0"/>
              <a:t>MHz.</a:t>
            </a:r>
            <a:r>
              <a:rPr lang="en-US" dirty="0" smtClean="0"/>
              <a:t> </a:t>
            </a:r>
          </a:p>
          <a:p>
            <a:r>
              <a:rPr lang="en-US" dirty="0" smtClean="0"/>
              <a:t>They are constructed of stainless steel. </a:t>
            </a:r>
          </a:p>
          <a:p>
            <a:r>
              <a:rPr lang="en-US" dirty="0" smtClean="0"/>
              <a:t>The Q is approximately 3000 and geometric shunt impedance is 1800. </a:t>
            </a:r>
          </a:p>
          <a:p>
            <a:r>
              <a:rPr lang="en-US" dirty="0" smtClean="0"/>
              <a:t>A lockable stub tuner mounted on a micrometer permits adjusting the resonate frequency of the cavity. </a:t>
            </a:r>
          </a:p>
          <a:p>
            <a:r>
              <a:rPr lang="en-US" dirty="0" smtClean="0"/>
              <a:t>Each cavity has three ports. </a:t>
            </a:r>
          </a:p>
          <a:p>
            <a:r>
              <a:rPr lang="en-US" dirty="0" smtClean="0"/>
              <a:t>The test port is -14 dB with respect to the other two ports.</a:t>
            </a:r>
          </a:p>
          <a:p>
            <a:r>
              <a:rPr lang="en-US" dirty="0" smtClean="0"/>
              <a:t>The other two ports are the sample ports and supply beam current information to the system.</a:t>
            </a:r>
            <a:endParaRPr lang="en-US" dirty="0"/>
          </a:p>
        </p:txBody>
      </p:sp>
    </p:spTree>
    <p:extLst>
      <p:ext uri="{BB962C8B-B14F-4D97-AF65-F5344CB8AC3E}">
        <p14:creationId xmlns:p14="http://schemas.microsoft.com/office/powerpoint/2010/main" val="295225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14400"/>
            <a:ext cx="414502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24400" y="2590800"/>
            <a:ext cx="1266116" cy="369332"/>
          </a:xfrm>
          <a:prstGeom prst="rect">
            <a:avLst/>
          </a:prstGeom>
        </p:spPr>
        <p:txBody>
          <a:bodyPr wrap="none">
            <a:spAutoFit/>
          </a:bodyPr>
          <a:lstStyle/>
          <a:p>
            <a:r>
              <a:rPr lang="en-US" sz="1800" dirty="0" smtClean="0">
                <a:latin typeface="Arial" panose="020B0604020202020204" pitchFamily="34" charset="0"/>
                <a:cs typeface="Arial" panose="020B0604020202020204" pitchFamily="34" charset="0"/>
              </a:rPr>
              <a:t>Tuner Port</a:t>
            </a: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2209800" y="3962400"/>
            <a:ext cx="813108" cy="369332"/>
          </a:xfrm>
          <a:prstGeom prst="rect">
            <a:avLst/>
          </a:prstGeom>
        </p:spPr>
        <p:txBody>
          <a:bodyPr wrap="none">
            <a:spAutoFit/>
          </a:bodyPr>
          <a:lstStyle/>
          <a:p>
            <a:r>
              <a:rPr lang="en-US" sz="1800" dirty="0" smtClean="0">
                <a:latin typeface="Arial" panose="020B0604020202020204" pitchFamily="34" charset="0"/>
                <a:cs typeface="Arial" panose="020B0604020202020204" pitchFamily="34" charset="0"/>
              </a:rPr>
              <a:t>Port A</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05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14400"/>
          </a:xfrm>
        </p:spPr>
        <p:txBody>
          <a:bodyPr/>
          <a:lstStyle/>
          <a:p>
            <a:r>
              <a:rPr lang="en-US" dirty="0" smtClean="0"/>
              <a:t>Downconverter</a:t>
            </a:r>
            <a:endParaRPr lang="en-US" dirty="0"/>
          </a:p>
        </p:txBody>
      </p:sp>
      <p:sp>
        <p:nvSpPr>
          <p:cNvPr id="3" name="Content Placeholder 2"/>
          <p:cNvSpPr>
            <a:spLocks noGrp="1"/>
          </p:cNvSpPr>
          <p:nvPr>
            <p:ph idx="1"/>
          </p:nvPr>
        </p:nvSpPr>
        <p:spPr>
          <a:xfrm>
            <a:off x="609600" y="1143000"/>
            <a:ext cx="8077200" cy="5105400"/>
          </a:xfrm>
        </p:spPr>
        <p:txBody>
          <a:bodyPr/>
          <a:lstStyle/>
          <a:p>
            <a:r>
              <a:rPr lang="en-US" dirty="0" smtClean="0"/>
              <a:t>The downconverter shifts the 1497MHz spectral component of the cavities to a 1 MHz signal. This is done to avoid signal attenuation due to cable losses.</a:t>
            </a:r>
          </a:p>
          <a:p>
            <a:r>
              <a:rPr lang="en-US" dirty="0" smtClean="0"/>
              <a:t>The DC 010 is designed for a dynamic range of 0 - 10uA.</a:t>
            </a:r>
          </a:p>
          <a:p>
            <a:r>
              <a:rPr lang="en-US" dirty="0" smtClean="0"/>
              <a:t>A summary fault output is included on each downconverter module. Faults include:</a:t>
            </a:r>
          </a:p>
          <a:p>
            <a:pPr lvl="1"/>
            <a:r>
              <a:rPr lang="en-US" dirty="0" smtClean="0"/>
              <a:t>Voltage out of regulation</a:t>
            </a:r>
          </a:p>
          <a:p>
            <a:pPr lvl="1"/>
            <a:r>
              <a:rPr lang="en-US" dirty="0" smtClean="0"/>
              <a:t>Local Oscillator +1- 1% out of tolerance</a:t>
            </a:r>
          </a:p>
          <a:p>
            <a:pPr lvl="1"/>
            <a:r>
              <a:rPr lang="en-US" dirty="0" smtClean="0"/>
              <a:t>RF input cable not connected to cavity</a:t>
            </a:r>
          </a:p>
          <a:p>
            <a:pPr marL="0" indent="0">
              <a:buNone/>
            </a:pPr>
            <a:endParaRPr lang="en-US" dirty="0" smtClean="0"/>
          </a:p>
          <a:p>
            <a:pPr marL="0" indent="0">
              <a:buNone/>
            </a:pPr>
            <a:r>
              <a:rPr lang="en-US" dirty="0" smtClean="0"/>
              <a:t>The fault signal goes to the Logic/Interface Unit. If a fault exists beam will be shut off.</a:t>
            </a:r>
            <a:endParaRPr lang="en-US" dirty="0"/>
          </a:p>
        </p:txBody>
      </p:sp>
    </p:spTree>
    <p:extLst>
      <p:ext uri="{BB962C8B-B14F-4D97-AF65-F5344CB8AC3E}">
        <p14:creationId xmlns:p14="http://schemas.microsoft.com/office/powerpoint/2010/main" val="158254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dirty="0" smtClean="0"/>
              <a:t>Test Source</a:t>
            </a:r>
            <a:endParaRPr lang="en-US" dirty="0"/>
          </a:p>
        </p:txBody>
      </p:sp>
      <p:sp>
        <p:nvSpPr>
          <p:cNvPr id="3" name="Content Placeholder 2"/>
          <p:cNvSpPr>
            <a:spLocks noGrp="1"/>
          </p:cNvSpPr>
          <p:nvPr>
            <p:ph idx="1"/>
          </p:nvPr>
        </p:nvSpPr>
        <p:spPr/>
        <p:txBody>
          <a:bodyPr/>
          <a:lstStyle/>
          <a:p>
            <a:r>
              <a:rPr lang="en-US" dirty="0" smtClean="0"/>
              <a:t>The test source permits the operators to perform a confidence test of the machine. </a:t>
            </a:r>
          </a:p>
          <a:p>
            <a:endParaRPr lang="en-US" dirty="0" smtClean="0"/>
          </a:p>
          <a:p>
            <a:r>
              <a:rPr lang="en-US" dirty="0" smtClean="0"/>
              <a:t>When activated it supplies a 1497 MHz signal to the test port of the cavity that is equivalent to a 10 </a:t>
            </a:r>
            <a:r>
              <a:rPr lang="en-US" dirty="0" err="1" smtClean="0"/>
              <a:t>uA</a:t>
            </a:r>
            <a:r>
              <a:rPr lang="en-US" dirty="0" smtClean="0"/>
              <a:t> beam for the beam stoppers.</a:t>
            </a:r>
            <a:endParaRPr lang="en-US" dirty="0"/>
          </a:p>
        </p:txBody>
      </p:sp>
    </p:spTree>
    <p:extLst>
      <p:ext uri="{BB962C8B-B14F-4D97-AF65-F5344CB8AC3E}">
        <p14:creationId xmlns:p14="http://schemas.microsoft.com/office/powerpoint/2010/main" val="305846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smtClean="0"/>
              <a:t>RMS to DC Converter</a:t>
            </a:r>
            <a:endParaRPr lang="en-US" dirty="0"/>
          </a:p>
        </p:txBody>
      </p:sp>
      <p:sp>
        <p:nvSpPr>
          <p:cNvPr id="3" name="Content Placeholder 2"/>
          <p:cNvSpPr>
            <a:spLocks noGrp="1"/>
          </p:cNvSpPr>
          <p:nvPr>
            <p:ph idx="1"/>
          </p:nvPr>
        </p:nvSpPr>
        <p:spPr>
          <a:xfrm>
            <a:off x="685800" y="1524000"/>
            <a:ext cx="8077200" cy="4724400"/>
          </a:xfrm>
        </p:spPr>
        <p:txBody>
          <a:bodyPr/>
          <a:lstStyle/>
          <a:p>
            <a:r>
              <a:rPr lang="en-US" dirty="0" smtClean="0"/>
              <a:t>The RMS to DC converter contains a differential input amplifier for noise rejection, a bandpass filter, and a commercial RMS to DC converter I.C. </a:t>
            </a:r>
          </a:p>
          <a:p>
            <a:r>
              <a:rPr lang="en-US" dirty="0" smtClean="0"/>
              <a:t>The input is </a:t>
            </a:r>
            <a:r>
              <a:rPr lang="en-US" dirty="0" err="1" smtClean="0"/>
              <a:t>lMHz</a:t>
            </a:r>
            <a:r>
              <a:rPr lang="en-US" dirty="0" smtClean="0"/>
              <a:t> from the downconverter and the output is 0 to 5VDC, nominal.</a:t>
            </a:r>
          </a:p>
          <a:p>
            <a:r>
              <a:rPr lang="en-US" dirty="0" smtClean="0"/>
              <a:t>Fault detection circuitry includes:</a:t>
            </a:r>
          </a:p>
          <a:p>
            <a:pPr lvl="1"/>
            <a:r>
              <a:rPr lang="en-US" dirty="0" smtClean="0"/>
              <a:t>Voltage out of regulation</a:t>
            </a:r>
          </a:p>
          <a:p>
            <a:pPr lvl="1"/>
            <a:r>
              <a:rPr lang="en-US" dirty="0" smtClean="0"/>
              <a:t>Down converter cable not attached</a:t>
            </a:r>
          </a:p>
          <a:p>
            <a:pPr marL="0" indent="0">
              <a:buNone/>
            </a:pPr>
            <a:endParaRPr lang="en-US" dirty="0" smtClean="0"/>
          </a:p>
          <a:p>
            <a:pPr marL="0" indent="0">
              <a:buNone/>
            </a:pPr>
            <a:r>
              <a:rPr lang="en-US" dirty="0" smtClean="0"/>
              <a:t>The fault signal goes to the Logic/Interface Unit. If a fault exists beam will be shut off.</a:t>
            </a:r>
            <a:endParaRPr lang="en-US" dirty="0"/>
          </a:p>
        </p:txBody>
      </p:sp>
    </p:spTree>
    <p:extLst>
      <p:ext uri="{BB962C8B-B14F-4D97-AF65-F5344CB8AC3E}">
        <p14:creationId xmlns:p14="http://schemas.microsoft.com/office/powerpoint/2010/main" val="382639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smtClean="0"/>
              <a:t>Equalizer</a:t>
            </a:r>
            <a:endParaRPr lang="en-US" dirty="0"/>
          </a:p>
        </p:txBody>
      </p:sp>
      <p:sp>
        <p:nvSpPr>
          <p:cNvPr id="3" name="Content Placeholder 2"/>
          <p:cNvSpPr>
            <a:spLocks noGrp="1"/>
          </p:cNvSpPr>
          <p:nvPr>
            <p:ph idx="1"/>
          </p:nvPr>
        </p:nvSpPr>
        <p:spPr>
          <a:xfrm>
            <a:off x="533400" y="1143000"/>
            <a:ext cx="8382000" cy="5181600"/>
          </a:xfrm>
        </p:spPr>
        <p:txBody>
          <a:bodyPr/>
          <a:lstStyle/>
          <a:p>
            <a:r>
              <a:rPr lang="en-US" dirty="0" smtClean="0"/>
              <a:t>Permits the technician to adjust signal levels during calibration.</a:t>
            </a:r>
          </a:p>
          <a:p>
            <a:r>
              <a:rPr lang="en-US" dirty="0" smtClean="0"/>
              <a:t>It contains the gain adjustment for the DC current signal.</a:t>
            </a:r>
          </a:p>
          <a:p>
            <a:r>
              <a:rPr lang="en-US" dirty="0" smtClean="0"/>
              <a:t>The gain is adjusted such that:</a:t>
            </a:r>
          </a:p>
          <a:p>
            <a:pPr lvl="1"/>
            <a:r>
              <a:rPr lang="en-US" dirty="0" smtClean="0"/>
              <a:t>Injector BCM DC out 0 - 5V = 0 - 200 </a:t>
            </a:r>
            <a:r>
              <a:rPr lang="en-US" dirty="0" err="1"/>
              <a:t>u</a:t>
            </a:r>
            <a:r>
              <a:rPr lang="en-US" dirty="0" err="1" smtClean="0"/>
              <a:t>A</a:t>
            </a:r>
            <a:endParaRPr lang="en-US" dirty="0" smtClean="0"/>
          </a:p>
          <a:p>
            <a:pPr lvl="1"/>
            <a:r>
              <a:rPr lang="en-US" dirty="0" smtClean="0"/>
              <a:t>Beam Stopper BCMs DC out 0 - 5V = 0 - 10 </a:t>
            </a:r>
            <a:r>
              <a:rPr lang="en-US" dirty="0" err="1"/>
              <a:t>u</a:t>
            </a:r>
            <a:r>
              <a:rPr lang="en-US" dirty="0" err="1" smtClean="0"/>
              <a:t>A</a:t>
            </a:r>
            <a:endParaRPr lang="en-US" dirty="0" smtClean="0"/>
          </a:p>
          <a:p>
            <a:r>
              <a:rPr lang="en-US" dirty="0" smtClean="0"/>
              <a:t>Fault detection circuitry includes:</a:t>
            </a:r>
          </a:p>
          <a:p>
            <a:pPr lvl="1"/>
            <a:r>
              <a:rPr lang="en-US" dirty="0" smtClean="0"/>
              <a:t>Voltage out of regulation</a:t>
            </a:r>
          </a:p>
          <a:p>
            <a:pPr marL="0" indent="0">
              <a:buNone/>
            </a:pPr>
            <a:endParaRPr lang="en-US" dirty="0" smtClean="0"/>
          </a:p>
          <a:p>
            <a:pPr marL="0" indent="0">
              <a:buNone/>
            </a:pPr>
            <a:r>
              <a:rPr lang="en-US" dirty="0" smtClean="0"/>
              <a:t>The fault signal goes to the Logic/Interface Unit. If a fault exists beam will be shut off.</a:t>
            </a:r>
            <a:endParaRPr lang="en-US" dirty="0"/>
          </a:p>
        </p:txBody>
      </p:sp>
    </p:spTree>
    <p:extLst>
      <p:ext uri="{BB962C8B-B14F-4D97-AF65-F5344CB8AC3E}">
        <p14:creationId xmlns:p14="http://schemas.microsoft.com/office/powerpoint/2010/main" val="74218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Integrator</a:t>
            </a:r>
            <a:endParaRPr lang="en-US" dirty="0"/>
          </a:p>
        </p:txBody>
      </p:sp>
      <p:sp>
        <p:nvSpPr>
          <p:cNvPr id="3" name="Content Placeholder 2"/>
          <p:cNvSpPr>
            <a:spLocks noGrp="1"/>
          </p:cNvSpPr>
          <p:nvPr>
            <p:ph idx="1"/>
          </p:nvPr>
        </p:nvSpPr>
        <p:spPr>
          <a:xfrm>
            <a:off x="609600" y="990600"/>
            <a:ext cx="8305800" cy="5562600"/>
          </a:xfrm>
        </p:spPr>
        <p:txBody>
          <a:bodyPr/>
          <a:lstStyle/>
          <a:p>
            <a:r>
              <a:rPr lang="en-US" dirty="0" smtClean="0"/>
              <a:t>Designed to integrate the signal from the equalizer and generate a fault if the integrated level exceeds 10 volts.</a:t>
            </a:r>
          </a:p>
          <a:p>
            <a:r>
              <a:rPr lang="en-US" dirty="0" smtClean="0"/>
              <a:t>Contains circuitry that integrates the beam current and faults if the current-time product exceeds the threshold. </a:t>
            </a:r>
          </a:p>
          <a:p>
            <a:r>
              <a:rPr lang="en-US" dirty="0" smtClean="0"/>
              <a:t>625kHz permissive signal from the Logic/Interface Unit is routed through a TTL gate controlled by the comparator output.</a:t>
            </a:r>
          </a:p>
          <a:p>
            <a:r>
              <a:rPr lang="en-US" dirty="0" smtClean="0"/>
              <a:t>Fault detection circuitry includes:</a:t>
            </a:r>
          </a:p>
          <a:p>
            <a:pPr lvl="1"/>
            <a:r>
              <a:rPr lang="en-US" dirty="0" smtClean="0"/>
              <a:t>Voltage out of regulation</a:t>
            </a:r>
          </a:p>
          <a:p>
            <a:pPr lvl="1"/>
            <a:r>
              <a:rPr lang="en-US" dirty="0" smtClean="0"/>
              <a:t>Window Comparator Fault</a:t>
            </a:r>
          </a:p>
          <a:p>
            <a:pPr marL="0" indent="0">
              <a:buNone/>
            </a:pPr>
            <a:endParaRPr lang="en-US" dirty="0" smtClean="0"/>
          </a:p>
          <a:p>
            <a:pPr marL="0" indent="0">
              <a:buNone/>
            </a:pPr>
            <a:r>
              <a:rPr lang="en-US" dirty="0" smtClean="0"/>
              <a:t> Both faults go to the Logic/Interface Unit. </a:t>
            </a:r>
            <a:r>
              <a:rPr lang="en-US" dirty="0"/>
              <a:t>If a fault exists beam </a:t>
            </a:r>
            <a:r>
              <a:rPr lang="en-US" dirty="0" smtClean="0"/>
              <a:t>   will </a:t>
            </a:r>
            <a:r>
              <a:rPr lang="en-US" dirty="0"/>
              <a:t>be shut off.</a:t>
            </a:r>
          </a:p>
        </p:txBody>
      </p:sp>
    </p:spTree>
    <p:extLst>
      <p:ext uri="{BB962C8B-B14F-4D97-AF65-F5344CB8AC3E}">
        <p14:creationId xmlns:p14="http://schemas.microsoft.com/office/powerpoint/2010/main" val="190072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838200"/>
          </a:xfrm>
        </p:spPr>
        <p:txBody>
          <a:bodyPr/>
          <a:lstStyle/>
          <a:p>
            <a:r>
              <a:rPr lang="en-US" dirty="0" smtClean="0"/>
              <a:t>Logic Interface Unit (LIU)</a:t>
            </a:r>
            <a:endParaRPr lang="en-US" dirty="0"/>
          </a:p>
        </p:txBody>
      </p:sp>
      <p:sp>
        <p:nvSpPr>
          <p:cNvPr id="3" name="Content Placeholder 2"/>
          <p:cNvSpPr>
            <a:spLocks noGrp="1"/>
          </p:cNvSpPr>
          <p:nvPr>
            <p:ph idx="1"/>
          </p:nvPr>
        </p:nvSpPr>
        <p:spPr>
          <a:xfrm>
            <a:off x="381000" y="1219200"/>
            <a:ext cx="8534400" cy="5029200"/>
          </a:xfrm>
        </p:spPr>
        <p:txBody>
          <a:bodyPr/>
          <a:lstStyle/>
          <a:p>
            <a:r>
              <a:rPr lang="en-US" dirty="0" smtClean="0"/>
              <a:t>Each card in the BCM chassis sends a health status to the LIU. </a:t>
            </a:r>
          </a:p>
          <a:p>
            <a:r>
              <a:rPr lang="en-US" dirty="0" smtClean="0"/>
              <a:t>If the health is bad the Logic card will remove the 625kHz permissive. </a:t>
            </a:r>
          </a:p>
          <a:p>
            <a:r>
              <a:rPr lang="en-US" dirty="0" smtClean="0"/>
              <a:t>The logic card also contains a latched relay output which is monitored by the local PLC. </a:t>
            </a:r>
          </a:p>
          <a:p>
            <a:pPr lvl="1"/>
            <a:r>
              <a:rPr lang="en-US" dirty="0" smtClean="0"/>
              <a:t>The contacts are open on fault. </a:t>
            </a:r>
          </a:p>
          <a:p>
            <a:pPr lvl="1"/>
            <a:r>
              <a:rPr lang="en-US" dirty="0" smtClean="0"/>
              <a:t>If the local PLC senses a fault it will drop the area out of Beam Permit. All output faults are latched. </a:t>
            </a:r>
          </a:p>
          <a:p>
            <a:pPr lvl="1"/>
            <a:r>
              <a:rPr lang="en-US" dirty="0" smtClean="0"/>
              <a:t>The status of each input is also latched on a fault for diagnostics. </a:t>
            </a:r>
          </a:p>
          <a:p>
            <a:r>
              <a:rPr lang="en-US" dirty="0" smtClean="0"/>
              <a:t>All external inputs and outputs to the Logic Card are optically isolated.</a:t>
            </a:r>
            <a:endParaRPr lang="en-US" dirty="0"/>
          </a:p>
        </p:txBody>
      </p:sp>
    </p:spTree>
    <p:extLst>
      <p:ext uri="{BB962C8B-B14F-4D97-AF65-F5344CB8AC3E}">
        <p14:creationId xmlns:p14="http://schemas.microsoft.com/office/powerpoint/2010/main" val="100117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838200"/>
          </a:xfrm>
        </p:spPr>
        <p:txBody>
          <a:bodyPr/>
          <a:lstStyle/>
          <a:p>
            <a:r>
              <a:rPr lang="en-US" sz="3200" dirty="0"/>
              <a:t>What BCM Faults will shut off the beam </a:t>
            </a:r>
            <a:r>
              <a:rPr lang="en-US" sz="3200" dirty="0" smtClean="0"/>
              <a:t>?</a:t>
            </a:r>
            <a:endParaRPr lang="en-US" sz="3200" dirty="0"/>
          </a:p>
        </p:txBody>
      </p:sp>
      <p:sp>
        <p:nvSpPr>
          <p:cNvPr id="3" name="Content Placeholder 2"/>
          <p:cNvSpPr>
            <a:spLocks noGrp="1"/>
          </p:cNvSpPr>
          <p:nvPr>
            <p:ph idx="1"/>
          </p:nvPr>
        </p:nvSpPr>
        <p:spPr>
          <a:xfrm>
            <a:off x="609600" y="1524000"/>
            <a:ext cx="7924800" cy="3962400"/>
          </a:xfrm>
        </p:spPr>
        <p:txBody>
          <a:bodyPr/>
          <a:lstStyle/>
          <a:p>
            <a:r>
              <a:rPr lang="en-US" dirty="0" smtClean="0"/>
              <a:t>Beam current I &gt; 1uA AND &gt; 100uA-ms </a:t>
            </a:r>
          </a:p>
          <a:p>
            <a:r>
              <a:rPr lang="en-US" dirty="0" smtClean="0"/>
              <a:t>Any BCM system card not connected</a:t>
            </a:r>
          </a:p>
          <a:p>
            <a:r>
              <a:rPr lang="en-US" dirty="0" smtClean="0"/>
              <a:t>Voltage out of regulation on any BCM subsystem</a:t>
            </a:r>
          </a:p>
          <a:p>
            <a:r>
              <a:rPr lang="en-US" dirty="0" smtClean="0"/>
              <a:t>Calibration </a:t>
            </a:r>
            <a:r>
              <a:rPr lang="en-US" dirty="0"/>
              <a:t>l</a:t>
            </a:r>
            <a:r>
              <a:rPr lang="en-US" dirty="0" smtClean="0"/>
              <a:t>evel out of limits</a:t>
            </a:r>
          </a:p>
          <a:p>
            <a:r>
              <a:rPr lang="en-US" dirty="0" smtClean="0"/>
              <a:t>Downconverter </a:t>
            </a:r>
            <a:r>
              <a:rPr lang="en-US" dirty="0"/>
              <a:t>l</a:t>
            </a:r>
            <a:r>
              <a:rPr lang="en-US" dirty="0" smtClean="0"/>
              <a:t>ocal </a:t>
            </a:r>
            <a:r>
              <a:rPr lang="en-US" dirty="0"/>
              <a:t>o</a:t>
            </a:r>
            <a:r>
              <a:rPr lang="en-US" dirty="0" smtClean="0"/>
              <a:t>scillator out of limits</a:t>
            </a:r>
          </a:p>
          <a:p>
            <a:r>
              <a:rPr lang="en-US" dirty="0" smtClean="0"/>
              <a:t>Interconnecting coax or cables not connected</a:t>
            </a:r>
          </a:p>
          <a:p>
            <a:r>
              <a:rPr lang="en-US" dirty="0" smtClean="0"/>
              <a:t>625 kHz permissive signal missing for any reason</a:t>
            </a:r>
          </a:p>
          <a:p>
            <a:r>
              <a:rPr lang="en-US" dirty="0" smtClean="0"/>
              <a:t>Ambiguous PSS mode status indication from the PLCs</a:t>
            </a:r>
            <a:endParaRPr lang="en-US" dirty="0"/>
          </a:p>
        </p:txBody>
      </p:sp>
    </p:spTree>
    <p:extLst>
      <p:ext uri="{BB962C8B-B14F-4D97-AF65-F5344CB8AC3E}">
        <p14:creationId xmlns:p14="http://schemas.microsoft.com/office/powerpoint/2010/main" val="272868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7772400" cy="838200"/>
          </a:xfrm>
        </p:spPr>
        <p:txBody>
          <a:bodyPr/>
          <a:lstStyle/>
          <a:p>
            <a:pPr eaLnBrk="1" hangingPunct="1"/>
            <a:r>
              <a:rPr lang="en-US" altLang="en-US" dirty="0" smtClean="0"/>
              <a:t>Overview</a:t>
            </a:r>
          </a:p>
        </p:txBody>
      </p:sp>
      <p:sp>
        <p:nvSpPr>
          <p:cNvPr id="3075" name="Rectangle 3"/>
          <p:cNvSpPr>
            <a:spLocks noGrp="1" noChangeArrowheads="1"/>
          </p:cNvSpPr>
          <p:nvPr>
            <p:ph type="body" idx="1"/>
          </p:nvPr>
        </p:nvSpPr>
        <p:spPr>
          <a:xfrm>
            <a:off x="685800" y="1143000"/>
            <a:ext cx="7772400" cy="4953000"/>
          </a:xfrm>
        </p:spPr>
        <p:txBody>
          <a:bodyPr/>
          <a:lstStyle/>
          <a:p>
            <a:pPr marL="0" marR="0" indent="0">
              <a:lnSpc>
                <a:spcPct val="115000"/>
              </a:lnSpc>
              <a:spcBef>
                <a:spcPts val="0"/>
              </a:spcBef>
              <a:spcAft>
                <a:spcPts val="0"/>
              </a:spcAft>
              <a:buNone/>
            </a:pPr>
            <a:r>
              <a:rPr lang="en-US" dirty="0" smtClean="0">
                <a:effectLst/>
                <a:latin typeface="Times New Roman"/>
                <a:ea typeface="MS Mincho"/>
                <a:cs typeface="Times New Roman"/>
              </a:rPr>
              <a:t>The Personal Safety System (PSS) Beam Current Monitoring (BCM) System is considered the fast electronics of the PSS system located in the Injector, East Arc, Beam Switchyard, and the Tagger/Hall D transport. </a:t>
            </a:r>
          </a:p>
          <a:p>
            <a:pPr marL="0" marR="0" indent="0">
              <a:lnSpc>
                <a:spcPct val="115000"/>
              </a:lnSpc>
              <a:spcBef>
                <a:spcPts val="0"/>
              </a:spcBef>
              <a:spcAft>
                <a:spcPts val="0"/>
              </a:spcAft>
              <a:buNone/>
            </a:pPr>
            <a:r>
              <a:rPr lang="en-US" dirty="0" smtClean="0">
                <a:effectLst/>
                <a:latin typeface="Times New Roman"/>
                <a:ea typeface="MS Mincho"/>
                <a:cs typeface="Times New Roman"/>
              </a:rPr>
              <a:t>The purpose of the BCM system is to protect the Beam Stoppers from seeing errant beam capable of burning through these stoppers. </a:t>
            </a:r>
          </a:p>
          <a:p>
            <a:pPr marL="0" marR="0" indent="0">
              <a:lnSpc>
                <a:spcPct val="115000"/>
              </a:lnSpc>
              <a:spcBef>
                <a:spcPts val="0"/>
              </a:spcBef>
              <a:spcAft>
                <a:spcPts val="0"/>
              </a:spcAft>
              <a:buNone/>
            </a:pPr>
            <a:r>
              <a:rPr lang="en-US" dirty="0" smtClean="0">
                <a:effectLst/>
                <a:latin typeface="Times New Roman"/>
                <a:ea typeface="MS Mincho"/>
                <a:cs typeface="Times New Roman"/>
              </a:rPr>
              <a:t>This is achieved by this system with a pillbox RF cavity in the beam line that monitors the beam current by means of detecting the electron bunches that pass through the cavity and generate an RF signal proportional to the beam current.</a:t>
            </a:r>
            <a:endParaRPr lang="en-US" dirty="0" smtClean="0">
              <a:effectLst/>
              <a:latin typeface="Calibri"/>
              <a:ea typeface="MS Mincho"/>
              <a:cs typeface="Times New Roman"/>
            </a:endParaRPr>
          </a:p>
          <a:p>
            <a:pPr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Each BCM has an internal threshold detector that will fault if the beam current exceeds 1 </a:t>
            </a:r>
            <a:r>
              <a:rPr lang="en-US" dirty="0" err="1" smtClean="0"/>
              <a:t>uA</a:t>
            </a:r>
            <a:r>
              <a:rPr lang="en-US" dirty="0" smtClean="0"/>
              <a:t>.</a:t>
            </a:r>
          </a:p>
          <a:p>
            <a:pPr marL="0" indent="0">
              <a:buNone/>
            </a:pPr>
            <a:r>
              <a:rPr lang="en-US" dirty="0" smtClean="0"/>
              <a:t>The Beam Current Monitors must shut off the beam within 1 </a:t>
            </a:r>
            <a:r>
              <a:rPr lang="en-US" dirty="0" err="1" smtClean="0"/>
              <a:t>ms</a:t>
            </a:r>
            <a:r>
              <a:rPr lang="en-US" dirty="0" smtClean="0"/>
              <a:t> of the onset of a worst case fault condition.</a:t>
            </a:r>
          </a:p>
          <a:p>
            <a:pPr marL="0" indent="0">
              <a:buNone/>
            </a:pPr>
            <a:r>
              <a:rPr lang="en-US" dirty="0" smtClean="0"/>
              <a:t>Therefore, in addition to the beam current detection system, there is also a fast beam shutoff system which removes beam from the accelerator within 1ms of the hazardous condition being present.</a:t>
            </a:r>
            <a:endParaRPr lang="en-US" dirty="0"/>
          </a:p>
        </p:txBody>
      </p:sp>
    </p:spTree>
    <p:extLst>
      <p:ext uri="{BB962C8B-B14F-4D97-AF65-F5344CB8AC3E}">
        <p14:creationId xmlns:p14="http://schemas.microsoft.com/office/powerpoint/2010/main" val="307619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endParaRPr lang="en-US" dirty="0"/>
          </a:p>
        </p:txBody>
      </p:sp>
      <p:sp>
        <p:nvSpPr>
          <p:cNvPr id="3" name="Content Placeholder 2"/>
          <p:cNvSpPr>
            <a:spLocks noGrp="1"/>
          </p:cNvSpPr>
          <p:nvPr>
            <p:ph idx="1"/>
          </p:nvPr>
        </p:nvSpPr>
        <p:spPr>
          <a:xfrm>
            <a:off x="381000" y="1447800"/>
            <a:ext cx="8610600" cy="4876800"/>
          </a:xfrm>
        </p:spPr>
        <p:txBody>
          <a:bodyPr/>
          <a:lstStyle/>
          <a:p>
            <a:pPr marL="0" indent="0">
              <a:buNone/>
            </a:pPr>
            <a:r>
              <a:rPr lang="en-US" dirty="0" smtClean="0"/>
              <a:t>Shut off time will be expressed as an integrated value:</a:t>
            </a:r>
          </a:p>
          <a:p>
            <a:pPr marL="0" indent="0">
              <a:buNone/>
            </a:pPr>
            <a:r>
              <a:rPr lang="en-US" dirty="0" smtClean="0"/>
              <a:t>200uA x 1ms = 200,000uA-us</a:t>
            </a:r>
          </a:p>
          <a:p>
            <a:pPr marL="0" indent="0">
              <a:buNone/>
            </a:pPr>
            <a:endParaRPr lang="en-US" dirty="0" smtClean="0"/>
          </a:p>
          <a:p>
            <a:pPr marL="0" indent="0">
              <a:buNone/>
            </a:pPr>
            <a:r>
              <a:rPr lang="en-US" dirty="0" smtClean="0"/>
              <a:t>The minimum integration time is driven by the worst case time to fault minus the sum of the propagation times to the beam shut down devices.</a:t>
            </a:r>
          </a:p>
        </p:txBody>
      </p:sp>
    </p:spTree>
    <p:extLst>
      <p:ext uri="{BB962C8B-B14F-4D97-AF65-F5344CB8AC3E}">
        <p14:creationId xmlns:p14="http://schemas.microsoft.com/office/powerpoint/2010/main" val="279767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762000"/>
          </a:xfrm>
        </p:spPr>
        <p:txBody>
          <a:bodyPr/>
          <a:lstStyle/>
          <a:p>
            <a:endParaRPr lang="en-US"/>
          </a:p>
        </p:txBody>
      </p:sp>
      <p:sp>
        <p:nvSpPr>
          <p:cNvPr id="4" name="Content Placeholder 2"/>
          <p:cNvSpPr txBox="1">
            <a:spLocks/>
          </p:cNvSpPr>
          <p:nvPr/>
        </p:nvSpPr>
        <p:spPr bwMode="auto">
          <a:xfrm>
            <a:off x="374702"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FontTx/>
              <a:buNone/>
            </a:pPr>
            <a:r>
              <a:rPr lang="en-US" kern="0" dirty="0" smtClean="0"/>
              <a:t>Time Allocation:</a:t>
            </a:r>
          </a:p>
          <a:p>
            <a:pPr marL="400050" lvl="1" indent="0">
              <a:buFontTx/>
              <a:buNone/>
            </a:pPr>
            <a:r>
              <a:rPr lang="en-US" kern="0" dirty="0" smtClean="0"/>
              <a:t>Tso = Max Time to Shut off			1000us</a:t>
            </a:r>
          </a:p>
          <a:p>
            <a:pPr marL="400050" lvl="1" indent="0">
              <a:buFontTx/>
              <a:buNone/>
            </a:pPr>
            <a:r>
              <a:rPr lang="en-US" kern="0" dirty="0" err="1" smtClean="0"/>
              <a:t>Tsb</a:t>
            </a:r>
            <a:r>
              <a:rPr lang="en-US" kern="0" dirty="0" smtClean="0"/>
              <a:t> = Stored Beam				    21us</a:t>
            </a:r>
          </a:p>
          <a:p>
            <a:pPr marL="400050" lvl="1" indent="0">
              <a:buFontTx/>
              <a:buNone/>
            </a:pPr>
            <a:r>
              <a:rPr lang="en-US" kern="0" dirty="0" err="1" smtClean="0"/>
              <a:t>Trl</a:t>
            </a:r>
            <a:r>
              <a:rPr lang="en-US" kern="0" dirty="0" smtClean="0"/>
              <a:t> = Remote Logic Processing		  	  100us</a:t>
            </a:r>
          </a:p>
          <a:p>
            <a:pPr marL="400050" lvl="1" indent="0">
              <a:buFontTx/>
              <a:buNone/>
            </a:pPr>
            <a:r>
              <a:rPr lang="en-US" kern="0" dirty="0" err="1" smtClean="0"/>
              <a:t>Txmt</a:t>
            </a:r>
            <a:r>
              <a:rPr lang="en-US" kern="0" dirty="0" smtClean="0"/>
              <a:t> = Fault Transmission time		   	    10us</a:t>
            </a:r>
          </a:p>
          <a:p>
            <a:pPr marL="400050" lvl="1" indent="0">
              <a:buFontTx/>
              <a:buNone/>
            </a:pPr>
            <a:r>
              <a:rPr lang="en-US" kern="0" dirty="0" smtClean="0"/>
              <a:t>T11 = Local Logic Processing		  	  100us</a:t>
            </a:r>
          </a:p>
          <a:p>
            <a:pPr marL="400050" lvl="1" indent="0">
              <a:buFontTx/>
              <a:buNone/>
            </a:pPr>
            <a:r>
              <a:rPr lang="en-US" u="sng" kern="0" dirty="0" smtClean="0"/>
              <a:t>Tso = Beam Shut Off Time			  200us</a:t>
            </a:r>
          </a:p>
          <a:p>
            <a:pPr marL="400050" lvl="1" indent="0">
              <a:buFontTx/>
              <a:buNone/>
            </a:pPr>
            <a:r>
              <a:rPr lang="en-US" kern="0" dirty="0" smtClean="0"/>
              <a:t>	Time left for integration =		  	  569us</a:t>
            </a:r>
          </a:p>
          <a:p>
            <a:pPr marL="0" indent="0">
              <a:buFontTx/>
              <a:buNone/>
            </a:pPr>
            <a:r>
              <a:rPr lang="en-US" kern="0" dirty="0" smtClean="0"/>
              <a:t>An integration </a:t>
            </a:r>
            <a:r>
              <a:rPr lang="en-US" kern="0" dirty="0"/>
              <a:t>time of </a:t>
            </a:r>
            <a:r>
              <a:rPr lang="en-US" kern="0" dirty="0" smtClean="0"/>
              <a:t>500uS </a:t>
            </a:r>
            <a:r>
              <a:rPr lang="en-US" kern="0" dirty="0"/>
              <a:t>will be used</a:t>
            </a:r>
            <a:endParaRPr lang="en-US" kern="0" dirty="0" smtClean="0"/>
          </a:p>
          <a:p>
            <a:pPr marL="0" indent="0">
              <a:buFontTx/>
              <a:buNone/>
            </a:pPr>
            <a:r>
              <a:rPr lang="en-US" kern="0" dirty="0" smtClean="0"/>
              <a:t>Integration time = 200uA * 500us = 100,000 </a:t>
            </a:r>
            <a:r>
              <a:rPr lang="en-US" kern="0" dirty="0" err="1" smtClean="0"/>
              <a:t>uA</a:t>
            </a:r>
            <a:r>
              <a:rPr lang="en-US" kern="0" dirty="0" smtClean="0"/>
              <a:t>-us</a:t>
            </a:r>
          </a:p>
        </p:txBody>
      </p:sp>
    </p:spTree>
    <p:extLst>
      <p:ext uri="{BB962C8B-B14F-4D97-AF65-F5344CB8AC3E}">
        <p14:creationId xmlns:p14="http://schemas.microsoft.com/office/powerpoint/2010/main" val="412165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200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endParaRPr lang="en-US" dirty="0"/>
          </a:p>
        </p:txBody>
      </p:sp>
      <p:sp>
        <p:nvSpPr>
          <p:cNvPr id="3" name="Content Placeholder 2"/>
          <p:cNvSpPr>
            <a:spLocks noGrp="1"/>
          </p:cNvSpPr>
          <p:nvPr>
            <p:ph idx="1"/>
          </p:nvPr>
        </p:nvSpPr>
        <p:spPr>
          <a:xfrm>
            <a:off x="685800" y="1752600"/>
            <a:ext cx="7772400" cy="4114800"/>
          </a:xfrm>
        </p:spPr>
        <p:txBody>
          <a:bodyPr/>
          <a:lstStyle/>
          <a:p>
            <a:pPr marL="0" indent="0">
              <a:lnSpc>
                <a:spcPct val="115000"/>
              </a:lnSpc>
              <a:spcBef>
                <a:spcPts val="0"/>
              </a:spcBef>
              <a:spcAft>
                <a:spcPts val="0"/>
              </a:spcAft>
              <a:buNone/>
            </a:pPr>
            <a:r>
              <a:rPr lang="en-US" dirty="0" smtClean="0">
                <a:effectLst/>
                <a:latin typeface="Times New Roman"/>
                <a:ea typeface="MS Mincho"/>
                <a:cs typeface="Times New Roman"/>
              </a:rPr>
              <a:t>Based upon calculations and simulations the BCM system must be fast enough to prevent burn through that can occur as fast as 2.0ms. </a:t>
            </a:r>
            <a:r>
              <a:rPr lang="en-US" dirty="0" smtClean="0"/>
              <a:t>The </a:t>
            </a:r>
            <a:r>
              <a:rPr lang="en-US" dirty="0"/>
              <a:t>BCM system's ability to shut off the beam through the fast beam shutdown devices is independent from the PLC </a:t>
            </a:r>
            <a:r>
              <a:rPr lang="en-US" dirty="0" smtClean="0"/>
              <a:t>system and </a:t>
            </a:r>
            <a:r>
              <a:rPr lang="en-US" dirty="0">
                <a:latin typeface="Times New Roman"/>
                <a:ea typeface="MS Mincho"/>
                <a:cs typeface="Times New Roman"/>
              </a:rPr>
              <a:t>is interfaced to the Injector Kicker</a:t>
            </a:r>
            <a:r>
              <a:rPr lang="en-US" dirty="0" smtClean="0">
                <a:latin typeface="Times New Roman"/>
                <a:ea typeface="MS Mincho"/>
                <a:cs typeface="Times New Roman"/>
              </a:rPr>
              <a:t>. </a:t>
            </a:r>
            <a:r>
              <a:rPr lang="en-US" dirty="0">
                <a:latin typeface="Times New Roman"/>
                <a:ea typeface="MS Mincho"/>
                <a:cs typeface="Times New Roman"/>
              </a:rPr>
              <a:t>The status of the BCM system is </a:t>
            </a:r>
            <a:r>
              <a:rPr lang="en-US" dirty="0" smtClean="0">
                <a:latin typeface="Times New Roman"/>
                <a:ea typeface="MS Mincho"/>
                <a:cs typeface="Times New Roman"/>
              </a:rPr>
              <a:t>monitored </a:t>
            </a:r>
            <a:r>
              <a:rPr lang="en-US" dirty="0">
                <a:latin typeface="Times New Roman"/>
                <a:ea typeface="MS Mincho"/>
                <a:cs typeface="Times New Roman"/>
              </a:rPr>
              <a:t>by the PSS PLC controller, so that </a:t>
            </a:r>
            <a:r>
              <a:rPr lang="en-US" dirty="0" smtClean="0">
                <a:latin typeface="Times New Roman"/>
                <a:ea typeface="MS Mincho"/>
                <a:cs typeface="Times New Roman"/>
              </a:rPr>
              <a:t>the </a:t>
            </a:r>
            <a:r>
              <a:rPr lang="en-US" dirty="0">
                <a:latin typeface="Times New Roman"/>
                <a:ea typeface="MS Mincho"/>
                <a:cs typeface="Times New Roman"/>
              </a:rPr>
              <a:t>PSS system is </a:t>
            </a:r>
            <a:r>
              <a:rPr lang="en-US" dirty="0" smtClean="0">
                <a:latin typeface="Times New Roman"/>
                <a:ea typeface="MS Mincho"/>
                <a:cs typeface="Times New Roman"/>
              </a:rPr>
              <a:t>able to shut </a:t>
            </a:r>
            <a:r>
              <a:rPr lang="en-US" dirty="0">
                <a:latin typeface="Times New Roman"/>
                <a:ea typeface="MS Mincho"/>
                <a:cs typeface="Times New Roman"/>
              </a:rPr>
              <a:t>down the </a:t>
            </a:r>
            <a:r>
              <a:rPr lang="en-US" dirty="0" smtClean="0">
                <a:latin typeface="Times New Roman"/>
                <a:ea typeface="MS Mincho"/>
                <a:cs typeface="Times New Roman"/>
              </a:rPr>
              <a:t>Gun </a:t>
            </a:r>
            <a:r>
              <a:rPr lang="en-US" dirty="0">
                <a:latin typeface="Times New Roman"/>
                <a:ea typeface="MS Mincho"/>
                <a:cs typeface="Times New Roman"/>
              </a:rPr>
              <a:t>as well. </a:t>
            </a:r>
            <a:endParaRPr lang="en-US" dirty="0">
              <a:latin typeface="Calibri"/>
              <a:ea typeface="MS Mincho"/>
              <a:cs typeface="Times New Roman"/>
            </a:endParaRPr>
          </a:p>
          <a:p>
            <a:pPr marL="0" marR="0" indent="0">
              <a:lnSpc>
                <a:spcPct val="115000"/>
              </a:lnSpc>
              <a:spcBef>
                <a:spcPts val="0"/>
              </a:spcBef>
              <a:spcAft>
                <a:spcPts val="0"/>
              </a:spcAft>
              <a:buNone/>
            </a:pPr>
            <a:r>
              <a:rPr lang="en-US" dirty="0" smtClean="0"/>
              <a:t>.</a:t>
            </a:r>
            <a:endParaRPr lang="en-US" dirty="0"/>
          </a:p>
          <a:p>
            <a:pPr marL="0" marR="0" indent="0">
              <a:lnSpc>
                <a:spcPct val="115000"/>
              </a:lnSpc>
              <a:spcBef>
                <a:spcPts val="0"/>
              </a:spcBef>
              <a:spcAft>
                <a:spcPts val="0"/>
              </a:spcAft>
              <a:buNone/>
            </a:pPr>
            <a:endParaRPr lang="en-US" dirty="0" smtClean="0">
              <a:effectLst/>
              <a:latin typeface="Calibri"/>
              <a:ea typeface="MS Mincho"/>
              <a:cs typeface="Times New Roman"/>
            </a:endParaRPr>
          </a:p>
          <a:p>
            <a:endParaRPr lang="en-US" dirty="0"/>
          </a:p>
        </p:txBody>
      </p:sp>
    </p:spTree>
    <p:extLst>
      <p:ext uri="{BB962C8B-B14F-4D97-AF65-F5344CB8AC3E}">
        <p14:creationId xmlns:p14="http://schemas.microsoft.com/office/powerpoint/2010/main" val="1494519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828800"/>
            <a:ext cx="7772400" cy="4114800"/>
          </a:xfrm>
        </p:spPr>
        <p:txBody>
          <a:bodyPr/>
          <a:lstStyle/>
          <a:p>
            <a:pPr marL="0" marR="0" indent="0">
              <a:lnSpc>
                <a:spcPct val="115000"/>
              </a:lnSpc>
              <a:spcBef>
                <a:spcPts val="0"/>
              </a:spcBef>
              <a:spcAft>
                <a:spcPts val="0"/>
              </a:spcAft>
              <a:buNone/>
            </a:pPr>
            <a:r>
              <a:rPr lang="en-US" dirty="0" smtClean="0">
                <a:effectLst/>
                <a:latin typeface="Times New Roman"/>
                <a:ea typeface="MS Mincho"/>
                <a:cs typeface="Times New Roman"/>
              </a:rPr>
              <a:t>Each of these channels at the three locations consists of the BCM Cavity with two RF </a:t>
            </a:r>
            <a:r>
              <a:rPr lang="en-US" dirty="0" err="1" smtClean="0">
                <a:effectLst/>
                <a:latin typeface="Times New Roman"/>
                <a:ea typeface="MS Mincho"/>
                <a:cs typeface="Times New Roman"/>
              </a:rPr>
              <a:t>Heliax</a:t>
            </a:r>
            <a:r>
              <a:rPr lang="en-US" dirty="0" smtClean="0">
                <a:effectLst/>
                <a:latin typeface="Times New Roman"/>
                <a:ea typeface="MS Mincho"/>
                <a:cs typeface="Times New Roman"/>
              </a:rPr>
              <a:t> cables connected to redundant systems A &amp; B. </a:t>
            </a:r>
          </a:p>
          <a:p>
            <a:pPr marL="0" marR="0" indent="0">
              <a:lnSpc>
                <a:spcPct val="115000"/>
              </a:lnSpc>
              <a:spcBef>
                <a:spcPts val="0"/>
              </a:spcBef>
              <a:spcAft>
                <a:spcPts val="0"/>
              </a:spcAft>
              <a:buNone/>
            </a:pPr>
            <a:r>
              <a:rPr lang="en-US" dirty="0" smtClean="0">
                <a:effectLst/>
                <a:latin typeface="Times New Roman"/>
                <a:ea typeface="MS Mincho"/>
                <a:cs typeface="Times New Roman"/>
              </a:rPr>
              <a:t>The redundant electronics consists of:</a:t>
            </a:r>
            <a:endParaRPr lang="en-US" dirty="0" smtClean="0">
              <a:effectLst/>
              <a:latin typeface="Calibri"/>
              <a:ea typeface="MS Mincho"/>
              <a:cs typeface="Times New Roman"/>
            </a:endParaRPr>
          </a:p>
          <a:p>
            <a:pPr lvl="0">
              <a:lnSpc>
                <a:spcPct val="115000"/>
              </a:lnSpc>
              <a:spcBef>
                <a:spcPts val="0"/>
              </a:spcBef>
              <a:spcAft>
                <a:spcPts val="0"/>
              </a:spcAft>
              <a:buFont typeface="Symbol"/>
              <a:buChar char=""/>
            </a:pPr>
            <a:r>
              <a:rPr lang="en-US" dirty="0" smtClean="0">
                <a:effectLst/>
                <a:latin typeface="Times New Roman"/>
                <a:ea typeface="MS Mincho"/>
                <a:cs typeface="Times New Roman"/>
              </a:rPr>
              <a:t>Down Converter</a:t>
            </a:r>
            <a:endParaRPr lang="en-US" dirty="0" smtClean="0">
              <a:effectLst/>
              <a:latin typeface="Calibri"/>
              <a:ea typeface="MS Mincho"/>
              <a:cs typeface="Times New Roman"/>
            </a:endParaRPr>
          </a:p>
          <a:p>
            <a:pPr lvl="0">
              <a:lnSpc>
                <a:spcPct val="115000"/>
              </a:lnSpc>
              <a:spcBef>
                <a:spcPts val="0"/>
              </a:spcBef>
              <a:spcAft>
                <a:spcPts val="0"/>
              </a:spcAft>
              <a:buFont typeface="Symbol"/>
              <a:buChar char=""/>
            </a:pPr>
            <a:r>
              <a:rPr lang="en-US" dirty="0" smtClean="0">
                <a:effectLst/>
                <a:latin typeface="Times New Roman"/>
                <a:ea typeface="MS Mincho"/>
                <a:cs typeface="Times New Roman"/>
              </a:rPr>
              <a:t>RMS to DC Converter</a:t>
            </a:r>
            <a:endParaRPr lang="en-US" dirty="0" smtClean="0">
              <a:effectLst/>
              <a:latin typeface="Calibri"/>
              <a:ea typeface="MS Mincho"/>
              <a:cs typeface="Times New Roman"/>
            </a:endParaRPr>
          </a:p>
          <a:p>
            <a:pPr lvl="0">
              <a:lnSpc>
                <a:spcPct val="115000"/>
              </a:lnSpc>
              <a:spcBef>
                <a:spcPts val="0"/>
              </a:spcBef>
              <a:spcAft>
                <a:spcPts val="0"/>
              </a:spcAft>
              <a:buFont typeface="Symbol"/>
              <a:buChar char=""/>
            </a:pPr>
            <a:r>
              <a:rPr lang="en-US" dirty="0" smtClean="0">
                <a:effectLst/>
                <a:latin typeface="Times New Roman"/>
                <a:ea typeface="MS Mincho"/>
                <a:cs typeface="Times New Roman"/>
              </a:rPr>
              <a:t>Equalizer</a:t>
            </a:r>
            <a:endParaRPr lang="en-US" dirty="0" smtClean="0">
              <a:effectLst/>
              <a:latin typeface="Calibri"/>
              <a:ea typeface="MS Mincho"/>
              <a:cs typeface="Times New Roman"/>
            </a:endParaRPr>
          </a:p>
          <a:p>
            <a:pPr lvl="0">
              <a:lnSpc>
                <a:spcPct val="115000"/>
              </a:lnSpc>
              <a:spcBef>
                <a:spcPts val="0"/>
              </a:spcBef>
              <a:spcAft>
                <a:spcPts val="0"/>
              </a:spcAft>
              <a:buFont typeface="Symbol"/>
              <a:buChar char=""/>
            </a:pPr>
            <a:r>
              <a:rPr lang="en-US" dirty="0" smtClean="0">
                <a:effectLst/>
                <a:latin typeface="Times New Roman"/>
                <a:ea typeface="MS Mincho"/>
                <a:cs typeface="Times New Roman"/>
              </a:rPr>
              <a:t>Integrator</a:t>
            </a:r>
            <a:endParaRPr lang="en-US" dirty="0" smtClean="0">
              <a:effectLst/>
              <a:latin typeface="Calibri"/>
              <a:ea typeface="MS Mincho"/>
              <a:cs typeface="Times New Roman"/>
            </a:endParaRPr>
          </a:p>
          <a:p>
            <a:pPr lvl="0">
              <a:lnSpc>
                <a:spcPct val="115000"/>
              </a:lnSpc>
              <a:spcBef>
                <a:spcPts val="0"/>
              </a:spcBef>
              <a:spcAft>
                <a:spcPts val="0"/>
              </a:spcAft>
              <a:buFont typeface="Symbol"/>
              <a:buChar char=""/>
            </a:pPr>
            <a:r>
              <a:rPr lang="en-US" dirty="0" smtClean="0">
                <a:effectLst/>
                <a:latin typeface="Times New Roman"/>
                <a:ea typeface="MS Mincho"/>
                <a:cs typeface="Times New Roman"/>
              </a:rPr>
              <a:t>Logic Interface Unit (LIU)</a:t>
            </a:r>
            <a:endParaRPr lang="en-US" dirty="0" smtClean="0">
              <a:effectLst/>
              <a:latin typeface="Calibri"/>
              <a:ea typeface="MS Mincho"/>
              <a:cs typeface="Times New Roman"/>
            </a:endParaRPr>
          </a:p>
          <a:p>
            <a:endParaRPr lang="en-US" dirty="0"/>
          </a:p>
        </p:txBody>
      </p:sp>
    </p:spTree>
    <p:extLst>
      <p:ext uri="{BB962C8B-B14F-4D97-AF65-F5344CB8AC3E}">
        <p14:creationId xmlns:p14="http://schemas.microsoft.com/office/powerpoint/2010/main" val="298434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8004175"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11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0580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86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04" y="685800"/>
            <a:ext cx="8991600" cy="570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46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Injector BCM Verification Panel</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0" y="2057400"/>
            <a:ext cx="899223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84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Panel LED Explanation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83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37130"/>
      </p:ext>
    </p:extLst>
  </p:cSld>
  <p:clrMapOvr>
    <a:masterClrMapping/>
  </p:clrMapOvr>
</p:sld>
</file>

<file path=ppt/theme/theme1.xml><?xml version="1.0" encoding="utf-8"?>
<a:theme xmlns:a="http://schemas.openxmlformats.org/drawingml/2006/main" name="JLab_PowerPoint2">
  <a:themeElements>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JLab_PowerPoint2</Template>
  <TotalTime>434</TotalTime>
  <Words>1053</Words>
  <Application>Microsoft Office PowerPoint</Application>
  <PresentationFormat>On-screen Show (4:3)</PresentationFormat>
  <Paragraphs>103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JLab_PowerPoint2</vt:lpstr>
      <vt:lpstr>Beam Current Monitor System Functional Description</vt:lpstr>
      <vt:lpstr>Overview</vt:lpstr>
      <vt:lpstr>PowerPoint Presentation</vt:lpstr>
      <vt:lpstr>PowerPoint Presentation</vt:lpstr>
      <vt:lpstr>PowerPoint Presentation</vt:lpstr>
      <vt:lpstr>PowerPoint Presentation</vt:lpstr>
      <vt:lpstr>PowerPoint Presentation</vt:lpstr>
      <vt:lpstr>Injector BCM Verification Panel</vt:lpstr>
      <vt:lpstr>Verification Panel LED Explanation</vt:lpstr>
      <vt:lpstr>BCM Channel Signal Flow</vt:lpstr>
      <vt:lpstr>Cavity</vt:lpstr>
      <vt:lpstr>PowerPoint Presentation</vt:lpstr>
      <vt:lpstr>Downconverter</vt:lpstr>
      <vt:lpstr>Test Source</vt:lpstr>
      <vt:lpstr>RMS to DC Converter</vt:lpstr>
      <vt:lpstr>Equalizer</vt:lpstr>
      <vt:lpstr>Integrator</vt:lpstr>
      <vt:lpstr>Logic Interface Unit (LIU)</vt:lpstr>
      <vt:lpstr>What BCM Faults will shut off the beam ?</vt:lpstr>
      <vt:lpstr>PowerPoint Presentation</vt:lpstr>
      <vt:lpstr>PowerPoint Presentation</vt:lpstr>
      <vt:lpstr>PowerPoint Presentation</vt:lpstr>
      <vt:lpstr>Questions??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Tonya M. Evans</dc:creator>
  <cp:lastModifiedBy>Mathew Poelker</cp:lastModifiedBy>
  <cp:revision>33</cp:revision>
  <dcterms:created xsi:type="dcterms:W3CDTF">2006-11-09T19:00:19Z</dcterms:created>
  <dcterms:modified xsi:type="dcterms:W3CDTF">2016-10-21T15:34:50Z</dcterms:modified>
</cp:coreProperties>
</file>