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61" r:id="rId4"/>
    <p:sldId id="257" r:id="rId5"/>
    <p:sldId id="258" r:id="rId6"/>
    <p:sldId id="267" r:id="rId7"/>
    <p:sldId id="268" r:id="rId8"/>
    <p:sldId id="270" r:id="rId9"/>
    <p:sldId id="269" r:id="rId10"/>
    <p:sldId id="271" r:id="rId11"/>
    <p:sldId id="273" r:id="rId12"/>
    <p:sldId id="275" r:id="rId13"/>
    <p:sldId id="274" r:id="rId14"/>
    <p:sldId id="263" r:id="rId15"/>
    <p:sldId id="266" r:id="rId16"/>
    <p:sldId id="265" r:id="rId17"/>
    <p:sldId id="264" r:id="rId18"/>
    <p:sldId id="259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/>
    <p:restoredTop sz="94444"/>
  </p:normalViewPr>
  <p:slideViewPr>
    <p:cSldViewPr snapToGrid="0" snapToObjects="1">
      <p:cViewPr varScale="1">
        <p:scale>
          <a:sx n="75" d="100"/>
          <a:sy n="75" d="100"/>
        </p:scale>
        <p:origin x="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B7F9A-56F2-964D-866A-4F6E7960DFAE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C08F3-40A3-FD40-BC36-606860210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Run1141_during2I01fdbk_IHWPout_CEout_RHWP1630_b4Chopper30nm_justDxDy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D12F9-F259-3F45-BEEC-203A8AE398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6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Run1146_after2I012I02fdbk_IHWPin_CEout_RHWP1630_alphsposU1516_alphaposV1637_Dr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D12F9-F259-3F45-BEEC-203A8AE398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6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D12F9-F259-3F45-BEEC-203A8AE398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4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D12F9-F259-3F45-BEEC-203A8AE398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0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22F1-DCF0-874E-A39A-7A7B5683A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64C85-36B9-9043-B0B5-2DAD727EB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8711-44F7-B44C-A2DB-0BF6DB2C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A49F-B940-F649-B1E7-F7674751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9CE3F-BE17-4543-BB5E-0A9E47C9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2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3566-EE45-1642-A4D4-D2DAC9A9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98654-6D2F-A34A-A1FB-5B89E8B6D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BDBD0-9D3D-634C-8C2F-6E1FE4E50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CBC4E-D47A-3348-BEFC-D8E786C5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7F685-4AC9-2B46-869D-4DCF1656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9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BFDEC-DA1E-2148-A93F-B1DC381549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AD268-0D71-6345-A3E0-B3065235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50D32-5253-2A42-BD9F-1A1C84750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962D9-C80E-6D4D-9418-2BB385C4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2EEC0-0137-8C44-9936-B17A0FD2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2D5F2-3C8B-F04F-99A4-0E897C3C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C54E0-909C-6E4B-937A-34A721092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6722E-A89B-7E4F-B038-6BE04E8A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068FF-5568-824B-97A5-4C218E81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73A5-6C55-6941-BFDA-5412BEB7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84665-5A4C-3C4C-ABAC-AD6CC5BD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A670E-CA04-654E-BB52-5EC880D4A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F6D79-E185-EB4F-8C56-4DF80D82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DF943-C663-6E40-A272-B4B13902F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5733F-55E7-A548-8209-DF3815C8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9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A0924-8980-D740-BF69-E78CD83B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338D9-16F4-834D-B0DB-5F9D0CBE1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83026-7797-4847-8439-F067AC067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9D066-466F-3445-9AD0-278F6726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C66D2-0FBA-044D-933F-9251C7F5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5FF04-B8C9-254D-9256-806A8208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8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CD2F-D691-8246-B1ED-E8080009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B3A92-16CE-A945-805C-C8125C8C2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BA703-27A4-C940-B220-433E4AB70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D97F5-567B-0C4B-8165-0B2960647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A8C72F-BB8A-C64D-B08A-64461C65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2ED955-5330-6B49-95D8-E793D1EE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5C0A4-35CD-694F-BCAB-935106FF8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2281BD-D1CF-DD44-B82A-47EDAB43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8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D89B-3162-C447-A917-FCF29E6E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8D9D5-85A2-C548-AE95-B1163530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CB1F5-EECB-074B-920A-A0E94BFC8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F6081-FB0E-0C4E-9B96-C59657AE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48451-3202-3440-8FB4-6E95EE12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F81A7-2F87-BD4C-891A-A4E9DF2F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CCC86-A141-B346-BC1F-B789D69C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6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DF9D-B3D9-FA43-A12D-9BFA1457B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E582-2C8E-2848-B3FB-131C06E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BE6FF-471E-F445-976B-94E8FCA5D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B236D-DCD7-A844-B875-5463534B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E48B2-1C1A-1847-81F9-A96BEB1F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660D-D77E-A543-91D8-0927830C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FDA1-A4D8-E84E-9222-8746BE2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B20E8-600E-F34E-8EB3-FFA614E99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E148B-4ABC-B14F-9558-CAEB9AE2A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250B-4D2F-4142-807E-849122B9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DD6FC-751B-EF4D-AC44-116C8C2C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FC85F-6FB9-BD48-9949-D75CE30B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23F475-5406-534E-B2DE-5A30F45A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BDF57-D6B2-5740-990B-55EDFE3A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12E62-179D-8C4F-BAF9-35AE9B8EF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5811-1CB4-1645-8659-9E434C270FBD}" type="datetimeFigureOut">
              <a:rPr lang="en-US" smtClean="0"/>
              <a:t>2/8/2019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537E-8D2B-2C43-8AEE-863CDB9CA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D3EC-FEF0-1C4E-B5D2-E9A57DEC9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058B6-4757-0640-A23A-C78ECF207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2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5" Type="http://schemas.openxmlformats.org/officeDocument/2006/relationships/image" Target="../media/image34.tiff"/><Relationship Id="rId10" Type="http://schemas.openxmlformats.org/officeDocument/2006/relationships/image" Target="../media/image29.tiff"/><Relationship Id="rId4" Type="http://schemas.openxmlformats.org/officeDocument/2006/relationships/image" Target="../media/image23.emf"/><Relationship Id="rId9" Type="http://schemas.openxmlformats.org/officeDocument/2006/relationships/image" Target="../media/image28.tiff"/><Relationship Id="rId1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C2E96-C0FB-DE4E-89F9-581E3B7B8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22E56C-11E2-0C4A-8941-F13AA086F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9A4CE9-309D-4D4C-B735-D8A3CC81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83" y="1640746"/>
            <a:ext cx="8158015" cy="3466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ED9BF-2C1A-984B-A09B-2F9DD0B91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746"/>
            <a:ext cx="4128783" cy="34323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0DEF5F-99D4-A248-89F3-315CC009A645}"/>
              </a:ext>
            </a:extLst>
          </p:cNvPr>
          <p:cNvSpPr/>
          <p:nvPr/>
        </p:nvSpPr>
        <p:spPr>
          <a:xfrm>
            <a:off x="1769557" y="1325201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Jan30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0DCAC-A173-8F4F-95FC-86D2F200B93E}"/>
              </a:ext>
            </a:extLst>
          </p:cNvPr>
          <p:cNvSpPr/>
          <p:nvPr/>
        </p:nvSpPr>
        <p:spPr>
          <a:xfrm>
            <a:off x="5002760" y="1165650"/>
            <a:ext cx="297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Feb1 – after feedback on 2I02</a:t>
            </a:r>
          </a:p>
        </p:txBody>
      </p:sp>
    </p:spTree>
    <p:extLst>
      <p:ext uri="{BB962C8B-B14F-4D97-AF65-F5344CB8AC3E}">
        <p14:creationId xmlns:p14="http://schemas.microsoft.com/office/powerpoint/2010/main" val="3146901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AC61E-E0AD-514D-8B27-D7C5FE69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71450"/>
            <a:ext cx="84201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49237-621E-2345-80CC-CD10F690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7" y="0"/>
            <a:ext cx="1187084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5598A2-9284-E44A-BFE3-2355DFDFDD29}"/>
              </a:ext>
            </a:extLst>
          </p:cNvPr>
          <p:cNvSpPr/>
          <p:nvPr/>
        </p:nvSpPr>
        <p:spPr>
          <a:xfrm>
            <a:off x="5647765" y="0"/>
            <a:ext cx="1057835" cy="681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7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782BF-2259-F647-A187-5A665ABE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"/>
            <a:ext cx="12192000" cy="62547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27AD70-AAE4-844B-A11F-190F4490872D}"/>
              </a:ext>
            </a:extLst>
          </p:cNvPr>
          <p:cNvSpPr/>
          <p:nvPr/>
        </p:nvSpPr>
        <p:spPr>
          <a:xfrm>
            <a:off x="11295529" y="4625788"/>
            <a:ext cx="896471" cy="1930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8EECFF-1141-8A4F-8FF4-F380918B3660}"/>
              </a:ext>
            </a:extLst>
          </p:cNvPr>
          <p:cNvSpPr/>
          <p:nvPr/>
        </p:nvSpPr>
        <p:spPr>
          <a:xfrm>
            <a:off x="9332259" y="4625788"/>
            <a:ext cx="1192306" cy="1930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2F4B6-9DF2-474C-8B90-D41E3B0CB5B7}"/>
              </a:ext>
            </a:extLst>
          </p:cNvPr>
          <p:cNvSpPr txBox="1"/>
          <p:nvPr/>
        </p:nvSpPr>
        <p:spPr>
          <a:xfrm>
            <a:off x="4123765" y="0"/>
            <a:ext cx="441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KD*P longitudinal/transverse coupling  </a:t>
            </a:r>
          </a:p>
        </p:txBody>
      </p:sp>
    </p:spTree>
    <p:extLst>
      <p:ext uri="{BB962C8B-B14F-4D97-AF65-F5344CB8AC3E}">
        <p14:creationId xmlns:p14="http://schemas.microsoft.com/office/powerpoint/2010/main" val="175985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6235C-4A3C-F646-99C0-FF33C0396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79"/>
          <a:stretch/>
        </p:blipFill>
        <p:spPr>
          <a:xfrm>
            <a:off x="8434409" y="291996"/>
            <a:ext cx="3757591" cy="3383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9D744-7B84-5A45-8C5A-D0E9B5C3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" y="125506"/>
            <a:ext cx="8504235" cy="35500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3299D3-F856-3B4F-BA67-37AC91EE1390}"/>
              </a:ext>
            </a:extLst>
          </p:cNvPr>
          <p:cNvSpPr/>
          <p:nvPr/>
        </p:nvSpPr>
        <p:spPr>
          <a:xfrm>
            <a:off x="788893" y="4346429"/>
            <a:ext cx="11403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-chopper fits yield longer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pulse and normalized plots show bigger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tails: 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0.5uA (250MHz) – sigma = 23.9ps, FWHM=56.3ps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1uA (500MHz) –sigma = 18.0ps, FWHM=42.4ps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14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1F0A-6BBB-6C49-8CDA-E69F5AD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Rename Etalon effect: Interferometric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BF255-7CF9-0546-9714-8DCB0C0FB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26" r="6667" b="59216"/>
          <a:stretch/>
        </p:blipFill>
        <p:spPr>
          <a:xfrm>
            <a:off x="2348753" y="1430277"/>
            <a:ext cx="3603813" cy="2783142"/>
          </a:xfrm>
          <a:prstGeom prst="rect">
            <a:avLst/>
          </a:prstGeom>
        </p:spPr>
      </p:pic>
      <p:sp>
        <p:nvSpPr>
          <p:cNvPr id="5" name="Cube 4">
            <a:extLst>
              <a:ext uri="{FF2B5EF4-FFF2-40B4-BE49-F238E27FC236}">
                <a16:creationId xmlns:a16="http://schemas.microsoft.com/office/drawing/2014/main" id="{DD90457A-2DBA-234C-ABEB-69E5C58A8618}"/>
              </a:ext>
            </a:extLst>
          </p:cNvPr>
          <p:cNvSpPr/>
          <p:nvPr/>
        </p:nvSpPr>
        <p:spPr>
          <a:xfrm>
            <a:off x="7189694" y="2350215"/>
            <a:ext cx="1506071" cy="145228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93F08-1B34-5640-B821-7388C82D4ECE}"/>
              </a:ext>
            </a:extLst>
          </p:cNvPr>
          <p:cNvSpPr txBox="1"/>
          <p:nvPr/>
        </p:nvSpPr>
        <p:spPr>
          <a:xfrm>
            <a:off x="6598024" y="1272997"/>
            <a:ext cx="4195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Don’t make the crystal an interferometer.</a:t>
            </a:r>
          </a:p>
        </p:txBody>
      </p:sp>
      <p:sp>
        <p:nvSpPr>
          <p:cNvPr id="7" name="&quot;No&quot; Symbol 6">
            <a:extLst>
              <a:ext uri="{FF2B5EF4-FFF2-40B4-BE49-F238E27FC236}">
                <a16:creationId xmlns:a16="http://schemas.microsoft.com/office/drawing/2014/main" id="{7AFF10C2-0B06-324F-AC1E-51E0F90EB982}"/>
              </a:ext>
            </a:extLst>
          </p:cNvPr>
          <p:cNvSpPr/>
          <p:nvPr/>
        </p:nvSpPr>
        <p:spPr>
          <a:xfrm>
            <a:off x="2653553" y="1430277"/>
            <a:ext cx="1057835" cy="1008131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68833F-5F21-DC40-8FF8-C830F798DEE8}"/>
              </a:ext>
            </a:extLst>
          </p:cNvPr>
          <p:cNvCxnSpPr>
            <a:cxnSpLocks/>
          </p:cNvCxnSpPr>
          <p:nvPr/>
        </p:nvCxnSpPr>
        <p:spPr>
          <a:xfrm>
            <a:off x="6257366" y="2864845"/>
            <a:ext cx="347830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D3956C-5F8F-4740-AD40-3AA347F6D61E}"/>
              </a:ext>
            </a:extLst>
          </p:cNvPr>
          <p:cNvCxnSpPr>
            <a:cxnSpLocks/>
          </p:cNvCxnSpPr>
          <p:nvPr/>
        </p:nvCxnSpPr>
        <p:spPr>
          <a:xfrm flipV="1">
            <a:off x="6351495" y="2864846"/>
            <a:ext cx="1967752" cy="2115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A8A7C9-897E-9142-9C7B-2D5114CD80F6}"/>
              </a:ext>
            </a:extLst>
          </p:cNvPr>
          <p:cNvCxnSpPr>
            <a:cxnSpLocks/>
          </p:cNvCxnSpPr>
          <p:nvPr/>
        </p:nvCxnSpPr>
        <p:spPr>
          <a:xfrm flipV="1">
            <a:off x="6351495" y="2874354"/>
            <a:ext cx="936811" cy="962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C089DCF-4225-C442-BEBD-EAFFEBD2F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258" y="3653739"/>
            <a:ext cx="2138210" cy="21273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13B99CD-4ADA-A545-A6BE-4B04E6FFA751}"/>
              </a:ext>
            </a:extLst>
          </p:cNvPr>
          <p:cNvSpPr/>
          <p:nvPr/>
        </p:nvSpPr>
        <p:spPr>
          <a:xfrm>
            <a:off x="10157370" y="3278667"/>
            <a:ext cx="1272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 coatings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517147-4F2C-664D-B548-8B1312F56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35" y="4317231"/>
            <a:ext cx="8057030" cy="23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47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45BA9-A155-454F-A3D6-93DA914D5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62" y="242047"/>
            <a:ext cx="9436100" cy="4724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80DD60-DB75-9644-AD02-DC2F01609B6E}"/>
              </a:ext>
            </a:extLst>
          </p:cNvPr>
          <p:cNvCxnSpPr/>
          <p:nvPr/>
        </p:nvCxnSpPr>
        <p:spPr>
          <a:xfrm flipV="1">
            <a:off x="3585883" y="3657600"/>
            <a:ext cx="0" cy="1021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43E217-A44C-BE43-ADB5-521D8284CF78}"/>
              </a:ext>
            </a:extLst>
          </p:cNvPr>
          <p:cNvCxnSpPr>
            <a:cxnSpLocks/>
          </p:cNvCxnSpPr>
          <p:nvPr/>
        </p:nvCxnSpPr>
        <p:spPr>
          <a:xfrm flipV="1">
            <a:off x="6517342" y="4329953"/>
            <a:ext cx="0" cy="349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7D93C7-39E8-9841-B591-0432C208A041}"/>
              </a:ext>
            </a:extLst>
          </p:cNvPr>
          <p:cNvCxnSpPr>
            <a:cxnSpLocks/>
          </p:cNvCxnSpPr>
          <p:nvPr/>
        </p:nvCxnSpPr>
        <p:spPr>
          <a:xfrm flipH="1">
            <a:off x="2151530" y="3657600"/>
            <a:ext cx="14343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507775-F67A-4441-B0B3-2AA1F5103DAB}"/>
              </a:ext>
            </a:extLst>
          </p:cNvPr>
          <p:cNvCxnSpPr>
            <a:cxnSpLocks/>
          </p:cNvCxnSpPr>
          <p:nvPr/>
        </p:nvCxnSpPr>
        <p:spPr>
          <a:xfrm flipH="1">
            <a:off x="2151529" y="4329953"/>
            <a:ext cx="43658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C94E317-0B29-5640-9AF5-2365E1E9C27E}"/>
              </a:ext>
            </a:extLst>
          </p:cNvPr>
          <p:cNvSpPr/>
          <p:nvPr/>
        </p:nvSpPr>
        <p:spPr>
          <a:xfrm>
            <a:off x="278560" y="5075400"/>
            <a:ext cx="11214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sigma prediction:  gives 10-20X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200-400X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 0.5% R predicts 500ppm etalon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20ppm etalon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735D37-C12D-1444-BEE7-FB4B8BF2CA1E}"/>
              </a:ext>
            </a:extLst>
          </p:cNvPr>
          <p:cNvSpPr/>
          <p:nvPr/>
        </p:nvSpPr>
        <p:spPr>
          <a:xfrm>
            <a:off x="278560" y="5685437"/>
            <a:ext cx="12477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Laser: observed +-500ppm 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HallB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+-80ppm for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ebeam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: observed bounds of:</a:t>
            </a:r>
          </a:p>
          <a:p>
            <a:r>
              <a:rPr lang="en-US" dirty="0"/>
              <a:t>	-Etalon for </a:t>
            </a:r>
            <a:r>
              <a:rPr lang="en-US" dirty="0" err="1"/>
              <a:t>HallA</a:t>
            </a:r>
            <a:r>
              <a:rPr lang="en-US" dirty="0"/>
              <a:t> laser is &lt;80ppm (found by combining </a:t>
            </a:r>
            <a:r>
              <a:rPr lang="en-US" dirty="0" err="1"/>
              <a:t>IHWPout</a:t>
            </a:r>
            <a:r>
              <a:rPr lang="en-US" dirty="0"/>
              <a:t> and </a:t>
            </a:r>
            <a:r>
              <a:rPr lang="en-US" dirty="0" err="1"/>
              <a:t>IHWPin</a:t>
            </a:r>
            <a:r>
              <a:rPr lang="en-US" dirty="0"/>
              <a:t> scans)</a:t>
            </a:r>
          </a:p>
          <a:p>
            <a:r>
              <a:rPr lang="en-US" dirty="0"/>
              <a:t>	-Etalon for </a:t>
            </a:r>
            <a:r>
              <a:rPr lang="en-US" dirty="0" err="1"/>
              <a:t>HallB</a:t>
            </a:r>
            <a:r>
              <a:rPr lang="en-US" dirty="0"/>
              <a:t> laser is &lt;100-180ppm (found by combining </a:t>
            </a:r>
            <a:r>
              <a:rPr lang="en-US" dirty="0" err="1"/>
              <a:t>IHWPout</a:t>
            </a:r>
            <a:r>
              <a:rPr lang="en-US" dirty="0"/>
              <a:t> and </a:t>
            </a:r>
            <a:r>
              <a:rPr lang="en-US" dirty="0" err="1"/>
              <a:t>IHWPin</a:t>
            </a:r>
            <a:r>
              <a:rPr lang="en-US" dirty="0"/>
              <a:t> scans)</a:t>
            </a:r>
          </a:p>
        </p:txBody>
      </p:sp>
    </p:spTree>
    <p:extLst>
      <p:ext uri="{BB962C8B-B14F-4D97-AF65-F5344CB8AC3E}">
        <p14:creationId xmlns:p14="http://schemas.microsoft.com/office/powerpoint/2010/main" val="412803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0B93BA-E925-2044-B687-49CA27AB0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33"/>
            <a:ext cx="12192000" cy="6685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4A78B-5B42-2444-8A31-54EC1EF2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0" y="3815535"/>
            <a:ext cx="3625476" cy="246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AFFB1B-1314-024F-A7F4-2600330C341B}"/>
              </a:ext>
            </a:extLst>
          </p:cNvPr>
          <p:cNvSpPr/>
          <p:nvPr/>
        </p:nvSpPr>
        <p:spPr>
          <a:xfrm>
            <a:off x="39595" y="6488668"/>
            <a:ext cx="4194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Run5183_hallB_250Mhz_RTP2_EtalonScan_inputPOLH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47F96-CA33-004F-83AD-2EF191BEFBC2}"/>
              </a:ext>
            </a:extLst>
          </p:cNvPr>
          <p:cNvSpPr/>
          <p:nvPr/>
        </p:nvSpPr>
        <p:spPr>
          <a:xfrm rot="1665743">
            <a:off x="1973035" y="4396012"/>
            <a:ext cx="137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1661757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38979B-D474-E941-97C6-2E1C93615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92" r="53952" b="10826"/>
          <a:stretch/>
        </p:blipFill>
        <p:spPr>
          <a:xfrm>
            <a:off x="4765150" y="2984490"/>
            <a:ext cx="1218273" cy="8789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499DC1-30F3-7346-A2D6-C70DA36D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F917-2A83-D84E-AC6F-B79BBF617D2C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B1064-C2C7-E84B-A509-D9411CE9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28" r="63036" b="14632"/>
          <a:stretch/>
        </p:blipFill>
        <p:spPr>
          <a:xfrm>
            <a:off x="-31294" y="1058114"/>
            <a:ext cx="4028389" cy="1820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95360-ECF0-3F4E-ABFC-30DA465A7F2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759" y="1919338"/>
            <a:ext cx="3881607" cy="916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9961C-5D0F-6C4B-A489-7E0A7DD0398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759" y="2584405"/>
            <a:ext cx="3817303" cy="901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E2147-B4D8-D444-B6CB-CAF61F2F64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759" y="770651"/>
            <a:ext cx="3314342" cy="794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89178-11B7-5146-9808-9BD0B5B770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1485" y="1350184"/>
            <a:ext cx="4668896" cy="963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5D7DC6-A91B-2F46-B49E-6C264DE243A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8197" y="4757717"/>
            <a:ext cx="6518373" cy="921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A526C3-3694-B04C-8B3B-3FF1ECC8CD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669" y="3213084"/>
            <a:ext cx="5774574" cy="943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7E419-7010-FC45-AB0D-FAA38AEDF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758" y="2936494"/>
            <a:ext cx="4642838" cy="2033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8E8CDD-FA2A-5B4D-9EDE-2E0BD191552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1755" y="3981533"/>
            <a:ext cx="5540721" cy="806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4CB882-F51D-C743-A63C-D280196C04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0541" y="5460669"/>
            <a:ext cx="2186413" cy="13814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08DAD6-80A8-BB49-B968-FC573E3D4B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9864"/>
          <a:stretch/>
        </p:blipFill>
        <p:spPr>
          <a:xfrm>
            <a:off x="3499883" y="1227810"/>
            <a:ext cx="1748841" cy="167210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86A011-AB61-4D46-9860-248A159B551E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368994" y="1785440"/>
            <a:ext cx="912491" cy="46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78267B9-80C7-8D47-A72B-0900C7A67DF0}"/>
              </a:ext>
            </a:extLst>
          </p:cNvPr>
          <p:cNvCxnSpPr>
            <a:cxnSpLocks/>
          </p:cNvCxnSpPr>
          <p:nvPr/>
        </p:nvCxnSpPr>
        <p:spPr>
          <a:xfrm>
            <a:off x="5055093" y="4013304"/>
            <a:ext cx="1079385" cy="142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028D84FE-32FE-5C44-A3EC-0EFB154B0FD6}"/>
              </a:ext>
            </a:extLst>
          </p:cNvPr>
          <p:cNvSpPr/>
          <p:nvPr/>
        </p:nvSpPr>
        <p:spPr>
          <a:xfrm>
            <a:off x="11003798" y="3164720"/>
            <a:ext cx="1065955" cy="86114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DABE610-14C3-E04F-84E7-340A7DDB6F0F}"/>
              </a:ext>
            </a:extLst>
          </p:cNvPr>
          <p:cNvSpPr/>
          <p:nvPr/>
        </p:nvSpPr>
        <p:spPr>
          <a:xfrm>
            <a:off x="10390989" y="4873486"/>
            <a:ext cx="1652350" cy="5871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22F3CF6-972D-084B-A301-07492652E862}"/>
              </a:ext>
            </a:extLst>
          </p:cNvPr>
          <p:cNvSpPr/>
          <p:nvPr/>
        </p:nvSpPr>
        <p:spPr>
          <a:xfrm>
            <a:off x="6295153" y="3981533"/>
            <a:ext cx="1065955" cy="86114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A925167D-416B-0F47-9569-60C2838E7D1C}"/>
              </a:ext>
            </a:extLst>
          </p:cNvPr>
          <p:cNvSpPr txBox="1">
            <a:spLocks/>
          </p:cNvSpPr>
          <p:nvPr/>
        </p:nvSpPr>
        <p:spPr>
          <a:xfrm>
            <a:off x="156139" y="62800"/>
            <a:ext cx="11887200" cy="667677"/>
          </a:xfrm>
          <a:prstGeom prst="rect">
            <a:avLst/>
          </a:prstGeom>
          <a:noFill/>
          <a:ln>
            <a:solidFill>
              <a:srgbClr val="1F497D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 marL="0" indent="0" algn="l" defTabSz="3396301" rtl="0" eaLnBrk="1" latinLnBrk="0" hangingPunct="1">
              <a:spcBef>
                <a:spcPct val="20000"/>
              </a:spcBef>
              <a:buFont typeface="Arial" pitchFamily="34" charset="0"/>
              <a:buNone/>
              <a:defRPr sz="4000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2759495" indent="-1061345" algn="l" defTabSz="339630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3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45378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529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41679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39830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037981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736133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34284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96216">
              <a:defRPr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Modeling E-field Gradients – Informed Cell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F54E49-D9F9-4F4F-9A3D-078FBAE5B7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787" y="4842678"/>
            <a:ext cx="2649938" cy="2065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53719-E187-BF4C-9759-AA12F541C5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4577" y="5013050"/>
            <a:ext cx="1888649" cy="1570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8EFAD-655C-334C-A4A2-8CB5F092DEB2}"/>
              </a:ext>
            </a:extLst>
          </p:cNvPr>
          <p:cNvSpPr txBox="1"/>
          <p:nvPr/>
        </p:nvSpPr>
        <p:spPr>
          <a:xfrm rot="16200000">
            <a:off x="-284202" y="3392446"/>
            <a:ext cx="1259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2A2A16-37AE-B24F-A5F8-551A8EAC9A3D}"/>
              </a:ext>
            </a:extLst>
          </p:cNvPr>
          <p:cNvSpPr txBox="1"/>
          <p:nvPr/>
        </p:nvSpPr>
        <p:spPr>
          <a:xfrm rot="16200000">
            <a:off x="1971483" y="3324378"/>
            <a:ext cx="1259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FBE1D5-C9FD-AE4E-A5D6-69C2BAF514A3}"/>
              </a:ext>
            </a:extLst>
          </p:cNvPr>
          <p:cNvSpPr txBox="1"/>
          <p:nvPr/>
        </p:nvSpPr>
        <p:spPr>
          <a:xfrm rot="16200000">
            <a:off x="1914725" y="5329863"/>
            <a:ext cx="1259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EE6D3C-06F2-6A4D-9941-A91B4C1878A8}"/>
              </a:ext>
            </a:extLst>
          </p:cNvPr>
          <p:cNvSpPr txBox="1"/>
          <p:nvPr/>
        </p:nvSpPr>
        <p:spPr>
          <a:xfrm rot="16200000">
            <a:off x="-272951" y="5283304"/>
            <a:ext cx="1259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GND</a:t>
            </a:r>
          </a:p>
        </p:txBody>
      </p:sp>
    </p:spTree>
    <p:extLst>
      <p:ext uri="{BB962C8B-B14F-4D97-AF65-F5344CB8AC3E}">
        <p14:creationId xmlns:p14="http://schemas.microsoft.com/office/powerpoint/2010/main" val="404745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57E419-7010-FC45-AB0D-FAA38AEDF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11" y="1681435"/>
            <a:ext cx="4642838" cy="2033712"/>
          </a:xfrm>
          <a:prstGeom prst="rect">
            <a:avLst/>
          </a:prstGeom>
        </p:spPr>
      </p:pic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A925167D-416B-0F47-9569-60C2838E7D1C}"/>
              </a:ext>
            </a:extLst>
          </p:cNvPr>
          <p:cNvSpPr txBox="1">
            <a:spLocks/>
          </p:cNvSpPr>
          <p:nvPr/>
        </p:nvSpPr>
        <p:spPr>
          <a:xfrm>
            <a:off x="156139" y="62800"/>
            <a:ext cx="11887200" cy="667677"/>
          </a:xfrm>
          <a:prstGeom prst="rect">
            <a:avLst/>
          </a:prstGeom>
          <a:noFill/>
          <a:ln>
            <a:solidFill>
              <a:srgbClr val="1F497D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>
            <a:lvl1pPr marL="0" indent="0" algn="l" defTabSz="3396301" rtl="0" eaLnBrk="1" latinLnBrk="0" hangingPunct="1">
              <a:spcBef>
                <a:spcPct val="20000"/>
              </a:spcBef>
              <a:buFont typeface="Arial" pitchFamily="34" charset="0"/>
              <a:buNone/>
              <a:defRPr sz="4000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2759495" indent="-1061345" algn="l" defTabSz="339630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3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45378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529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41679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39830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037981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736133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34284" indent="-849075" algn="l" defTabSz="3396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96216">
              <a:defRPr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Modeling E-field Gradients – Informed Cell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F54E49-D9F9-4F4F-9A3D-078FBAE5B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40" y="3587619"/>
            <a:ext cx="2649938" cy="2065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53719-E187-BF4C-9759-AA12F541C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530" y="3757991"/>
            <a:ext cx="1888649" cy="1570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8EFAD-655C-334C-A4A2-8CB5F092DEB2}"/>
              </a:ext>
            </a:extLst>
          </p:cNvPr>
          <p:cNvSpPr txBox="1"/>
          <p:nvPr/>
        </p:nvSpPr>
        <p:spPr>
          <a:xfrm rot="16200000">
            <a:off x="235751" y="2137387"/>
            <a:ext cx="1259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2A2A16-37AE-B24F-A5F8-551A8EAC9A3D}"/>
              </a:ext>
            </a:extLst>
          </p:cNvPr>
          <p:cNvSpPr txBox="1"/>
          <p:nvPr/>
        </p:nvSpPr>
        <p:spPr>
          <a:xfrm rot="16200000">
            <a:off x="2491436" y="2069319"/>
            <a:ext cx="1259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FBE1D5-C9FD-AE4E-A5D6-69C2BAF514A3}"/>
              </a:ext>
            </a:extLst>
          </p:cNvPr>
          <p:cNvSpPr txBox="1"/>
          <p:nvPr/>
        </p:nvSpPr>
        <p:spPr>
          <a:xfrm rot="16200000">
            <a:off x="2434678" y="4074804"/>
            <a:ext cx="1259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EE6D3C-06F2-6A4D-9941-A91B4C1878A8}"/>
              </a:ext>
            </a:extLst>
          </p:cNvPr>
          <p:cNvSpPr txBox="1"/>
          <p:nvPr/>
        </p:nvSpPr>
        <p:spPr>
          <a:xfrm rot="16200000">
            <a:off x="247002" y="4028245"/>
            <a:ext cx="1259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GND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3ADC71F-AC0D-EE49-9F33-4529F59A9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173" y="1988135"/>
            <a:ext cx="4298898" cy="33506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AC0694-A936-BF4D-88A0-B0392A04317C}"/>
              </a:ext>
            </a:extLst>
          </p:cNvPr>
          <p:cNvSpPr txBox="1"/>
          <p:nvPr/>
        </p:nvSpPr>
        <p:spPr>
          <a:xfrm rot="16200000">
            <a:off x="6059266" y="2155031"/>
            <a:ext cx="133346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/>
              <a:t>+10V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6EEC17-BBB3-E444-83D3-6FD8F9A466E2}"/>
              </a:ext>
            </a:extLst>
          </p:cNvPr>
          <p:cNvSpPr txBox="1"/>
          <p:nvPr/>
        </p:nvSpPr>
        <p:spPr>
          <a:xfrm rot="16200000">
            <a:off x="6059267" y="3950564"/>
            <a:ext cx="133346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/>
              <a:t>-10V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83C2D-4211-2E43-A959-09EAFA835171}"/>
              </a:ext>
            </a:extLst>
          </p:cNvPr>
          <p:cNvSpPr txBox="1"/>
          <p:nvPr/>
        </p:nvSpPr>
        <p:spPr>
          <a:xfrm rot="16200000">
            <a:off x="9599832" y="2155031"/>
            <a:ext cx="133346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/>
              <a:t>+10V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F5C4F0-9B9D-2A40-8A1D-41881EC15A59}"/>
              </a:ext>
            </a:extLst>
          </p:cNvPr>
          <p:cNvSpPr txBox="1"/>
          <p:nvPr/>
        </p:nvSpPr>
        <p:spPr>
          <a:xfrm rot="16200000">
            <a:off x="9599832" y="3912675"/>
            <a:ext cx="133346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/>
              <a:t>-10V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B71D12-A2BD-7A4F-B761-34CF28D3790E}"/>
              </a:ext>
            </a:extLst>
          </p:cNvPr>
          <p:cNvSpPr/>
          <p:nvPr/>
        </p:nvSpPr>
        <p:spPr>
          <a:xfrm>
            <a:off x="6536200" y="3529448"/>
            <a:ext cx="510059" cy="185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CF7E1F-B61F-3B40-9B88-A11499D960D1}"/>
              </a:ext>
            </a:extLst>
          </p:cNvPr>
          <p:cNvSpPr/>
          <p:nvPr/>
        </p:nvSpPr>
        <p:spPr>
          <a:xfrm>
            <a:off x="10076766" y="3484920"/>
            <a:ext cx="510059" cy="185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4D090-99F4-7F46-B9A2-349B89C3DDEB}"/>
              </a:ext>
            </a:extLst>
          </p:cNvPr>
          <p:cNvSpPr txBox="1"/>
          <p:nvPr/>
        </p:nvSpPr>
        <p:spPr>
          <a:xfrm>
            <a:off x="6487564" y="1500867"/>
            <a:ext cx="402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get a 2</a:t>
            </a:r>
            <a:r>
              <a:rPr lang="en-US" baseline="30000" dirty="0"/>
              <a:t>nd</a:t>
            </a:r>
            <a:r>
              <a:rPr lang="en-US" dirty="0"/>
              <a:t> moment in steering…..do:</a:t>
            </a:r>
          </a:p>
        </p:txBody>
      </p:sp>
    </p:spTree>
    <p:extLst>
      <p:ext uri="{BB962C8B-B14F-4D97-AF65-F5344CB8AC3E}">
        <p14:creationId xmlns:p14="http://schemas.microsoft.com/office/powerpoint/2010/main" val="38278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01CF-F2D6-DC42-A5C6-54E7C295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151"/>
            <a:ext cx="10515600" cy="1325563"/>
          </a:xfrm>
        </p:spPr>
        <p:txBody>
          <a:bodyPr/>
          <a:lstStyle/>
          <a:p>
            <a:r>
              <a:rPr lang="en-US" dirty="0"/>
              <a:t>ATLIS’s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1933-F4A6-194E-8486-7DE1172FB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36" y="860613"/>
            <a:ext cx="10515600" cy="55494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*RTP: PQB Etalon studies of Hall A and B lasers (+ Chopper phase PQB study, bunch position)</a:t>
            </a:r>
          </a:p>
          <a:p>
            <a:r>
              <a:rPr lang="en-US" dirty="0"/>
              <a:t>*RTP: weekly measurement of transition time and 8HVPS check</a:t>
            </a:r>
          </a:p>
          <a:p>
            <a:r>
              <a:rPr lang="en-US" dirty="0"/>
              <a:t>RTP: PITA voltage feedback on </a:t>
            </a:r>
            <a:r>
              <a:rPr lang="en-US" dirty="0" err="1"/>
              <a:t>HallA</a:t>
            </a:r>
            <a:r>
              <a:rPr lang="en-US" dirty="0"/>
              <a:t> charge asymmetry</a:t>
            </a:r>
          </a:p>
          <a:p>
            <a:r>
              <a:rPr lang="en-US" dirty="0"/>
              <a:t>*RTP: Position Difference Feedback </a:t>
            </a:r>
            <a:r>
              <a:rPr lang="en-US" dirty="0" err="1"/>
              <a:t>PartI</a:t>
            </a:r>
            <a:r>
              <a:rPr lang="en-US" dirty="0"/>
              <a:t> to FC2</a:t>
            </a:r>
          </a:p>
          <a:p>
            <a:r>
              <a:rPr lang="en-US" dirty="0"/>
              <a:t>RTP: Position Difference Feedback </a:t>
            </a:r>
            <a:r>
              <a:rPr lang="en-US" dirty="0" err="1"/>
              <a:t>PartII</a:t>
            </a:r>
            <a:r>
              <a:rPr lang="en-US" dirty="0"/>
              <a:t> to ILD</a:t>
            </a:r>
          </a:p>
          <a:p>
            <a:r>
              <a:rPr lang="en-US" dirty="0"/>
              <a:t>RTP: Position Difference Feedback </a:t>
            </a:r>
            <a:r>
              <a:rPr lang="en-US" dirty="0" err="1"/>
              <a:t>PartIII</a:t>
            </a:r>
            <a:r>
              <a:rPr lang="en-US" dirty="0"/>
              <a:t> to </a:t>
            </a:r>
            <a:r>
              <a:rPr lang="en-US" dirty="0" err="1"/>
              <a:t>HallA</a:t>
            </a:r>
            <a:endParaRPr lang="en-US" dirty="0"/>
          </a:p>
          <a:p>
            <a:r>
              <a:rPr lang="en-US" dirty="0"/>
              <a:t>Helicity Magnet Testing</a:t>
            </a:r>
          </a:p>
          <a:p>
            <a:r>
              <a:rPr lang="en-US" dirty="0"/>
              <a:t>Cathode Rotation/Alignment</a:t>
            </a:r>
          </a:p>
          <a:p>
            <a:pPr marL="0" indent="0">
              <a:buNone/>
            </a:pPr>
            <a:r>
              <a:rPr lang="en-US" dirty="0"/>
              <a:t>-------Studies not in ATLIS form-------</a:t>
            </a:r>
          </a:p>
          <a:p>
            <a:r>
              <a:rPr lang="en-US" dirty="0"/>
              <a:t> RTP: Chopper phase PQB study, bunch position – do alongside Etalon </a:t>
            </a:r>
            <a:r>
              <a:rPr lang="en-US" dirty="0" err="1"/>
              <a:t>atlis</a:t>
            </a:r>
            <a:endParaRPr lang="en-US" dirty="0"/>
          </a:p>
          <a:p>
            <a:r>
              <a:rPr lang="en-US" dirty="0"/>
              <a:t>Transport study - looking downstream of chopper – </a:t>
            </a:r>
            <a:r>
              <a:rPr lang="en-US" dirty="0" err="1"/>
              <a:t>prebuncher</a:t>
            </a:r>
            <a:r>
              <a:rPr lang="en-US" dirty="0"/>
              <a:t> ON vs. OFF, chopping apertures INSERTED vs. RETRACTED, Chopping lenses ON vs. OFF, Chopper cavities ON vs. OFF, ++++ more clipping on an aperture vs less clipping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0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FE1E-BE32-6547-B76C-2CE38982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B312-9BB4-FD4A-8204-07861310E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706"/>
            <a:ext cx="10515600" cy="48322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-------------now-------------</a:t>
            </a:r>
          </a:p>
          <a:p>
            <a:r>
              <a:rPr lang="en-US" dirty="0" err="1"/>
              <a:t>Amali</a:t>
            </a:r>
            <a:r>
              <a:rPr lang="en-US" dirty="0"/>
              <a:t> – pan FFB for CH </a:t>
            </a:r>
            <a:r>
              <a:rPr lang="en-US" dirty="0" err="1"/>
              <a:t>control.db</a:t>
            </a:r>
            <a:r>
              <a:rPr lang="en-US" dirty="0"/>
              <a:t> (make pan </a:t>
            </a:r>
            <a:r>
              <a:rPr lang="en-US" dirty="0" err="1"/>
              <a:t>control.db</a:t>
            </a:r>
            <a:r>
              <a:rPr lang="en-US" dirty="0"/>
              <a:t> for CH, test </a:t>
            </a:r>
            <a:r>
              <a:rPr lang="en-US" dirty="0" err="1"/>
              <a:t>ffb</a:t>
            </a:r>
            <a:r>
              <a:rPr lang="en-US" dirty="0"/>
              <a:t> with </a:t>
            </a:r>
            <a:r>
              <a:rPr lang="en-US" dirty="0" err="1"/>
              <a:t>hard_disable</a:t>
            </a:r>
            <a:r>
              <a:rPr lang="en-US" dirty="0"/>
              <a:t>=1)</a:t>
            </a:r>
          </a:p>
          <a:p>
            <a:r>
              <a:rPr lang="en-US" dirty="0"/>
              <a:t>Check </a:t>
            </a:r>
            <a:r>
              <a:rPr lang="en-US" dirty="0" err="1"/>
              <a:t>Aq</a:t>
            </a:r>
            <a:r>
              <a:rPr lang="en-US" dirty="0"/>
              <a:t> in </a:t>
            </a:r>
            <a:r>
              <a:rPr lang="en-US" dirty="0" err="1"/>
              <a:t>HallA</a:t>
            </a:r>
            <a:r>
              <a:rPr lang="en-US" dirty="0"/>
              <a:t> (when beam) or </a:t>
            </a:r>
            <a:r>
              <a:rPr lang="en-US" dirty="0" err="1"/>
              <a:t>Aq</a:t>
            </a:r>
            <a:r>
              <a:rPr lang="en-US" dirty="0"/>
              <a:t> in injector (even though &gt;1 beam)</a:t>
            </a:r>
          </a:p>
          <a:p>
            <a:pPr marL="0" indent="0">
              <a:buNone/>
            </a:pPr>
            <a:r>
              <a:rPr lang="en-US" dirty="0"/>
              <a:t>------------ for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rtp</a:t>
            </a:r>
            <a:r>
              <a:rPr lang="en-US" dirty="0"/>
              <a:t> cell --------</a:t>
            </a:r>
          </a:p>
          <a:p>
            <a:r>
              <a:rPr lang="en-US" dirty="0"/>
              <a:t>Test Lab – parity DAQ (</a:t>
            </a:r>
            <a:r>
              <a:rPr lang="en-US" dirty="0" err="1"/>
              <a:t>Bobness</a:t>
            </a:r>
            <a:r>
              <a:rPr lang="en-US" dirty="0"/>
              <a:t>?)</a:t>
            </a:r>
          </a:p>
          <a:p>
            <a:r>
              <a:rPr lang="en-US" dirty="0"/>
              <a:t>Send CAD to </a:t>
            </a:r>
            <a:r>
              <a:rPr lang="en-US" dirty="0" err="1"/>
              <a:t>Jlab</a:t>
            </a:r>
            <a:r>
              <a:rPr lang="en-US" dirty="0"/>
              <a:t> machine shop </a:t>
            </a:r>
          </a:p>
          <a:p>
            <a:r>
              <a:rPr lang="en-US" dirty="0"/>
              <a:t>Buy nylon screws, nuts, knick-knacks (is there an onsite store thing?)</a:t>
            </a:r>
          </a:p>
          <a:p>
            <a:r>
              <a:rPr lang="en-US" dirty="0"/>
              <a:t>Download </a:t>
            </a:r>
            <a:r>
              <a:rPr lang="en-US" dirty="0" err="1"/>
              <a:t>thorlabs</a:t>
            </a:r>
            <a:r>
              <a:rPr lang="en-US" dirty="0"/>
              <a:t> driver software on laptop/desktop</a:t>
            </a:r>
          </a:p>
          <a:p>
            <a:r>
              <a:rPr lang="en-US" dirty="0"/>
              <a:t>Electronics people make spare dragon driver circuit</a:t>
            </a:r>
          </a:p>
          <a:p>
            <a:r>
              <a:rPr lang="en-US" dirty="0"/>
              <a:t>Electronics people make spare HV supply unit</a:t>
            </a:r>
          </a:p>
          <a:p>
            <a:r>
              <a:rPr lang="en-US" dirty="0"/>
              <a:t>Assembles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59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A42EA4-0DF9-AB4D-90F2-FF66075CD697}"/>
              </a:ext>
            </a:extLst>
          </p:cNvPr>
          <p:cNvSpPr txBox="1"/>
          <p:nvPr/>
        </p:nvSpPr>
        <p:spPr>
          <a:xfrm>
            <a:off x="285705" y="4291878"/>
            <a:ext cx="2104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Dx,Dy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&lt;30nm</a:t>
            </a:r>
          </a:p>
          <a:p>
            <a:pPr defTabSz="914377"/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8A01482-08B7-0143-942C-92EC05BE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F917-2A83-D84E-AC6F-B79BBF617D2C}" type="slidenum">
              <a:rPr lang="en-US" smtClean="0"/>
              <a:t>4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5919FB-8A73-9C40-BE74-0209804D7FE4}"/>
              </a:ext>
            </a:extLst>
          </p:cNvPr>
          <p:cNvSpPr txBox="1"/>
          <p:nvPr/>
        </p:nvSpPr>
        <p:spPr>
          <a:xfrm>
            <a:off x="2954499" y="5510000"/>
            <a:ext cx="129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Run1141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4737B7-EC18-A644-8890-68EBF4E3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205" y="286871"/>
            <a:ext cx="6554365" cy="534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1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0211E-4D32-1A4B-9941-144BEC0344DC}"/>
              </a:ext>
            </a:extLst>
          </p:cNvPr>
          <p:cNvSpPr/>
          <p:nvPr/>
        </p:nvSpPr>
        <p:spPr>
          <a:xfrm>
            <a:off x="10043795" y="6538914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Run1146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AC96A-528B-9C40-B464-CE6145ACCC1D}"/>
              </a:ext>
            </a:extLst>
          </p:cNvPr>
          <p:cNvSpPr txBox="1"/>
          <p:nvPr/>
        </p:nvSpPr>
        <p:spPr>
          <a:xfrm>
            <a:off x="2401488" y="327386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Bigger</a:t>
            </a:r>
          </a:p>
          <a:p>
            <a:r>
              <a:rPr lang="en-US" sz="2800" dirty="0" err="1">
                <a:solidFill>
                  <a:srgbClr val="0070C0"/>
                </a:solidFill>
              </a:rPr>
              <a:t>Dx</a:t>
            </a:r>
            <a:r>
              <a:rPr lang="en-US" sz="2800" dirty="0"/>
              <a:t> ,</a:t>
            </a:r>
            <a:r>
              <a:rPr lang="en-US" sz="2800" dirty="0" err="1">
                <a:solidFill>
                  <a:srgbClr val="00B050"/>
                </a:solidFill>
              </a:rPr>
              <a:t>Dy</a:t>
            </a:r>
            <a:r>
              <a:rPr lang="en-US" sz="2800" dirty="0"/>
              <a:t>~ 80nm</a:t>
            </a:r>
          </a:p>
          <a:p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ACBC8-7563-AB4F-A251-306CC9D3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F917-2A83-D84E-AC6F-B79BBF617D2C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D32E9-2885-1541-A5EE-4A8A7D0D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84" y="1235327"/>
            <a:ext cx="5773922" cy="5044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C78C42-8F49-3049-A7D8-4A44F1B76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725" y="1235327"/>
            <a:ext cx="5763226" cy="47258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84CAEC-6A25-AF49-8A51-916CC1085A14}"/>
              </a:ext>
            </a:extLst>
          </p:cNvPr>
          <p:cNvSpPr txBox="1"/>
          <p:nvPr/>
        </p:nvSpPr>
        <p:spPr>
          <a:xfrm>
            <a:off x="8457967" y="666992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Dr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988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78939-44FE-5645-BC57-0DCDFD175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7"/>
            <a:ext cx="12192000" cy="6800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B4C208-36A0-5C49-A51A-69A8930E281A}"/>
              </a:ext>
            </a:extLst>
          </p:cNvPr>
          <p:cNvSpPr/>
          <p:nvPr/>
        </p:nvSpPr>
        <p:spPr>
          <a:xfrm>
            <a:off x="2761129" y="6488668"/>
            <a:ext cx="7082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Jan30_Run1161_IHWPout_AlphaPosU2124_AlphaPosV985_Dr.png</a:t>
            </a:r>
          </a:p>
        </p:txBody>
      </p:sp>
    </p:spTree>
    <p:extLst>
      <p:ext uri="{BB962C8B-B14F-4D97-AF65-F5344CB8AC3E}">
        <p14:creationId xmlns:p14="http://schemas.microsoft.com/office/powerpoint/2010/main" val="1763888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7413D9-15EE-C441-B4F4-D74D242A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635"/>
            <a:ext cx="4128783" cy="3432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7E7281-6C7D-AC4D-B401-BBD32399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313" y="1362635"/>
            <a:ext cx="4009396" cy="3332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0A8A08-7936-1E4A-ABCC-FA67F9E44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417" y="1362636"/>
            <a:ext cx="4268325" cy="34323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4BD46E-4962-C44A-8006-6899599BC26E}"/>
              </a:ext>
            </a:extLst>
          </p:cNvPr>
          <p:cNvSpPr/>
          <p:nvPr/>
        </p:nvSpPr>
        <p:spPr>
          <a:xfrm>
            <a:off x="1769557" y="993303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Jan30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E1F5E9-6901-6B4E-9A29-B4FA4996318C}"/>
              </a:ext>
            </a:extLst>
          </p:cNvPr>
          <p:cNvSpPr/>
          <p:nvPr/>
        </p:nvSpPr>
        <p:spPr>
          <a:xfrm>
            <a:off x="5002760" y="833752"/>
            <a:ext cx="2189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Feb1 – same voltages</a:t>
            </a:r>
          </a:p>
        </p:txBody>
      </p:sp>
    </p:spTree>
    <p:extLst>
      <p:ext uri="{BB962C8B-B14F-4D97-AF65-F5344CB8AC3E}">
        <p14:creationId xmlns:p14="http://schemas.microsoft.com/office/powerpoint/2010/main" val="63162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7413D9-15EE-C441-B4F4-D74D242A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635"/>
            <a:ext cx="4128783" cy="3432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61618-860F-B942-99E2-D578D56D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495" y="1362635"/>
            <a:ext cx="8253505" cy="35038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22D274-7E0D-1947-8A42-3D5B425FD881}"/>
              </a:ext>
            </a:extLst>
          </p:cNvPr>
          <p:cNvSpPr/>
          <p:nvPr/>
        </p:nvSpPr>
        <p:spPr>
          <a:xfrm>
            <a:off x="1769557" y="993303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Jan30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C639D-1E38-2840-9A35-B4653963CE24}"/>
              </a:ext>
            </a:extLst>
          </p:cNvPr>
          <p:cNvSpPr/>
          <p:nvPr/>
        </p:nvSpPr>
        <p:spPr>
          <a:xfrm>
            <a:off x="5002760" y="833752"/>
            <a:ext cx="3103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Feb1 – same voltages except IA</a:t>
            </a:r>
          </a:p>
        </p:txBody>
      </p:sp>
    </p:spTree>
    <p:extLst>
      <p:ext uri="{BB962C8B-B14F-4D97-AF65-F5344CB8AC3E}">
        <p14:creationId xmlns:p14="http://schemas.microsoft.com/office/powerpoint/2010/main" val="352395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F644C-6E24-574C-9A37-DE555001F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83" y="1437025"/>
            <a:ext cx="7818498" cy="3283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6E557-9627-0A48-9C51-B78BECA63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8848"/>
            <a:ext cx="4128783" cy="3432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6579F9-3820-3B40-86BF-780280DD262D}"/>
              </a:ext>
            </a:extLst>
          </p:cNvPr>
          <p:cNvSpPr/>
          <p:nvPr/>
        </p:nvSpPr>
        <p:spPr>
          <a:xfrm>
            <a:off x="1769557" y="993303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Jan30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57857-4E9C-3044-B05D-CC944BF7A734}"/>
              </a:ext>
            </a:extLst>
          </p:cNvPr>
          <p:cNvSpPr/>
          <p:nvPr/>
        </p:nvSpPr>
        <p:spPr>
          <a:xfrm>
            <a:off x="5002760" y="833752"/>
            <a:ext cx="3315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Feb1 – same voltages except PITA</a:t>
            </a:r>
          </a:p>
        </p:txBody>
      </p:sp>
    </p:spTree>
    <p:extLst>
      <p:ext uri="{BB962C8B-B14F-4D97-AF65-F5344CB8AC3E}">
        <p14:creationId xmlns:p14="http://schemas.microsoft.com/office/powerpoint/2010/main" val="313647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426</Words>
  <Application>Microsoft Office PowerPoint</Application>
  <PresentationFormat>Widescreen</PresentationFormat>
  <Paragraphs>80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Menlo</vt:lpstr>
      <vt:lpstr>Times New Roman</vt:lpstr>
      <vt:lpstr>Office Theme</vt:lpstr>
      <vt:lpstr>PowerPoint Presentation</vt:lpstr>
      <vt:lpstr>ATLIS’s</vt:lpstr>
      <vt:lpstr>Tasks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Rename Etalon effect: Interferometric effect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Caryn Palatchi</dc:creator>
  <cp:lastModifiedBy>Riad Suleiman</cp:lastModifiedBy>
  <cp:revision>24</cp:revision>
  <dcterms:created xsi:type="dcterms:W3CDTF">2019-02-07T15:25:36Z</dcterms:created>
  <dcterms:modified xsi:type="dcterms:W3CDTF">2019-02-08T18:13:30Z</dcterms:modified>
</cp:coreProperties>
</file>