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26" r:id="rId2"/>
    <p:sldId id="521" r:id="rId3"/>
    <p:sldId id="429" r:id="rId4"/>
    <p:sldId id="439" r:id="rId5"/>
    <p:sldId id="524" r:id="rId6"/>
    <p:sldId id="513" r:id="rId7"/>
    <p:sldId id="517" r:id="rId8"/>
    <p:sldId id="506" r:id="rId9"/>
    <p:sldId id="552" r:id="rId10"/>
    <p:sldId id="525" r:id="rId11"/>
    <p:sldId id="548" r:id="rId12"/>
    <p:sldId id="549" r:id="rId13"/>
    <p:sldId id="529" r:id="rId14"/>
    <p:sldId id="554" r:id="rId15"/>
    <p:sldId id="550" r:id="rId16"/>
    <p:sldId id="555" r:id="rId17"/>
    <p:sldId id="551" r:id="rId18"/>
    <p:sldId id="530" r:id="rId19"/>
    <p:sldId id="532" r:id="rId20"/>
    <p:sldId id="539" r:id="rId21"/>
    <p:sldId id="553" r:id="rId22"/>
    <p:sldId id="541" r:id="rId23"/>
    <p:sldId id="542" r:id="rId24"/>
    <p:sldId id="543" r:id="rId25"/>
    <p:sldId id="544" r:id="rId26"/>
    <p:sldId id="545" r:id="rId27"/>
    <p:sldId id="546" r:id="rId2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CCFF99"/>
    <a:srgbClr val="FFFF99"/>
    <a:srgbClr val="99FF99"/>
    <a:srgbClr val="F8CAF8"/>
    <a:srgbClr val="F0D2F0"/>
    <a:srgbClr val="FF7C80"/>
    <a:srgbClr val="40911F"/>
    <a:srgbClr val="CCFF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Cesium telluride (Cs2Te)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1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Neodymium-doped yttrium lithium fluoride (</a:t>
            </a:r>
            <a:r>
              <a:rPr lang="en-US" dirty="0" err="1" smtClean="0"/>
              <a:t>Nd:YLF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1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9CD95-2061-4079-90D6-19BEFEEEDDE3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jpeg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Magnetized Beam Update </a:t>
            </a:r>
            <a:br>
              <a:rPr lang="en-US" sz="4400" dirty="0" smtClean="0"/>
            </a:br>
            <a:r>
              <a:rPr lang="en-US" sz="4400" dirty="0" smtClean="0"/>
              <a:t>(LDRD)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Collaboration Meeting</a:t>
            </a:r>
          </a:p>
          <a:p>
            <a:r>
              <a:rPr lang="en-US" sz="3200" dirty="0" smtClean="0">
                <a:latin typeface="+mj-lt"/>
              </a:rPr>
              <a:t>March 29, 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404346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12" y="1177251"/>
            <a:ext cx="5266944" cy="39339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260606" y="1503261"/>
            <a:ext cx="1692321" cy="1128014"/>
          </a:xfrm>
          <a:prstGeom prst="wedgeRoundRectCallout">
            <a:avLst>
              <a:gd name="adj1" fmla="val -119467"/>
              <a:gd name="adj2" fmla="val 305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73180" y="1809968"/>
            <a:ext cx="1405495" cy="821308"/>
          </a:xfrm>
          <a:prstGeom prst="wedgeRoundRectCallout">
            <a:avLst>
              <a:gd name="adj1" fmla="val 113827"/>
              <a:gd name="adj2" fmla="val 3159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10685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Gun: finished HV conditioning, ready to make beam at 325 kV</a:t>
            </a:r>
            <a:endParaRPr lang="en-US" sz="32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355892"/>
            <a:ext cx="9144000" cy="15021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dirty="0" smtClean="0"/>
              <a:t>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CsSb </a:t>
            </a:r>
            <a:r>
              <a:rPr lang="en-US" sz="3200" dirty="0"/>
              <a:t>P</a:t>
            </a:r>
            <a:r>
              <a:rPr lang="en-US" sz="3200" dirty="0" smtClean="0"/>
              <a:t>reparation Chamber</a:t>
            </a:r>
            <a:r>
              <a:rPr lang="en-US" sz="3200" dirty="0"/>
              <a:t>:</a:t>
            </a:r>
            <a:r>
              <a:rPr lang="en-US" sz="3200" dirty="0" smtClean="0"/>
              <a:t> ready to grow photocathodes </a:t>
            </a:r>
            <a:endParaRPr lang="en-US" sz="3200" kern="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346209" y="4067033"/>
            <a:ext cx="2627195" cy="1288859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Thanks to Carlos, Bubba, Phil and Yan</a:t>
            </a:r>
          </a:p>
        </p:txBody>
      </p:sp>
    </p:spTree>
    <p:extLst>
      <p:ext uri="{BB962C8B-B14F-4D97-AF65-F5344CB8AC3E}">
        <p14:creationId xmlns:p14="http://schemas.microsoft.com/office/powerpoint/2010/main" val="3922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1884"/>
            <a:ext cx="9144000" cy="67761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Beamline: connected to gun, baked and now instrumenting steering coils, ion pumps and viewers</a:t>
            </a:r>
            <a:endParaRPr lang="en-US" sz="3200" kern="0" dirty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marL="0" indent="0" defTabSz="914400">
              <a:buClrTx/>
              <a:buNone/>
            </a:pPr>
            <a:endParaRPr lang="en-US" kern="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Lasers: ready (LOSP approved) </a:t>
            </a:r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Amplified </a:t>
            </a:r>
            <a:r>
              <a:rPr lang="en-US" sz="2000" kern="0" dirty="0" err="1"/>
              <a:t>Nd:YLF</a:t>
            </a:r>
            <a:r>
              <a:rPr lang="en-US" sz="2000" kern="0" dirty="0"/>
              <a:t> Laser system: 15 Hz, 45 ps, green, 1mJ/pulse energy, ~</a:t>
            </a:r>
            <a:r>
              <a:rPr lang="en-US" sz="2000" kern="0" dirty="0" smtClean="0"/>
              <a:t>10 </a:t>
            </a:r>
            <a:r>
              <a:rPr lang="en-US" sz="2000" kern="0" dirty="0" err="1" smtClean="0"/>
              <a:t>mW</a:t>
            </a:r>
            <a:r>
              <a:rPr lang="en-US" sz="2000" kern="0" dirty="0" smtClean="0"/>
              <a:t> (average)</a:t>
            </a:r>
            <a:endParaRPr lang="en-US" sz="2000" kern="0" dirty="0"/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Verdi </a:t>
            </a:r>
            <a:r>
              <a:rPr lang="en-US" sz="2000" kern="0" dirty="0"/>
              <a:t>Laser: DC, green, 10 W</a:t>
            </a:r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Antares </a:t>
            </a:r>
            <a:r>
              <a:rPr lang="en-US" sz="2000" kern="0" dirty="0"/>
              <a:t>Mode-locked </a:t>
            </a:r>
            <a:r>
              <a:rPr lang="en-US" sz="2000" kern="0" dirty="0" err="1"/>
              <a:t>Nd:YLF</a:t>
            </a:r>
            <a:r>
              <a:rPr lang="en-US" sz="2000" kern="0" dirty="0"/>
              <a:t> Laser: 74.85 MHz, 60 ps, green, 5 </a:t>
            </a:r>
            <a:r>
              <a:rPr lang="en-US" sz="2000" kern="0" dirty="0" smtClean="0"/>
              <a:t>W.  To be replaced later with Fiber Laser: 476.3 MHz</a:t>
            </a:r>
          </a:p>
          <a:p>
            <a:pPr marL="400050" lvl="1" indent="0" defTabSz="914400">
              <a:buClrTx/>
              <a:buNone/>
            </a:pPr>
            <a:endParaRPr lang="en-US" kern="0" dirty="0"/>
          </a:p>
          <a:p>
            <a:pPr defTabSz="914400">
              <a:buClrTx/>
              <a:buFont typeface="Wingdings" panose="05000000000000000000" pitchFamily="2" charset="2"/>
              <a:buChar char="Ø"/>
            </a:pPr>
            <a:r>
              <a:rPr lang="en-US" sz="3200" kern="0" dirty="0" smtClean="0"/>
              <a:t>Gun </a:t>
            </a:r>
            <a:r>
              <a:rPr lang="en-US" sz="3200" kern="0" dirty="0"/>
              <a:t>Test Stand (</a:t>
            </a:r>
            <a:r>
              <a:rPr lang="en-US" sz="3200" kern="0" dirty="0" smtClean="0"/>
              <a:t>GTS) OSP: approved for only 10 nA</a:t>
            </a:r>
            <a:r>
              <a:rPr lang="en-US" sz="3200" dirty="0" smtClean="0"/>
              <a:t> </a:t>
            </a:r>
            <a:r>
              <a:rPr lang="en-US" sz="3200" dirty="0"/>
              <a:t>–</a:t>
            </a:r>
            <a:r>
              <a:rPr lang="en-US" sz="3200" kern="0" dirty="0" smtClean="0"/>
              <a:t> </a:t>
            </a:r>
            <a:r>
              <a:rPr lang="en-US" sz="3200" kern="0" dirty="0"/>
              <a:t>w</a:t>
            </a:r>
            <a:r>
              <a:rPr lang="en-US" sz="3200" kern="0" dirty="0" smtClean="0"/>
              <a:t>orking with Radiation Group for approval at full current</a:t>
            </a:r>
            <a:endParaRPr lang="en-US" kern="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43952" y="1350251"/>
            <a:ext cx="4922295" cy="95622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Thanks to Carlos, Bubba, Jim Coleman, Phil and </a:t>
            </a:r>
            <a:r>
              <a:rPr lang="en-US" sz="2400" b="1" dirty="0" err="1" smtClean="0"/>
              <a:t>Shukui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2418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914399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Modelled by Jay Benesch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Provides 1.4 kG at cathode (at 400A) without </a:t>
            </a:r>
            <a:r>
              <a:rPr lang="en-US" sz="2400" dirty="0" smtClean="0"/>
              <a:t>carbon steel </a:t>
            </a:r>
            <a:r>
              <a:rPr lang="en-US" sz="2400" dirty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Bare coil – no cylindrical steel </a:t>
            </a:r>
            <a:r>
              <a:rPr lang="en-US" sz="2400" dirty="0" smtClean="0"/>
              <a:t>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Not </a:t>
            </a:r>
            <a:r>
              <a:rPr lang="en-US" sz="2400" dirty="0" err="1" smtClean="0"/>
              <a:t>bakable</a:t>
            </a:r>
            <a:r>
              <a:rPr lang="en-US" sz="2400" dirty="0" smtClean="0"/>
              <a:t> – will be mounted on rails. To bake gun, </a:t>
            </a:r>
            <a:r>
              <a:rPr lang="en-US" sz="2400" dirty="0"/>
              <a:t>p</a:t>
            </a:r>
            <a:r>
              <a:rPr lang="en-US" sz="2400" dirty="0" smtClean="0"/>
              <a:t>ush downstream out of oven and run LCW through.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Designer: Gary </a:t>
            </a:r>
            <a:r>
              <a:rPr lang="en-US" sz="2400" dirty="0" smtClean="0"/>
              <a:t>Hays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Procurement: </a:t>
            </a:r>
            <a:r>
              <a:rPr lang="en-US" sz="2400" smtClean="0"/>
              <a:t>Tommy Hiatt</a:t>
            </a: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Cathode Solenoid Magnet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851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8301" y="887107"/>
            <a:ext cx="7777542" cy="5595810"/>
            <a:chOff x="135597" y="887107"/>
            <a:chExt cx="7777542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67" idx="1"/>
            </p:cNvCxnSpPr>
            <p:nvPr/>
          </p:nvCxnSpPr>
          <p:spPr>
            <a:xfrm>
              <a:off x="1783230" y="1951630"/>
              <a:ext cx="1928219" cy="1757287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2082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Carbon Steel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711449" y="3562187"/>
              <a:ext cx="273629" cy="293460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stCxn id="70" idx="0"/>
            </p:cNvCxnSpPr>
            <p:nvPr/>
          </p:nvCxnSpPr>
          <p:spPr>
            <a:xfrm flipV="1">
              <a:off x="1176107" y="3827369"/>
              <a:ext cx="2608705" cy="1048680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35597" y="4876049"/>
              <a:ext cx="208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66CC"/>
                  </a:solidFill>
                </a:rPr>
                <a:t>Molybdenum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67" idx="1"/>
            </p:cNvCxnSpPr>
            <p:nvPr/>
          </p:nvCxnSpPr>
          <p:spPr bwMode="auto">
            <a:xfrm>
              <a:off x="3711449" y="3708917"/>
              <a:ext cx="210965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944" y="658744"/>
            <a:ext cx="3291840" cy="2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0" y="68253"/>
            <a:ext cx="5291138" cy="447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3405886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33102"/>
              </p:ext>
            </p:extLst>
          </p:nvPr>
        </p:nvGraphicFramePr>
        <p:xfrm>
          <a:off x="140740" y="491321"/>
          <a:ext cx="526377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75162"/>
                <a:gridCol w="26886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11.811” ID, 27.559” OD, 6.242” 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9" y="4119413"/>
            <a:ext cx="91397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Solenoid ESH&amp;Q: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Measure 5 G magnetic field line and mark with signs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Add </a:t>
            </a:r>
            <a:r>
              <a:rPr lang="en-US" sz="2400" dirty="0"/>
              <a:t>interlocks to </a:t>
            </a:r>
            <a:r>
              <a:rPr lang="en-US" sz="2400" dirty="0" smtClean="0"/>
              <a:t>concrete shield door </a:t>
            </a:r>
            <a:r>
              <a:rPr lang="en-US" sz="2400" dirty="0"/>
              <a:t>and a beacon, to </a:t>
            </a:r>
            <a:r>
              <a:rPr lang="en-US" sz="2400" dirty="0" smtClean="0"/>
              <a:t>ensure solenoid can </a:t>
            </a:r>
            <a:r>
              <a:rPr lang="en-US" sz="2400" dirty="0"/>
              <a:t>only be energized </a:t>
            </a:r>
            <a:r>
              <a:rPr lang="en-US" sz="2400" dirty="0" smtClean="0"/>
              <a:t>when door </a:t>
            </a:r>
            <a:r>
              <a:rPr lang="en-US" sz="2400" dirty="0"/>
              <a:t>is </a:t>
            </a:r>
            <a:r>
              <a:rPr lang="en-US" sz="2400" dirty="0" smtClean="0"/>
              <a:t>closed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72" y="423088"/>
            <a:ext cx="3322320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6247403" y="1619234"/>
            <a:ext cx="2750413" cy="2107952"/>
          </a:xfrm>
          <a:prstGeom prst="wedgeRoundRectCallout">
            <a:avLst>
              <a:gd name="adj1" fmla="val -48889"/>
              <a:gd name="adj2" fmla="val 118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adjustments to center solenoid on beam – 5 mm in x and 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99" y="997805"/>
            <a:ext cx="8725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able to bake gun – move magnet away from gun and out</a:t>
            </a:r>
          </a:p>
          <a:p>
            <a:r>
              <a:rPr lang="en-US" sz="2400" dirty="0" smtClean="0"/>
              <a:t>of oven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8188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Ø"/>
            </a:pPr>
            <a:r>
              <a:rPr lang="en-US" sz="3200" kern="0" dirty="0" smtClean="0"/>
              <a:t>Cathode Solenoid Support</a:t>
            </a:r>
            <a:endParaRPr lang="en-US" sz="32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9" y="2259012"/>
            <a:ext cx="5753100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14641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new spare CEBAF </a:t>
            </a:r>
            <a:r>
              <a:rPr lang="en-US" sz="2400" dirty="0"/>
              <a:t>D</a:t>
            </a:r>
            <a:r>
              <a:rPr lang="en-US" sz="2400" dirty="0" smtClean="0"/>
              <a:t>ogleg magnet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needed at CEBAF, we can use an old Dogleg supply (250A, 50V) to keep going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7900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Cathode Solenoid Power Supply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90091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4277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Molybdenum and carbon steel </a:t>
            </a:r>
            <a:r>
              <a:rPr lang="en-US" sz="2400" dirty="0"/>
              <a:t>hybrid </a:t>
            </a:r>
            <a:r>
              <a:rPr lang="en-US" sz="24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Designed to </a:t>
            </a:r>
            <a:r>
              <a:rPr lang="en-US" sz="2400" dirty="0" smtClean="0"/>
              <a:t>enhance field to 2.0 kG </a:t>
            </a:r>
            <a:r>
              <a:rPr lang="en-US" sz="2400" dirty="0"/>
              <a:t>at </a:t>
            </a:r>
            <a:r>
              <a:rPr lang="en-US" sz="24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1010 </a:t>
            </a:r>
            <a:r>
              <a:rPr lang="en-US" sz="2400" dirty="0"/>
              <a:t>carbon </a:t>
            </a:r>
            <a:r>
              <a:rPr lang="en-US" sz="24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Re-design new Puck Manipulator End Adapter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Order 4 pucks – map with solenoid (August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Pucks </a:t>
            </a:r>
            <a:r>
              <a:rPr lang="en-US" sz="2400" dirty="0"/>
              <a:t>h</a:t>
            </a:r>
            <a:r>
              <a:rPr lang="en-US" sz="2400" dirty="0" smtClean="0"/>
              <a:t>eat </a:t>
            </a:r>
            <a:r>
              <a:rPr lang="en-US" sz="2400" dirty="0"/>
              <a:t>t</a:t>
            </a:r>
            <a:r>
              <a:rPr lang="en-US" sz="2400" dirty="0" smtClean="0"/>
              <a:t>reatment </a:t>
            </a:r>
            <a:r>
              <a:rPr lang="en-US" sz="2400" dirty="0"/>
              <a:t>plan </a:t>
            </a:r>
            <a:r>
              <a:rPr lang="en-US" sz="2400" dirty="0" smtClean="0"/>
              <a:t>– 4 choices: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</a:t>
            </a:r>
            <a:r>
              <a:rPr lang="en-US" sz="2000" dirty="0"/>
              <a:t>Sb growth) </a:t>
            </a:r>
            <a:r>
              <a:rPr lang="en-US" sz="2000" dirty="0" smtClean="0"/>
              <a:t>and 120˚C (K – Cs growth)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(heat cleaning)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 heat cycles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900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Carbon Steel Puck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22966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" y="421974"/>
            <a:ext cx="3346315" cy="3249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96" y="4069807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Carbon 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4012" y="160905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8557" y="22721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96094" y="1296302"/>
            <a:ext cx="692765" cy="1548836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82447" y="2272120"/>
            <a:ext cx="680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97482" y="190278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88860" y="1296300"/>
            <a:ext cx="439534" cy="1548837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>
            <a:stCxn id="11" idx="1"/>
          </p:cNvCxnSpPr>
          <p:nvPr/>
        </p:nvCxnSpPr>
        <p:spPr>
          <a:xfrm flipH="1">
            <a:off x="3154038" y="1839888"/>
            <a:ext cx="164997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2057541" y="1836511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81017" y="16452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1384507" y="2532895"/>
            <a:ext cx="1116515" cy="1536912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40847" y="26687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42011" y="2668747"/>
            <a:ext cx="333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428394" y="2425639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94" y="3431094"/>
            <a:ext cx="4596320" cy="3290381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 bwMode="auto">
          <a:xfrm>
            <a:off x="7322554" y="3720855"/>
            <a:ext cx="1664327" cy="1016380"/>
          </a:xfrm>
          <a:prstGeom prst="wedgeRoundRectCallout">
            <a:avLst>
              <a:gd name="adj1" fmla="val -80793"/>
              <a:gd name="adj2" fmla="val 448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266599" y="4442114"/>
            <a:ext cx="0" cy="21699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82439" y="47069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020360" y="4936827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>
            <a:stCxn id="35" idx="1"/>
          </p:cNvCxnSpPr>
          <p:nvPr/>
        </p:nvCxnSpPr>
        <p:spPr>
          <a:xfrm flipH="1">
            <a:off x="2501022" y="498500"/>
            <a:ext cx="1989282" cy="538191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90304" y="267667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Molybdenum</a:t>
            </a:r>
            <a:endParaRPr lang="en-US" sz="2400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Bunched Electron 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Sources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JLEIC Magnetized Beam LDRD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Overview</a:t>
            </a:r>
            <a:endParaRPr lang="en-US" sz="2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Progress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Milestones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smtClean="0"/>
              <a:t>Cathode </a:t>
            </a:r>
            <a:r>
              <a:rPr lang="en-US" kern="0" dirty="0" smtClean="0"/>
              <a:t>Solenoid 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" y="914402"/>
            <a:ext cx="68643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Build at </a:t>
            </a:r>
            <a:r>
              <a:rPr lang="en-US" sz="2400" dirty="0"/>
              <a:t>M</a:t>
            </a:r>
            <a:r>
              <a:rPr lang="en-US" sz="24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Test: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Ready: May 31,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" y="3127600"/>
            <a:ext cx="5718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Cathode Solenoid: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 Designed</a:t>
            </a:r>
            <a:r>
              <a:rPr lang="en-US" sz="2400" dirty="0"/>
              <a:t>: </a:t>
            </a:r>
            <a:r>
              <a:rPr lang="en-US" sz="2400" dirty="0" smtClean="0"/>
              <a:t>December – February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Procured: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On-site by July 8, 2016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Map (with and w/o puck), check hysteresis and forces: July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400" dirty="0" smtClean="0"/>
              <a:t>Install: August, 2016 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59104" y="3589363"/>
            <a:ext cx="3575714" cy="2807932"/>
          </a:xfrm>
          <a:prstGeom prst="wedgeRoundRectCallout">
            <a:avLst>
              <a:gd name="adj1" fmla="val -86889"/>
              <a:gd name="adj2" fmla="val 256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Install slits.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297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2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27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16851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1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99158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2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1.4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23483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3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65396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4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4.4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284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749340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55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67015" y="943830"/>
            <a:ext cx="8509828" cy="2693307"/>
            <a:chOff x="167015" y="943830"/>
            <a:chExt cx="8509828" cy="2693307"/>
          </a:xfrm>
        </p:grpSpPr>
        <p:grpSp>
          <p:nvGrpSpPr>
            <p:cNvPr id="13" name="Group 12"/>
            <p:cNvGrpSpPr/>
            <p:nvPr/>
          </p:nvGrpSpPr>
          <p:grpSpPr>
            <a:xfrm>
              <a:off x="167015" y="943830"/>
              <a:ext cx="8340872" cy="2664491"/>
              <a:chOff x="171450" y="777209"/>
              <a:chExt cx="8340872" cy="2664491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220078" y="801796"/>
                <a:ext cx="1168400" cy="700024"/>
              </a:xfrm>
              <a:prstGeom prst="wedgeRoundRectCallout">
                <a:avLst>
                  <a:gd name="adj1" fmla="val -64765"/>
                  <a:gd name="adj2" fmla="val 43376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507988" y="777209"/>
                <a:ext cx="3861759" cy="2664491"/>
                <a:chOff x="5085391" y="812089"/>
                <a:chExt cx="3861759" cy="266449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125461" y="2527300"/>
                  <a:ext cx="2691281" cy="949280"/>
                  <a:chOff x="84772" y="2527300"/>
                  <a:chExt cx="1572578" cy="949280"/>
                </a:xfrm>
              </p:grpSpPr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171450" y="2527300"/>
                    <a:ext cx="148590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Arc 22"/>
                  <p:cNvSpPr/>
                  <p:nvPr/>
                </p:nvSpPr>
                <p:spPr bwMode="auto">
                  <a:xfrm>
                    <a:off x="84772" y="3070180"/>
                    <a:ext cx="274685" cy="406400"/>
                  </a:xfrm>
                  <a:prstGeom prst="arc">
                    <a:avLst>
                      <a:gd name="adj1" fmla="val 11015129"/>
                      <a:gd name="adj2" fmla="val 17818162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25" name="Rounded Rectangular Callout 24"/>
                <p:cNvSpPr/>
                <p:nvPr/>
              </p:nvSpPr>
              <p:spPr bwMode="auto">
                <a:xfrm>
                  <a:off x="5085391" y="812089"/>
                  <a:ext cx="1168400" cy="700024"/>
                </a:xfrm>
                <a:prstGeom prst="wedgeRoundRectCallout">
                  <a:avLst>
                    <a:gd name="adj1" fmla="val 65020"/>
                    <a:gd name="adj2" fmla="val 40749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/>
                    <a:t>Cooling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Solenoid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769456" y="2551894"/>
            <a:ext cx="20555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35635" y="26516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83104" y="2313227"/>
            <a:ext cx="1831580" cy="141898"/>
            <a:chOff x="3049707" y="3268565"/>
            <a:chExt cx="1831580" cy="141898"/>
          </a:xfrm>
        </p:grpSpPr>
        <p:pic>
          <p:nvPicPr>
            <p:cNvPr id="71" name="Picture 70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3722011" y="3077780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4149753" y="3080683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4551508" y="3076997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3241441" y="3076831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TextBox 75"/>
          <p:cNvSpPr txBox="1"/>
          <p:nvPr/>
        </p:nvSpPr>
        <p:spPr>
          <a:xfrm>
            <a:off x="6639905" y="201112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71635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top-hat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71635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Sources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Bunch charge: </a:t>
            </a:r>
            <a:r>
              <a:rPr lang="en-US" sz="2800" dirty="0"/>
              <a:t>0.5 </a:t>
            </a:r>
            <a:r>
              <a:rPr lang="en-US" sz="2800" dirty="0" smtClean="0"/>
              <a:t>nC and bunch </a:t>
            </a:r>
            <a:r>
              <a:rPr lang="en-US" sz="2800" dirty="0"/>
              <a:t>length: 3 </a:t>
            </a:r>
            <a:r>
              <a:rPr lang="en-US" sz="2800" dirty="0" smtClean="0"/>
              <a:t>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at University Mainz 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JLEIC </a:t>
            </a:r>
            <a:r>
              <a:rPr lang="en-US" smtClean="0"/>
              <a:t>Magnetized Beam </a:t>
            </a:r>
            <a:r>
              <a:rPr lang="en-US" dirty="0" smtClean="0"/>
              <a:t>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6264613" y="4586067"/>
            <a:ext cx="2634017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Simulations will be discussed in Fay’s talk</a:t>
            </a:r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47" y="3771011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55270"/>
            <a:ext cx="7772400" cy="1362075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March 29,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5473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31059</TotalTime>
  <Words>1558</Words>
  <Application>Microsoft Office PowerPoint</Application>
  <PresentationFormat>On-screen Show (4:3)</PresentationFormat>
  <Paragraphs>308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Ops Review 2010</vt:lpstr>
      <vt:lpstr>Equation</vt:lpstr>
      <vt:lpstr>Magnetized Beam Update  (LDRD)</vt:lpstr>
      <vt:lpstr>Outline</vt:lpstr>
      <vt:lpstr>Magnetized Bunched Electron Beam Requirements</vt:lpstr>
      <vt:lpstr>Magnetized Sources</vt:lpstr>
      <vt:lpstr>JLEIC Magnetized Beam LDRD</vt:lpstr>
      <vt:lpstr>PowerPoint Presentation</vt:lpstr>
      <vt:lpstr>Planned Measurements</vt:lpstr>
      <vt:lpstr>PowerPoint Presentation</vt:lpstr>
      <vt:lpstr>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1719</cp:revision>
  <cp:lastPrinted>2014-01-09T17:51:36Z</cp:lastPrinted>
  <dcterms:created xsi:type="dcterms:W3CDTF">2010-09-20T13:48:43Z</dcterms:created>
  <dcterms:modified xsi:type="dcterms:W3CDTF">2016-04-26T14:46:58Z</dcterms:modified>
</cp:coreProperties>
</file>