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330"/>
    <p:restoredTop sz="94486"/>
  </p:normalViewPr>
  <p:slideViewPr>
    <p:cSldViewPr snapToGrid="0" snapToObjects="1">
      <p:cViewPr varScale="1">
        <p:scale>
          <a:sx n="105" d="100"/>
          <a:sy n="105" d="100"/>
        </p:scale>
        <p:origin x="12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EC683-87C9-0341-8929-8C8D3F3FE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F3E076-8816-6449-B169-9F278665A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17C44-2A85-CA46-9D63-017837245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4679D-6F95-BB4A-8B21-951C99107104}" type="datetimeFigureOut">
              <a:rPr lang="en-US" smtClean="0"/>
              <a:t>3/14/19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E2A5D-AE40-9A4D-9809-AD5CA4B6F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8CD31-D426-FA46-B250-1660B5A4E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B2A0A-4BB3-1B46-A487-686A959C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4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61D1C-3641-F946-BADD-E7A2872C9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3807E8-EDD3-6C48-86EF-000613C3E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8443A-8A2A-0248-9117-1B7AA228A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4679D-6F95-BB4A-8B21-951C99107104}" type="datetimeFigureOut">
              <a:rPr lang="en-US" smtClean="0"/>
              <a:t>3/14/19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586E6-0BFB-A849-92BA-9433C2BC8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92D75-81A6-7943-8EC9-37A07012A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B2A0A-4BB3-1B46-A487-686A959C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6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FDF94-5BFF-7A45-A8FD-D448385823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C9F894-1E92-5C4D-8281-D533228FB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7CC8E-9758-3F42-833D-E538AE40A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4679D-6F95-BB4A-8B21-951C99107104}" type="datetimeFigureOut">
              <a:rPr lang="en-US" smtClean="0"/>
              <a:t>3/14/19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9667F-8EDB-E548-BFF8-3E9A63082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DDBC2-BF80-D240-916D-D80A372D0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B2A0A-4BB3-1B46-A487-686A959C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1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BF9A-87C4-614D-994E-358BDDE34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6C23C-A9E2-0743-9B38-F6941ECB2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9BCCD-6FD3-B84E-8E3E-47D9BFDF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4679D-6F95-BB4A-8B21-951C99107104}" type="datetimeFigureOut">
              <a:rPr lang="en-US" smtClean="0"/>
              <a:t>3/14/19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A7AD6-C315-3549-BE30-DF4FB4C06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78782-EAF3-6C4A-B84E-AAC96300B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B2A0A-4BB3-1B46-A487-686A959C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1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0B1A1-DA87-2042-B40E-C6BB3947D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53420-C316-284C-9D9C-BB35F3BB4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6D91E-2E5B-054E-8A94-2B9944D2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4679D-6F95-BB4A-8B21-951C99107104}" type="datetimeFigureOut">
              <a:rPr lang="en-US" smtClean="0"/>
              <a:t>3/14/19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A95B0-9950-864B-854C-0AD972F04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71786-1CEE-8940-9DEA-E63AD519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B2A0A-4BB3-1B46-A487-686A959C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03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77C61-D1B0-1042-BBD0-188FDABB6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669EA-AEC0-7645-8502-465463FB05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4FB79E-F34E-274C-B8BB-72DC16C0C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F44A3-D8DD-4C4E-B2FF-0F707C82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4679D-6F95-BB4A-8B21-951C99107104}" type="datetimeFigureOut">
              <a:rPr lang="en-US" smtClean="0"/>
              <a:t>3/14/19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B03BE-5573-354B-A028-AF70F2467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A670A7-6AA8-B146-A2B4-93B05DA29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B2A0A-4BB3-1B46-A487-686A959C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15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F6E98-871B-6C41-98D1-B1DF25633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F2BF2E-383D-4F43-9F38-2A8C6429C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30B001-D2CC-054A-9D00-1057A9712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6C836F-8CFC-3949-8617-FF332D2FA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87C359-157C-4544-AE0D-8CB6B8CDA4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84A060-BE26-9440-8E9C-25E8F105D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4679D-6F95-BB4A-8B21-951C99107104}" type="datetimeFigureOut">
              <a:rPr lang="en-US" smtClean="0"/>
              <a:t>3/14/19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9C2C9C-452C-6748-B0E9-A7C6F6932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FFEBFB-01E5-314D-A291-DDEB3B00E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B2A0A-4BB3-1B46-A487-686A959C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7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77E92-C3AF-0B44-9AA9-40BDDA7E4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AF8682-B62D-7648-92AA-E508529EE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4679D-6F95-BB4A-8B21-951C99107104}" type="datetimeFigureOut">
              <a:rPr lang="en-US" smtClean="0"/>
              <a:t>3/14/19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9B0DB7-4659-B346-84D5-82FF4FA1C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80B749-D620-8845-B717-0845D345B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B2A0A-4BB3-1B46-A487-686A959C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2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FB3E27-AF1A-2243-B79F-D05E57835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4679D-6F95-BB4A-8B21-951C99107104}" type="datetimeFigureOut">
              <a:rPr lang="en-US" smtClean="0"/>
              <a:t>3/14/19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F55967-B4A2-2148-B57A-99E87A243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06849-9A2C-1349-A4EF-74103ED5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B2A0A-4BB3-1B46-A487-686A959C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3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7F50C-1ACA-E043-83AB-A2B641A4F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C34DF-E8A1-F74F-B62B-801E73738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E98CEB-EDB8-F84D-8C04-236AF36BB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55F18-8F38-A440-9C05-4C286C8FF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4679D-6F95-BB4A-8B21-951C99107104}" type="datetimeFigureOut">
              <a:rPr lang="en-US" smtClean="0"/>
              <a:t>3/14/19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CDD7C-4737-874A-BF32-F51FDB872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C2A9EE-BF77-734C-A80A-AD0984058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B2A0A-4BB3-1B46-A487-686A959C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0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1280D-E0DC-7448-95C5-1F3A4F697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1ED6E9-30DA-2E40-A502-5EB737581B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B7A722-36DE-8144-B401-4EF0628AD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64E04-11C1-E843-8A43-8B0CD1BF4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4679D-6F95-BB4A-8B21-951C99107104}" type="datetimeFigureOut">
              <a:rPr lang="en-US" smtClean="0"/>
              <a:t>3/14/19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685C93-64C3-5649-B02A-CB100A035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3ACB1-2DC9-AA42-8E45-9EE6FE908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B2A0A-4BB3-1B46-A487-686A959C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7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16B06B-6CAD-7C49-A547-BFBAC8644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D9220-A0A2-7F4E-96D5-957DD36EA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AB335-E356-4448-9061-767AE25537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4679D-6F95-BB4A-8B21-951C99107104}" type="datetimeFigureOut">
              <a:rPr lang="en-US" smtClean="0"/>
              <a:t>3/14/19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CA223-F5D8-DC4C-9189-A1F84C129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EE67A-FA05-124E-98AF-B67C7D22A4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B2A0A-4BB3-1B46-A487-686A959C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25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D08BF97-17CE-D543-9E64-B79EF376C015}"/>
              </a:ext>
            </a:extLst>
          </p:cNvPr>
          <p:cNvSpPr txBox="1"/>
          <p:nvPr/>
        </p:nvSpPr>
        <p:spPr>
          <a:xfrm>
            <a:off x="0" y="254401"/>
            <a:ext cx="12192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Alternative Work Schedule / Total Time Reporting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New </a:t>
            </a:r>
            <a:r>
              <a:rPr lang="en-US" sz="2000" dirty="0" err="1"/>
              <a:t>JLab</a:t>
            </a:r>
            <a:r>
              <a:rPr lang="en-US" sz="2000" dirty="0"/>
              <a:t> policy intended to align with demands of modern workforce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Goes into effect April 1</a:t>
            </a:r>
            <a:r>
              <a:rPr lang="en-US" sz="2000" baseline="30000" dirty="0"/>
              <a:t>st</a:t>
            </a:r>
            <a:endParaRPr lang="en-US" sz="2000" dirty="0"/>
          </a:p>
          <a:p>
            <a:endParaRPr lang="en-US" sz="2000" dirty="0"/>
          </a:p>
          <a:p>
            <a:r>
              <a:rPr lang="en-US" sz="2000" b="1" dirty="0"/>
              <a:t>Three flavors of AWS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Alternative Work Schedule </a:t>
            </a:r>
            <a:r>
              <a:rPr lang="en-US" sz="2000" dirty="0"/>
              <a:t>=&gt; </a:t>
            </a:r>
            <a:r>
              <a:rPr lang="en-US" sz="2000" u="sng" dirty="0"/>
              <a:t>Non-standard days</a:t>
            </a:r>
            <a:r>
              <a:rPr lang="en-US" sz="2000" dirty="0"/>
              <a:t> (different than M-F, 8-5), approved by Andrei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Flexible Schedule </a:t>
            </a:r>
            <a:r>
              <a:rPr lang="en-US" sz="2000" dirty="0"/>
              <a:t>=&gt; </a:t>
            </a:r>
            <a:r>
              <a:rPr lang="en-US" sz="2000" u="sng" dirty="0"/>
              <a:t>Non-standard hours </a:t>
            </a:r>
            <a:r>
              <a:rPr lang="en-US" sz="2000" dirty="0"/>
              <a:t>(different than 8-5, must span 10-3), approved by supervisor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Flex Time </a:t>
            </a:r>
            <a:r>
              <a:rPr lang="en-US" sz="2000" dirty="0"/>
              <a:t>=&gt; </a:t>
            </a:r>
            <a:r>
              <a:rPr lang="en-US" sz="2000" u="sng" dirty="0"/>
              <a:t>Re-allocate hours/days</a:t>
            </a:r>
            <a:r>
              <a:rPr lang="en-US" sz="2000" dirty="0"/>
              <a:t> within a timesheet period (exempt), approved by supervisor</a:t>
            </a:r>
          </a:p>
          <a:p>
            <a:endParaRPr lang="en-US" sz="2000" dirty="0"/>
          </a:p>
          <a:p>
            <a:r>
              <a:rPr lang="en-US" sz="2000" b="1" dirty="0"/>
              <a:t>Timesheet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Keep track of your hours (no more percentages)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You still divide between charge codes (i.e. RSRSRC, RSRLRF, ARDSRC, </a:t>
            </a:r>
            <a:r>
              <a:rPr lang="en-US" sz="2000" dirty="0" err="1"/>
              <a:t>etc</a:t>
            </a:r>
            <a:r>
              <a:rPr lang="en-US" sz="2000" dirty="0"/>
              <a:t>), get that calculator out!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NEW =&gt; record </a:t>
            </a:r>
            <a:r>
              <a:rPr lang="en-US" sz="2000" u="sng" dirty="0"/>
              <a:t>on-call</a:t>
            </a:r>
            <a:r>
              <a:rPr lang="en-US" sz="2000" dirty="0"/>
              <a:t> or </a:t>
            </a:r>
            <a:r>
              <a:rPr lang="en-US" sz="2000" u="sng" dirty="0"/>
              <a:t>approved off-hours work and business travel</a:t>
            </a:r>
            <a:r>
              <a:rPr lang="en-US" sz="2000" dirty="0"/>
              <a:t> (but, not travel to/from lab!)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lunch break is </a:t>
            </a:r>
            <a:r>
              <a:rPr lang="en-US" sz="2000" u="sng" dirty="0"/>
              <a:t>not counted</a:t>
            </a:r>
            <a:r>
              <a:rPr lang="en-US" sz="2000" dirty="0"/>
              <a:t> as work time (and must be at least 30 min long)</a:t>
            </a:r>
          </a:p>
          <a:p>
            <a:pPr lvl="1"/>
            <a:endParaRPr lang="en-US" sz="2000" dirty="0"/>
          </a:p>
          <a:p>
            <a:r>
              <a:rPr lang="en-US" sz="2000" b="1" dirty="0"/>
              <a:t>Managing your schedule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Be sure to account for at least 100% of your schedule (F/PT); fall short and you must charge leave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NEW =&gt; Credit Time accrues after 90 hours (100%) or 72 hours (80%) at 1 Credit/2 Worked.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Will ask Tristan to post irregular schedules to O365 Calendar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Please plan &amp; forecast your Vacation (excess expires December) and Credit Time (expires June annually)</a:t>
            </a:r>
          </a:p>
        </p:txBody>
      </p:sp>
    </p:spTree>
    <p:extLst>
      <p:ext uri="{BB962C8B-B14F-4D97-AF65-F5344CB8AC3E}">
        <p14:creationId xmlns:p14="http://schemas.microsoft.com/office/powerpoint/2010/main" val="1928832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90B12A-EA44-A141-B3EB-4AF69B1B25DC}"/>
              </a:ext>
            </a:extLst>
          </p:cNvPr>
          <p:cNvSpPr txBox="1"/>
          <p:nvPr/>
        </p:nvSpPr>
        <p:spPr>
          <a:xfrm>
            <a:off x="0" y="35052"/>
            <a:ext cx="12192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John!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John is retiring near the end of May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Meantime… his focus is training you, documenting his systems, helping others start/carry projects onward,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Long-term, asking Andrei to support a new posting for an EE, to grow expertise w/ high voltage, electro-optics,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Info coming for a retirement/farewell party…</a:t>
            </a:r>
          </a:p>
          <a:p>
            <a:pPr lvl="1"/>
            <a:endParaRPr lang="en-US" sz="1000" dirty="0"/>
          </a:p>
          <a:p>
            <a:r>
              <a:rPr lang="en-US" sz="2000" dirty="0"/>
              <a:t>Next SAD … April 15 to June 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Cross-training with John at CEBAF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err="1"/>
              <a:t>Shukui</a:t>
            </a:r>
            <a:r>
              <a:rPr lang="en-US" dirty="0"/>
              <a:t> is becoming responsible for the laser systems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Carlos is becoming responsible for the high voltage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Bubble run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PSS is upgrading BLM from CAMAC to VME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S&amp;A will survey chopper-to-</a:t>
            </a:r>
            <a:r>
              <a:rPr lang="en-US" dirty="0" err="1"/>
              <a:t>cryounit</a:t>
            </a:r>
            <a:r>
              <a:rPr lang="en-US" dirty="0"/>
              <a:t> region to prepare for booster layout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Jerry wants to make 180keV beam again to test PSS kicker strength, I want to defer to August 200kV gun 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Heat/activate photocathode (spare SLSP remains for PREX)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 burst disk to SF6 tank to mitigate leaky relief valve (requires emptying/refilling SF6 tank w/ DILO)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 modified UHV bias supplies (IHV2I01Anode/IHV2I01Precip) for 0.3-2.5kV and  0.3-4kV positive w/ current monitor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Match UITF/CEBAF FSD window comparator cards (high or low input impendence?)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PQB Setup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Optimize Hall A laser size, 4-lasers at the RTP cell, change helicity card for 120/240 MHz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Beam measurements to set puck roll to window analyzing power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Injector group setup high transmission Flip Left/Right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New laptop for laser room to have remote access to beam viewer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Dare I say it…do we add a DBR?</a:t>
            </a:r>
          </a:p>
        </p:txBody>
      </p:sp>
    </p:spTree>
    <p:extLst>
      <p:ext uri="{BB962C8B-B14F-4D97-AF65-F5344CB8AC3E}">
        <p14:creationId xmlns:p14="http://schemas.microsoft.com/office/powerpoint/2010/main" val="314529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2776</TotalTime>
  <Words>500</Words>
  <Application>Microsoft Macintosh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Grames</dc:creator>
  <cp:lastModifiedBy>Joe Grames</cp:lastModifiedBy>
  <cp:revision>16</cp:revision>
  <cp:lastPrinted>2019-03-14T13:18:42Z</cp:lastPrinted>
  <dcterms:created xsi:type="dcterms:W3CDTF">2019-03-12T15:05:28Z</dcterms:created>
  <dcterms:modified xsi:type="dcterms:W3CDTF">2019-03-14T13:24:46Z</dcterms:modified>
</cp:coreProperties>
</file>