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52" r:id="rId4"/>
    <p:sldId id="359" r:id="rId5"/>
    <p:sldId id="346" r:id="rId6"/>
    <p:sldId id="354" r:id="rId7"/>
    <p:sldId id="349" r:id="rId8"/>
    <p:sldId id="351" r:id="rId9"/>
    <p:sldId id="357" r:id="rId10"/>
    <p:sldId id="304" r:id="rId11"/>
    <p:sldId id="305" r:id="rId12"/>
    <p:sldId id="306" r:id="rId13"/>
    <p:sldId id="334" r:id="rId14"/>
    <p:sldId id="284" r:id="rId15"/>
    <p:sldId id="333" r:id="rId16"/>
    <p:sldId id="259" r:id="rId17"/>
    <p:sldId id="329" r:id="rId18"/>
    <p:sldId id="358" r:id="rId19"/>
    <p:sldId id="316" r:id="rId20"/>
    <p:sldId id="330" r:id="rId21"/>
    <p:sldId id="360" r:id="rId22"/>
    <p:sldId id="335" r:id="rId23"/>
    <p:sldId id="343" r:id="rId24"/>
    <p:sldId id="344" r:id="rId25"/>
    <p:sldId id="345" r:id="rId26"/>
    <p:sldId id="336" r:id="rId27"/>
    <p:sldId id="337" r:id="rId28"/>
    <p:sldId id="338" r:id="rId29"/>
    <p:sldId id="339" r:id="rId30"/>
    <p:sldId id="340" r:id="rId31"/>
    <p:sldId id="341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E0EFF"/>
    <a:srgbClr val="4141FF"/>
    <a:srgbClr val="ED7D31"/>
    <a:srgbClr val="F2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200%20kV%20gu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8088934535357E-2"/>
          <c:y val="0.11773300120326782"/>
          <c:w val="0.80648807486020768"/>
          <c:h val="0.72212251285244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T-shape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58-4FA1-9B24-D977B4904A4B}"/>
            </c:ext>
          </c:extLst>
        </c:ser>
        <c:ser>
          <c:idx val="4"/>
          <c:order val="1"/>
          <c:tx>
            <c:strRef>
              <c:f>'cathode-anode vert white vs (2'!$K$1:$T$1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58-4FA1-9B24-D977B4904A4B}"/>
            </c:ext>
          </c:extLst>
        </c:ser>
        <c:ser>
          <c:idx val="9"/>
          <c:order val="2"/>
          <c:tx>
            <c:strRef>
              <c:f>'cathode-anode vert white vs (2'!$DF$1:$DO$1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(2'!$DJ$3:$DJ$138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(2'!$DL$3:$DL$138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58-4FA1-9B24-D977B4904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UITF</a:t>
            </a:r>
            <a:r>
              <a:rPr lang="en-US" dirty="0"/>
              <a:t>: </a:t>
            </a:r>
            <a:r>
              <a:rPr lang="en-US" dirty="0" smtClean="0"/>
              <a:t>T-cathode and Small shield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data </a:t>
            </a:r>
            <a:r>
              <a:rPr lang="en-US" dirty="0"/>
              <a:t>@200 [kV</a:t>
            </a:r>
            <a:r>
              <a:rPr lang="en-US" dirty="0" smtClean="0"/>
              <a:t>]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07/07/2019</a:t>
            </a:r>
            <a:endParaRPr lang="en-US" dirty="0" smtClean="0"/>
          </a:p>
          <a:p>
            <a:r>
              <a:rPr lang="en-US" dirty="0" smtClean="0"/>
              <a:t>Gabriel Palacios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Centered in solenoid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correction do we </a:t>
            </a:r>
            <a:r>
              <a:rPr lang="en-US" dirty="0"/>
              <a:t>need </a:t>
            </a:r>
            <a:r>
              <a:rPr lang="en-US" dirty="0" smtClean="0"/>
              <a:t>(MBHK101</a:t>
            </a:r>
            <a:r>
              <a:rPr lang="en-US" dirty="0" smtClean="0">
                <a:solidFill>
                  <a:srgbClr val="FF0000"/>
                </a:solidFill>
              </a:rPr>
              <a:t>H&amp;V) </a:t>
            </a:r>
            <a:r>
              <a:rPr lang="en-US" dirty="0" smtClean="0"/>
              <a:t>to center the beam in the first solenoid lens, as we change the position of the beam along the </a:t>
            </a:r>
            <a:r>
              <a:rPr lang="en-US" dirty="0" smtClean="0"/>
              <a:t>x-axis and y-axis on </a:t>
            </a:r>
            <a:r>
              <a:rPr lang="en-US" dirty="0" smtClean="0"/>
              <a:t>the </a:t>
            </a:r>
            <a:r>
              <a:rPr lang="en-US" dirty="0" smtClean="0"/>
              <a:t>photocathode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1131" y="1837922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43.6 [Gauss cm] difference between: 38.9 and -4.7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91497" y="2438400"/>
            <a:ext cx="0" cy="157625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4239" y="1256784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42.3 [Gauss cm] difference between: 56.2 and 13.9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04605" y="1857262"/>
            <a:ext cx="0" cy="157625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35890" y="4687130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53.6 [Gauss cm] difference between: 33.8 and -19.8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76703" y="2572871"/>
            <a:ext cx="0" cy="201395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3211" y="6413500"/>
            <a:ext cx="528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Notice that for the T-cathode, y=1.5 [mm], not zero! :S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211" y="6413500"/>
            <a:ext cx="535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Notice that for the T-cathode, x=-1.5 [mm], not zero! :S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232" y="4937760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[Gauss cm] difference between: 72.6 and 45.0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65074" y="3135086"/>
            <a:ext cx="0" cy="566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77291" y="2765754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[Gauss cm] difference between: 69 and 82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61509" y="3701142"/>
            <a:ext cx="0" cy="116694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38606" y="2373373"/>
            <a:ext cx="0" cy="566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7086" y="3048782"/>
            <a:ext cx="382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12.6 [Gauss cm] difference between: 98.9 and 86.3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Horizontal BPM</a:t>
            </a:r>
          </a:p>
          <a:p>
            <a:pPr lvl="1"/>
            <a:r>
              <a:rPr lang="en-US" dirty="0" smtClean="0"/>
              <a:t>The SS has a slight </a:t>
            </a:r>
            <a:r>
              <a:rPr lang="en-US" u="sng" dirty="0" smtClean="0">
                <a:solidFill>
                  <a:srgbClr val="FF0000"/>
                </a:solidFill>
              </a:rPr>
              <a:t>left-kick</a:t>
            </a:r>
            <a:r>
              <a:rPr lang="en-US" u="sng" dirty="0" smtClean="0"/>
              <a:t>.</a:t>
            </a:r>
            <a:r>
              <a:rPr lang="en-US" dirty="0" smtClean="0"/>
              <a:t> It would require correction for </a:t>
            </a:r>
            <a:r>
              <a:rPr lang="en-US" dirty="0" smtClean="0">
                <a:solidFill>
                  <a:srgbClr val="FF0000"/>
                </a:solidFill>
              </a:rPr>
              <a:t>1 mm extra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shield seems to bring electrostatic center closer to PC center and reduce asymmetry. </a:t>
            </a:r>
          </a:p>
          <a:p>
            <a:r>
              <a:rPr lang="en-US" dirty="0" smtClean="0"/>
              <a:t>Vertical BPM</a:t>
            </a:r>
          </a:p>
          <a:p>
            <a:pPr lvl="1"/>
            <a:r>
              <a:rPr lang="en-US" dirty="0" smtClean="0"/>
              <a:t> The SS has a worst </a:t>
            </a:r>
            <a:r>
              <a:rPr lang="en-US" u="sng" dirty="0" smtClean="0">
                <a:solidFill>
                  <a:srgbClr val="FF0000"/>
                </a:solidFill>
              </a:rPr>
              <a:t>down-kick</a:t>
            </a:r>
            <a:r>
              <a:rPr lang="en-US" dirty="0" smtClean="0"/>
              <a:t>. </a:t>
            </a:r>
            <a:r>
              <a:rPr lang="en-US" dirty="0"/>
              <a:t>This was already present at the T-cathode</a:t>
            </a:r>
            <a:r>
              <a:rPr lang="en-US" dirty="0" smtClean="0"/>
              <a:t>. Requires correction for </a:t>
            </a:r>
            <a:r>
              <a:rPr lang="en-US" dirty="0" smtClean="0">
                <a:solidFill>
                  <a:srgbClr val="FF0000"/>
                </a:solidFill>
              </a:rPr>
              <a:t>~2.5 mm extra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The shield seems to bring </a:t>
            </a:r>
            <a:r>
              <a:rPr lang="en-US" dirty="0"/>
              <a:t>electrostatic center closer to PC center</a:t>
            </a:r>
            <a:r>
              <a:rPr lang="en-US" dirty="0" smtClean="0"/>
              <a:t> exacerbate asymmetry. </a:t>
            </a:r>
          </a:p>
          <a:p>
            <a:r>
              <a:rPr lang="en-US" dirty="0" smtClean="0"/>
              <a:t>Solenoid centering method would need more testing.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Not apples-to-apples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Small number of data points </a:t>
            </a:r>
            <a:r>
              <a:rPr lang="en-US" dirty="0" smtClean="0"/>
              <a:t>due to Dithering issues.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User errors</a:t>
            </a:r>
            <a:r>
              <a:rPr lang="en-US" dirty="0" smtClean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 action="ppaction://hlinksldjump"/>
              </a:rPr>
              <a:t>RECALL:</a:t>
            </a:r>
            <a:r>
              <a:rPr lang="en-US" dirty="0" smtClean="0"/>
              <a:t> Electrostatic simulations show SS has better electric field </a:t>
            </a:r>
            <a:r>
              <a:rPr lang="en-US" b="1" dirty="0" smtClean="0"/>
              <a:t>around triple-point</a:t>
            </a:r>
            <a:r>
              <a:rPr lang="en-US" dirty="0" smtClean="0"/>
              <a:t> (due among other things to </a:t>
            </a:r>
            <a:r>
              <a:rPr lang="en-US" b="1" dirty="0" smtClean="0"/>
              <a:t>insulator shape, triple-point curvature</a:t>
            </a:r>
            <a:r>
              <a:rPr lang="en-US" dirty="0" smtClean="0"/>
              <a:t>) than T-cathode!</a:t>
            </a:r>
          </a:p>
          <a:p>
            <a:r>
              <a:rPr lang="en-US" dirty="0" smtClean="0"/>
              <a:t>Better than bigger shield for sure!</a:t>
            </a:r>
          </a:p>
          <a:p>
            <a:r>
              <a:rPr lang="en-US" dirty="0" smtClean="0"/>
              <a:t>Field emission / HV processing was better or worst?</a:t>
            </a:r>
          </a:p>
          <a:p>
            <a:r>
              <a:rPr lang="en-US" dirty="0" smtClean="0"/>
              <a:t>I’ve heard better emittance for big shield (?) Simulations inconclusive yet.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ross 3"/>
          <p:cNvSpPr/>
          <p:nvPr/>
        </p:nvSpPr>
        <p:spPr>
          <a:xfrm rot="2700000">
            <a:off x="3762103" y="1105989"/>
            <a:ext cx="4136571" cy="4101737"/>
          </a:xfrm>
          <a:prstGeom prst="plus">
            <a:avLst>
              <a:gd name="adj" fmla="val 400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XY-stage steps to mm</a:t>
            </a:r>
          </a:p>
          <a:p>
            <a:r>
              <a:rPr lang="en-US" dirty="0" smtClean="0"/>
              <a:t>S&amp;A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UITF gun</a:t>
            </a:r>
          </a:p>
          <a:p>
            <a:r>
              <a:rPr lang="en-US" dirty="0" smtClean="0"/>
              <a:t>T-cathode and Small shield both @200 [kV]</a:t>
            </a:r>
          </a:p>
          <a:p>
            <a:r>
              <a:rPr lang="en-US" dirty="0" smtClean="0"/>
              <a:t>Bulk GaAs activated with </a:t>
            </a:r>
            <a:r>
              <a:rPr lang="en-US" dirty="0" err="1" smtClean="0"/>
              <a:t>with</a:t>
            </a:r>
            <a:r>
              <a:rPr lang="en-US" dirty="0" smtClean="0"/>
              <a:t> Cs and NF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Data taken with BPM 201 (on top of corrector 101H&amp;V)</a:t>
            </a:r>
          </a:p>
          <a:p>
            <a:r>
              <a:rPr lang="en-US" dirty="0" smtClean="0"/>
              <a:t>Data taken with first solenoid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5714" r="39813" b="8190"/>
          <a:stretch/>
        </p:blipFill>
        <p:spPr>
          <a:xfrm>
            <a:off x="6296297" y="539932"/>
            <a:ext cx="5138057" cy="5904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0423" y="2532451"/>
                <a:ext cx="3150734" cy="1919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 [mm] radius photocathode.</a:t>
                </a:r>
              </a:p>
              <a:p>
                <a:r>
                  <a:rPr lang="en-US" dirty="0" smtClean="0"/>
                  <a:t>6000 [steps] in x-axis</a:t>
                </a:r>
              </a:p>
              <a:p>
                <a:r>
                  <a:rPr lang="en-US" dirty="0"/>
                  <a:t>6000 [steps] in </a:t>
                </a:r>
                <a:r>
                  <a:rPr lang="en-US" dirty="0" smtClean="0"/>
                  <a:t>y-axis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6000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𝑠𝑡𝑒𝑝𝑠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𝑠𝑡𝑒𝑝𝑠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3" y="2532451"/>
                <a:ext cx="3150734" cy="1919372"/>
              </a:xfrm>
              <a:prstGeom prst="rect">
                <a:avLst/>
              </a:prstGeom>
              <a:blipFill>
                <a:blip r:embed="rId3"/>
                <a:stretch>
                  <a:fillRect l="-1547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5623" y="4868091"/>
            <a:ext cx="4370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know this can be done with the scan data, </a:t>
            </a:r>
          </a:p>
          <a:p>
            <a:r>
              <a:rPr lang="en-US" b="1" dirty="0" smtClean="0"/>
              <a:t>Bare with 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31352"/>
              </p:ext>
            </p:extLst>
          </p:nvPr>
        </p:nvGraphicFramePr>
        <p:xfrm>
          <a:off x="1825029" y="2247968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088165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5443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633624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BFS coordinates for both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7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9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T-cathode (PC 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9.056*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4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 shield </a:t>
                      </a:r>
                      <a:r>
                        <a:rPr lang="en-US" dirty="0" smtClean="0"/>
                        <a:t>(PC 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9.13 ± 0.074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32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3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236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9234" y="5373189"/>
            <a:ext cx="397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*calculated using alpha= 1.1464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652" y="1825625"/>
            <a:ext cx="5650695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930" y="1942010"/>
            <a:ext cx="2638699" cy="395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D=64.262 mm * tan(1.1464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=1.286 mm</a:t>
            </a:r>
          </a:p>
          <a:p>
            <a:pPr algn="ctr"/>
            <a:r>
              <a:rPr lang="en-US" dirty="0" err="1" smtClean="0"/>
              <a:t>x_SS</a:t>
            </a:r>
            <a:r>
              <a:rPr lang="en-US" dirty="0" smtClean="0"/>
              <a:t>=</a:t>
            </a:r>
            <a:r>
              <a:rPr lang="en-US" dirty="0" err="1" smtClean="0"/>
              <a:t>x_T</a:t>
            </a:r>
            <a:r>
              <a:rPr lang="en-US" dirty="0" smtClean="0"/>
              <a:t> + D</a:t>
            </a:r>
          </a:p>
          <a:p>
            <a:pPr algn="ctr"/>
            <a:r>
              <a:rPr lang="en-US" dirty="0" smtClean="0"/>
              <a:t>= 7.77 mm + 1.286 mm</a:t>
            </a:r>
          </a:p>
          <a:p>
            <a:pPr algn="ctr"/>
            <a:r>
              <a:rPr lang="en-US" dirty="0" smtClean="0"/>
              <a:t>=9.056 mm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Then:</a:t>
            </a:r>
          </a:p>
          <a:p>
            <a:pPr algn="ctr"/>
            <a:r>
              <a:rPr lang="en-US" dirty="0" smtClean="0"/>
              <a:t>error=9.13 mm - 9.056 mm </a:t>
            </a:r>
          </a:p>
          <a:p>
            <a:pPr algn="ctr"/>
            <a:r>
              <a:rPr lang="en-US" dirty="0" smtClean="0"/>
              <a:t>= 0.074 mm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649" y="4641307"/>
            <a:ext cx="242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2.4 </a:t>
            </a:r>
            <a:r>
              <a:rPr lang="en-US" b="1" dirty="0" smtClean="0"/>
              <a:t>[mm] </a:t>
            </a:r>
            <a:r>
              <a:rPr lang="en-US" dirty="0" smtClean="0"/>
              <a:t>difference between: -</a:t>
            </a:r>
            <a:r>
              <a:rPr lang="en-US" dirty="0" smtClean="0"/>
              <a:t>5.3 </a:t>
            </a:r>
            <a:r>
              <a:rPr lang="en-US" dirty="0" smtClean="0"/>
              <a:t>and </a:t>
            </a:r>
            <a:r>
              <a:rPr lang="en-US" dirty="0" smtClean="0"/>
              <a:t>-7.7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48891" y="300579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0.9 [mm]</a:t>
            </a:r>
            <a:r>
              <a:rPr lang="en-US" dirty="0" smtClean="0"/>
              <a:t> difference between: </a:t>
            </a:r>
            <a:r>
              <a:rPr lang="en-US" dirty="0" smtClean="0"/>
              <a:t>-5.0 </a:t>
            </a:r>
            <a:r>
              <a:rPr lang="en-US" dirty="0" smtClean="0"/>
              <a:t>and -</a:t>
            </a:r>
            <a:r>
              <a:rPr lang="en-US" dirty="0" smtClean="0"/>
              <a:t>5.9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27863" y="3900290"/>
            <a:ext cx="0" cy="1840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1091" y="4058194"/>
            <a:ext cx="0" cy="4961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18861" y="3342178"/>
            <a:ext cx="297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2.7 </a:t>
            </a:r>
            <a:r>
              <a:rPr lang="en-US" b="1" dirty="0" smtClean="0"/>
              <a:t>[mm]</a:t>
            </a:r>
            <a:r>
              <a:rPr lang="en-US" dirty="0" smtClean="0"/>
              <a:t> difference between</a:t>
            </a:r>
            <a:r>
              <a:rPr lang="en-US" dirty="0"/>
              <a:t>: -5.8 and</a:t>
            </a:r>
            <a:r>
              <a:rPr lang="en-US" dirty="0" smtClean="0"/>
              <a:t> </a:t>
            </a:r>
            <a:r>
              <a:rPr lang="en-US" dirty="0"/>
              <a:t>-8.5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752114" y="4167860"/>
            <a:ext cx="17421" cy="59349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80507" y="1239619"/>
            <a:ext cx="2741024" cy="1148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Vertically: Small shield is </a:t>
            </a:r>
            <a:r>
              <a:rPr lang="en-US" b="1" dirty="0" smtClean="0">
                <a:solidFill>
                  <a:srgbClr val="00B0F0"/>
                </a:solidFill>
              </a:rPr>
              <a:t>better</a:t>
            </a:r>
            <a:r>
              <a:rPr lang="en-US" dirty="0" smtClean="0">
                <a:solidFill>
                  <a:srgbClr val="00B0F0"/>
                </a:solidFill>
              </a:rPr>
              <a:t>…that was unexpected</a:t>
            </a:r>
            <a:endParaRPr lang="en-US" dirty="0" smtClean="0">
              <a:solidFill>
                <a:srgbClr val="00B0F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1959" y="2542903"/>
            <a:ext cx="1157369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83384" y="444500"/>
            <a:ext cx="2211976" cy="3741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27863" y="387352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15.2%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57453" y="41678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31.1%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37859" y="429356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616" y="1349829"/>
            <a:ext cx="5376768" cy="5302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3075" y="4280654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9.056 mm</a:t>
            </a:r>
          </a:p>
        </p:txBody>
      </p:sp>
      <p:cxnSp>
        <p:nvCxnSpPr>
          <p:cNvPr id="4" name="Straight Arrow Connector 3"/>
          <p:cNvCxnSpPr>
            <a:stCxn id="7" idx="1"/>
          </p:cNvCxnSpPr>
          <p:nvPr/>
        </p:nvCxnSpPr>
        <p:spPr>
          <a:xfrm flipH="1">
            <a:off x="6287589" y="4465320"/>
            <a:ext cx="2795486" cy="63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8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7793" y="2126299"/>
            <a:ext cx="433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1.8 </a:t>
            </a:r>
            <a:r>
              <a:rPr lang="en-US" b="1" dirty="0" smtClean="0"/>
              <a:t>[mm]</a:t>
            </a:r>
            <a:r>
              <a:rPr lang="en-US" dirty="0" smtClean="0"/>
              <a:t> difference between: </a:t>
            </a:r>
            <a:r>
              <a:rPr lang="en-US" dirty="0" smtClean="0"/>
              <a:t>14.5 </a:t>
            </a:r>
            <a:r>
              <a:rPr lang="en-US" dirty="0" smtClean="0"/>
              <a:t>and </a:t>
            </a:r>
            <a:r>
              <a:rPr lang="en-US" dirty="0" smtClean="0"/>
              <a:t>12.7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1284" y="3429000"/>
            <a:ext cx="29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1.3 </a:t>
            </a:r>
            <a:r>
              <a:rPr lang="en-US" b="1" dirty="0"/>
              <a:t>[mm]</a:t>
            </a:r>
            <a:r>
              <a:rPr lang="en-US" dirty="0" smtClean="0"/>
              <a:t> difference between: </a:t>
            </a:r>
            <a:r>
              <a:rPr lang="en-US" dirty="0" smtClean="0"/>
              <a:t>13.7 </a:t>
            </a:r>
            <a:r>
              <a:rPr lang="en-US" dirty="0" smtClean="0"/>
              <a:t>and </a:t>
            </a:r>
            <a:r>
              <a:rPr lang="en-US" dirty="0" smtClean="0"/>
              <a:t>12.4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1267" y="3227830"/>
            <a:ext cx="245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2.7 </a:t>
            </a:r>
            <a:r>
              <a:rPr lang="en-US" b="1" dirty="0"/>
              <a:t>[mm]</a:t>
            </a:r>
            <a:r>
              <a:rPr lang="en-US" dirty="0" smtClean="0"/>
              <a:t> difference between: </a:t>
            </a:r>
            <a:r>
              <a:rPr lang="en-US" dirty="0" smtClean="0"/>
              <a:t>15.7 </a:t>
            </a:r>
            <a:r>
              <a:rPr lang="en-US" dirty="0" smtClean="0"/>
              <a:t>and </a:t>
            </a:r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68937" y="2495631"/>
            <a:ext cx="0" cy="58580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35037" y="2804160"/>
            <a:ext cx="0" cy="38317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31737" y="3081440"/>
            <a:ext cx="0" cy="1755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1817" y="1261836"/>
            <a:ext cx="3701144" cy="1349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Horizontally: </a:t>
            </a:r>
            <a:r>
              <a:rPr lang="en-US" dirty="0" smtClean="0">
                <a:solidFill>
                  <a:srgbClr val="00B0F0"/>
                </a:solidFill>
              </a:rPr>
              <a:t>If we shoot from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-2.5 [mm]&lt;Photocathode&lt; 2.5 [mm] we just need to correct for an max of ~2.7 [mm]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5036" y="2835667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12.4%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8937" y="257821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17.1%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57863" y="297365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simulations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recap of the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T-cathode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7"/>
            <a:ext cx="628650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6453602" y="1195387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Mushroom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00"/>
            <a:ext cx="6286500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48" y="1093400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62"/>
            <a:ext cx="6200775" cy="441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Small mushroom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223962"/>
            <a:ext cx="6086475" cy="57626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1302" y="1223962"/>
            <a:ext cx="2396630" cy="243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302" y="1223962"/>
            <a:ext cx="2396630" cy="2430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47932" y="1223962"/>
            <a:ext cx="1248936" cy="10508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5134" y="3654553"/>
            <a:ext cx="1416785" cy="4507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</a:t>
            </a:r>
            <a:r>
              <a:rPr lang="en-US" dirty="0" smtClean="0"/>
              <a:t>at C-a gap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93141" y="418631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~23.14% </a:t>
            </a:r>
            <a:r>
              <a:rPr lang="en-US" dirty="0" smtClean="0"/>
              <a:t>difference between </a:t>
            </a:r>
            <a:r>
              <a:rPr lang="en-US" dirty="0" smtClean="0"/>
              <a:t>0.108 </a:t>
            </a:r>
            <a:r>
              <a:rPr lang="en-US" dirty="0" smtClean="0"/>
              <a:t>and </a:t>
            </a:r>
            <a:r>
              <a:rPr lang="en-US" dirty="0" smtClean="0"/>
              <a:t>0.083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3450938">
            <a:off x="5257545" y="2171511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02709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52.8% </a:t>
            </a:r>
            <a:r>
              <a:rPr lang="en-US" dirty="0" smtClean="0"/>
              <a:t>difference between </a:t>
            </a:r>
            <a:r>
              <a:rPr lang="en-US" dirty="0" smtClean="0"/>
              <a:t>0.176 </a:t>
            </a:r>
            <a:r>
              <a:rPr lang="en-US" dirty="0" smtClean="0"/>
              <a:t>and </a:t>
            </a:r>
            <a:r>
              <a:rPr lang="en-US" dirty="0" smtClean="0"/>
              <a:t>0.083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3450938">
            <a:off x="5257546" y="3297608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450938">
            <a:off x="5257546" y="3715320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5468" y="214898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0.176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42956" y="309959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2956" y="352952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1059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27864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30" y="3630652"/>
            <a:ext cx="2801808" cy="264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86" y="847499"/>
            <a:ext cx="2754039" cy="27540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467" y="1825625"/>
            <a:ext cx="61430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1.2MV/m</a:t>
            </a:r>
          </a:p>
        </p:txBody>
      </p:sp>
    </p:spTree>
    <p:extLst>
      <p:ext uri="{BB962C8B-B14F-4D97-AF65-F5344CB8AC3E}">
        <p14:creationId xmlns:p14="http://schemas.microsoft.com/office/powerpoint/2010/main" val="42481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10" y="0"/>
            <a:ext cx="7003915" cy="342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10" y="3429000"/>
            <a:ext cx="70039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T-shape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Mushroom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729"/>
            <a:ext cx="468630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077244"/>
            <a:ext cx="463867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05" y="2091529"/>
            <a:ext cx="4638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4208" y="710140"/>
            <a:ext cx="5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8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7419" y="684014"/>
            <a:ext cx="5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9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26" y="3700463"/>
            <a:ext cx="6031148" cy="2952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26" y="539750"/>
            <a:ext cx="6031148" cy="29527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314700" y="1581150"/>
            <a:ext cx="5505450" cy="107442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2790" y="4945380"/>
            <a:ext cx="5575935" cy="94297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ross 5"/>
          <p:cNvSpPr/>
          <p:nvPr/>
        </p:nvSpPr>
        <p:spPr>
          <a:xfrm rot="2700000">
            <a:off x="3762103" y="1105989"/>
            <a:ext cx="4136571" cy="4101737"/>
          </a:xfrm>
          <a:prstGeom prst="plus">
            <a:avLst>
              <a:gd name="adj" fmla="val 400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2846" y="2551611"/>
            <a:ext cx="11120845" cy="2081349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ross 3"/>
          <p:cNvSpPr/>
          <p:nvPr/>
        </p:nvSpPr>
        <p:spPr>
          <a:xfrm rot="2700000">
            <a:off x="3762103" y="1105989"/>
            <a:ext cx="4136571" cy="4101737"/>
          </a:xfrm>
          <a:prstGeom prst="plus">
            <a:avLst>
              <a:gd name="adj" fmla="val 400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00594" y="2978332"/>
            <a:ext cx="11268892" cy="188105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ross 5"/>
          <p:cNvSpPr/>
          <p:nvPr/>
        </p:nvSpPr>
        <p:spPr>
          <a:xfrm rot="2700000">
            <a:off x="3762103" y="1105989"/>
            <a:ext cx="4136571" cy="4101737"/>
          </a:xfrm>
          <a:prstGeom prst="plus">
            <a:avLst>
              <a:gd name="adj" fmla="val 400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777</Words>
  <Application>Microsoft Office PowerPoint</Application>
  <PresentationFormat>Widescreen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UITF: T-cathode and Small shield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Centered in solenoid lens</vt:lpstr>
      <vt:lpstr>PowerPoint Presentation</vt:lpstr>
      <vt:lpstr>PowerPoint Presentation</vt:lpstr>
      <vt:lpstr>Conclusions</vt:lpstr>
      <vt:lpstr>Fin</vt:lpstr>
      <vt:lpstr>Extras</vt:lpstr>
      <vt:lpstr>Details of experimental data</vt:lpstr>
      <vt:lpstr>PowerPoint Presentation</vt:lpstr>
      <vt:lpstr>PowerPoint Presentation</vt:lpstr>
      <vt:lpstr>Corrected positions according to S&amp;A</vt:lpstr>
      <vt:lpstr>Corrected positions according to S&amp;A</vt:lpstr>
      <vt:lpstr>PowerPoint Presentation</vt:lpstr>
      <vt:lpstr>Recall simulations</vt:lpstr>
      <vt:lpstr>Models: T-cathode</vt:lpstr>
      <vt:lpstr>Models: Mushroom</vt:lpstr>
      <vt:lpstr>Models: Small mushroom</vt:lpstr>
      <vt:lpstr>CST results: Transverse electric field at C-a gap axis</vt:lpstr>
      <vt:lpstr>CST results: Electric field norm– No shield</vt:lpstr>
      <vt:lpstr>CST results: Electric field norm– original shield</vt:lpstr>
      <vt:lpstr>CST results: Electric field norm– Shield 8</vt:lpstr>
      <vt:lpstr>CST results: Electric field norm– T-shape</vt:lpstr>
      <vt:lpstr>CST results: Electric field norm– Mushroom</vt:lpstr>
      <vt:lpstr>CST results: Electric field norm– Shield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366</cp:revision>
  <dcterms:created xsi:type="dcterms:W3CDTF">2019-02-08T02:44:25Z</dcterms:created>
  <dcterms:modified xsi:type="dcterms:W3CDTF">2019-07-18T02:47:28Z</dcterms:modified>
</cp:coreProperties>
</file>