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2" r:id="rId2"/>
  </p:sldMasterIdLst>
  <p:notesMasterIdLst>
    <p:notesMasterId r:id="rId30"/>
  </p:notesMasterIdLst>
  <p:handoutMasterIdLst>
    <p:handoutMasterId r:id="rId31"/>
  </p:handoutMasterIdLst>
  <p:sldIdLst>
    <p:sldId id="265" r:id="rId3"/>
    <p:sldId id="329" r:id="rId4"/>
    <p:sldId id="332" r:id="rId5"/>
    <p:sldId id="266" r:id="rId6"/>
    <p:sldId id="372" r:id="rId7"/>
    <p:sldId id="379" r:id="rId8"/>
    <p:sldId id="291" r:id="rId9"/>
    <p:sldId id="457" r:id="rId10"/>
    <p:sldId id="459" r:id="rId11"/>
    <p:sldId id="371" r:id="rId12"/>
    <p:sldId id="292" r:id="rId13"/>
    <p:sldId id="376" r:id="rId14"/>
    <p:sldId id="373" r:id="rId15"/>
    <p:sldId id="374" r:id="rId16"/>
    <p:sldId id="308" r:id="rId17"/>
    <p:sldId id="307" r:id="rId18"/>
    <p:sldId id="302" r:id="rId19"/>
    <p:sldId id="375" r:id="rId20"/>
    <p:sldId id="369" r:id="rId21"/>
    <p:sldId id="368" r:id="rId22"/>
    <p:sldId id="290" r:id="rId23"/>
    <p:sldId id="378" r:id="rId24"/>
    <p:sldId id="367" r:id="rId25"/>
    <p:sldId id="381" r:id="rId26"/>
    <p:sldId id="383" r:id="rId27"/>
    <p:sldId id="382" r:id="rId28"/>
    <p:sldId id="460" r:id="rId29"/>
  </p:sldIdLst>
  <p:sldSz cx="9144000" cy="6858000" type="screen4x3"/>
  <p:notesSz cx="7023100" cy="93091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28FF"/>
    <a:srgbClr val="08FF21"/>
    <a:srgbClr val="FF5EFF"/>
    <a:srgbClr val="38ABA6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55" autoAdjust="0"/>
    <p:restoredTop sz="86364" autoAdjust="0"/>
  </p:normalViewPr>
  <p:slideViewPr>
    <p:cSldViewPr snapToGrid="0" snapToObjects="1">
      <p:cViewPr varScale="1">
        <p:scale>
          <a:sx n="90" d="100"/>
          <a:sy n="90" d="100"/>
        </p:scale>
        <p:origin x="185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grames\Downloads\Copy%20of%2005.07.2017_Pv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30539326998601"/>
          <c:y val="0.12736603247299"/>
          <c:w val="0.86014409634612898"/>
          <c:h val="0.65068579579658004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circle"/>
            <c:size val="10"/>
            <c:spPr>
              <a:solidFill>
                <a:srgbClr val="00B050"/>
              </a:solidFill>
              <a:ln w="6350">
                <a:noFill/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/>
                </a:pPr>
                <a:endParaRPr lang="en-US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Sheet1!$L$60:$L$68</c:f>
                <c:numCache>
                  <c:formatCode>General</c:formatCode>
                  <c:ptCount val="9"/>
                  <c:pt idx="0">
                    <c:v>0.59563141325443403</c:v>
                  </c:pt>
                  <c:pt idx="1">
                    <c:v>0.64470094188515403</c:v>
                  </c:pt>
                  <c:pt idx="2">
                    <c:v>0.73734013144366695</c:v>
                  </c:pt>
                  <c:pt idx="3">
                    <c:v>0.70440345740569299</c:v>
                  </c:pt>
                  <c:pt idx="4">
                    <c:v>0.71979382578407303</c:v>
                  </c:pt>
                  <c:pt idx="5">
                    <c:v>0.73353642287573495</c:v>
                  </c:pt>
                  <c:pt idx="6">
                    <c:v>0.72459927320303397</c:v>
                  </c:pt>
                  <c:pt idx="7">
                    <c:v>0.73073695881895995</c:v>
                  </c:pt>
                  <c:pt idx="8">
                    <c:v>0.73696774701700296</c:v>
                  </c:pt>
                </c:numCache>
              </c:numRef>
            </c:plus>
            <c:minus>
              <c:numRef>
                <c:f>Sheet1!$L$60:$L$68</c:f>
                <c:numCache>
                  <c:formatCode>General</c:formatCode>
                  <c:ptCount val="9"/>
                  <c:pt idx="0">
                    <c:v>0.59563141325443403</c:v>
                  </c:pt>
                  <c:pt idx="1">
                    <c:v>0.64470094188515403</c:v>
                  </c:pt>
                  <c:pt idx="2">
                    <c:v>0.73734013144366695</c:v>
                  </c:pt>
                  <c:pt idx="3">
                    <c:v>0.70440345740569299</c:v>
                  </c:pt>
                  <c:pt idx="4">
                    <c:v>0.71979382578407303</c:v>
                  </c:pt>
                  <c:pt idx="5">
                    <c:v>0.73353642287573495</c:v>
                  </c:pt>
                  <c:pt idx="6">
                    <c:v>0.72459927320303397</c:v>
                  </c:pt>
                  <c:pt idx="7">
                    <c:v>0.73073695881895995</c:v>
                  </c:pt>
                  <c:pt idx="8">
                    <c:v>0.73696774701700296</c:v>
                  </c:pt>
                </c:numCache>
              </c:numRef>
            </c:minus>
            <c:spPr>
              <a:ln w="0">
                <a:solidFill>
                  <a:srgbClr val="000000"/>
                </a:solidFill>
                <a:prstDash val="solid"/>
                <a:round/>
              </a:ln>
            </c:spPr>
          </c:errBars>
          <c:xVal>
            <c:numRef>
              <c:f>Sheet1!$G$60:$G$68</c:f>
              <c:numCache>
                <c:formatCode>General</c:formatCode>
                <c:ptCount val="9"/>
                <c:pt idx="0">
                  <c:v>1.67</c:v>
                </c:pt>
                <c:pt idx="1">
                  <c:v>10.4</c:v>
                </c:pt>
                <c:pt idx="2">
                  <c:v>50.5</c:v>
                </c:pt>
                <c:pt idx="3">
                  <c:v>100.5</c:v>
                </c:pt>
                <c:pt idx="4">
                  <c:v>250.5</c:v>
                </c:pt>
                <c:pt idx="5">
                  <c:v>504</c:v>
                </c:pt>
                <c:pt idx="6">
                  <c:v>755</c:v>
                </c:pt>
                <c:pt idx="7">
                  <c:v>1011</c:v>
                </c:pt>
                <c:pt idx="8">
                  <c:v>1.06</c:v>
                </c:pt>
              </c:numCache>
            </c:numRef>
          </c:xVal>
          <c:yVal>
            <c:numRef>
              <c:f>Sheet1!$K$60:$K$68</c:f>
              <c:numCache>
                <c:formatCode>0.000</c:formatCode>
                <c:ptCount val="9"/>
                <c:pt idx="0">
                  <c:v>85.670397355409719</c:v>
                </c:pt>
                <c:pt idx="1">
                  <c:v>84.52178593088513</c:v>
                </c:pt>
                <c:pt idx="2">
                  <c:v>84.389638965182286</c:v>
                </c:pt>
                <c:pt idx="3">
                  <c:v>85.347886058753048</c:v>
                </c:pt>
                <c:pt idx="4">
                  <c:v>84.953576971348994</c:v>
                </c:pt>
                <c:pt idx="5">
                  <c:v>86.116003474939404</c:v>
                </c:pt>
                <c:pt idx="6">
                  <c:v>84.771445742013512</c:v>
                </c:pt>
                <c:pt idx="7">
                  <c:v>85.964715567368202</c:v>
                </c:pt>
                <c:pt idx="8">
                  <c:v>87.148593001858032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195-5142-9537-2ED12FE608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5806320"/>
        <c:axId val="-1725034464"/>
      </c:scatterChart>
      <c:valAx>
        <c:axId val="-1725034464"/>
        <c:scaling>
          <c:orientation val="minMax"/>
          <c:max val="90"/>
          <c:min val="80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400" b="0"/>
                </a:pPr>
                <a:r>
                  <a:rPr lang="en-US" sz="14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Electron</a:t>
                </a:r>
              </a:p>
              <a:p>
                <a:pPr>
                  <a:defRPr sz="1400" b="0"/>
                </a:pPr>
                <a:r>
                  <a:rPr lang="en-US" sz="14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Polarization (%)</a:t>
                </a:r>
              </a:p>
            </c:rich>
          </c:tx>
          <c:layout>
            <c:manualLayout>
              <c:xMode val="edge"/>
              <c:yMode val="edge"/>
              <c:x val="2.5010016016179999E-3"/>
              <c:y val="0.13856591454132453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-2145806320"/>
        <c:crossesAt val="0"/>
        <c:crossBetween val="midCat"/>
        <c:majorUnit val="1"/>
        <c:minorUnit val="1"/>
      </c:valAx>
      <c:valAx>
        <c:axId val="-2145806320"/>
        <c:scaling>
          <c:logBase val="10"/>
          <c:orientation val="minMax"/>
          <c:max val="2000"/>
        </c:scaling>
        <c:delete val="0"/>
        <c:axPos val="b"/>
        <c:majorGridlines>
          <c:spPr>
            <a:ln>
              <a:solidFill>
                <a:srgbClr val="B3B3B3"/>
              </a:solidFill>
            </a:ln>
          </c:spPr>
        </c:majorGridlines>
        <c:minorGridlines>
          <c:spPr>
            <a:ln>
              <a:solidFill>
                <a:srgbClr val="B3B3B3"/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 sz="1400" b="0"/>
                </a:pPr>
                <a:r>
                  <a:rPr lang="en-US" sz="14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Beam Current [</a:t>
                </a:r>
                <a:r>
                  <a:rPr lang="en-US" sz="1400" b="0" dirty="0">
                    <a:latin typeface="Symbol" charset="2"/>
                    <a:ea typeface="Symbol" charset="2"/>
                    <a:cs typeface="Symbol" charset="2"/>
                  </a:rPr>
                  <a:t>m</a:t>
                </a:r>
                <a:r>
                  <a:rPr lang="en-US" sz="14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A]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-1725034464"/>
        <c:crossesAt val="0"/>
        <c:crossBetween val="midCat"/>
      </c:valAx>
      <c:spPr>
        <a:noFill/>
        <a:ln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/>
            <a:t>+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/>
      <dgm:spPr/>
    </dgm:pt>
  </dgm:ptLst>
  <dgm:cxnLst>
    <dgm:cxn modelId="{B9DA0A1C-B40A-4E54-B224-8C0A05112A55}" type="presOf" srcId="{E7DB4790-66F9-4FAE-B3A6-F5A89784EF34}" destId="{6E8ADBFD-1840-4149-A28A-32A73D667819}" srcOrd="0" destOrd="0" presId="urn:microsoft.com/office/officeart/2005/8/layout/radial3"/>
    <dgm:cxn modelId="{30010CB0-EE47-44E5-8BBA-B02DF563CED0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AD553548-D284-4337-990C-466F5D7C53C0}" type="presParOf" srcId="{6E8ADBFD-1840-4149-A28A-32A73D667819}" destId="{BB00C0C8-536A-4B6F-941A-A000C4AEFC52}" srcOrd="0" destOrd="0" presId="urn:microsoft.com/office/officeart/2005/8/layout/radial3"/>
    <dgm:cxn modelId="{7D8BA2A1-D0E1-492E-93AF-CC19DDD830FC}" type="presParOf" srcId="{BB00C0C8-536A-4B6F-941A-A000C4AEFC52}" destId="{B4ACF52A-0C6C-4C74-9EA1-BAAFDB7CE6B3}" srcOrd="0" destOrd="0" presId="urn:microsoft.com/office/officeart/2005/8/layout/radial3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/>
            <a:t>-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/>
      <dgm:spPr/>
    </dgm:pt>
  </dgm:ptLst>
  <dgm:cxnLst>
    <dgm:cxn modelId="{90F74381-E759-4A2B-B408-9CD421C65D73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99EE3BEF-F78D-42E0-88A3-E3DBCC671893}" type="presOf" srcId="{E7DB4790-66F9-4FAE-B3A6-F5A89784EF34}" destId="{6E8ADBFD-1840-4149-A28A-32A73D667819}" srcOrd="0" destOrd="0" presId="urn:microsoft.com/office/officeart/2005/8/layout/radial3"/>
    <dgm:cxn modelId="{CBA45EB1-6382-42F9-8DF7-36D8C4D5A385}" type="presParOf" srcId="{6E8ADBFD-1840-4149-A28A-32A73D667819}" destId="{BB00C0C8-536A-4B6F-941A-A000C4AEFC52}" srcOrd="0" destOrd="0" presId="urn:microsoft.com/office/officeart/2005/8/layout/radial3"/>
    <dgm:cxn modelId="{15277DD9-90AA-44B0-BCDB-41B4EA9493C1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/>
            <a:t>-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/>
      <dgm:spPr/>
    </dgm:pt>
  </dgm:ptLst>
  <dgm:cxnLst>
    <dgm:cxn modelId="{9CA43727-558D-4493-8811-70B0846BC3D4}" type="presOf" srcId="{E7DB4790-66F9-4FAE-B3A6-F5A89784EF34}" destId="{6E8ADBFD-1840-4149-A28A-32A73D667819}" srcOrd="0" destOrd="0" presId="urn:microsoft.com/office/officeart/2005/8/layout/radial3"/>
    <dgm:cxn modelId="{D9DCFC9E-6923-4A64-A514-B897EA5EBF47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FA5AE5D4-32E0-43E8-AEB0-00FC5CF6B1AD}" type="presParOf" srcId="{6E8ADBFD-1840-4149-A28A-32A73D667819}" destId="{BB00C0C8-536A-4B6F-941A-A000C4AEFC52}" srcOrd="0" destOrd="0" presId="urn:microsoft.com/office/officeart/2005/8/layout/radial3"/>
    <dgm:cxn modelId="{C53C15B4-2CF5-4666-ACD8-95E1F2559A91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E8732A-F9F8-4520-BDE1-879FC66DD6CE}" type="doc">
      <dgm:prSet loTypeId="urn:microsoft.com/office/officeart/2005/8/layout/hProcess3" loCatId="process" qsTypeId="urn:microsoft.com/office/officeart/2005/8/quickstyle/3d2" qsCatId="3D" csTypeId="urn:microsoft.com/office/officeart/2005/8/colors/accent0_1" csCatId="mainScheme" phldr="1"/>
      <dgm:spPr/>
    </dgm:pt>
    <dgm:pt modelId="{6F93D793-8290-452B-BADC-04138B1233B7}">
      <dgm:prSet phldrT="[Text]" custT="1"/>
      <dgm:spPr/>
      <dgm:t>
        <a:bodyPr/>
        <a:lstStyle/>
        <a:p>
          <a:r>
            <a:rPr lang="en-US" sz="2000" dirty="0"/>
            <a:t>NEA Surface Activation</a:t>
          </a:r>
        </a:p>
      </dgm:t>
    </dgm:pt>
    <dgm:pt modelId="{635F0D7D-EFDD-42E7-8DFC-3A13BBD08338}" type="parTrans" cxnId="{B37D2BE8-F8EC-434F-9085-59D6B9A48F6C}">
      <dgm:prSet/>
      <dgm:spPr/>
      <dgm:t>
        <a:bodyPr/>
        <a:lstStyle/>
        <a:p>
          <a:endParaRPr lang="en-US"/>
        </a:p>
      </dgm:t>
    </dgm:pt>
    <dgm:pt modelId="{E70E79B2-31A2-4BED-8ABB-049C34094D57}" type="sibTrans" cxnId="{B37D2BE8-F8EC-434F-9085-59D6B9A48F6C}">
      <dgm:prSet/>
      <dgm:spPr/>
      <dgm:t>
        <a:bodyPr/>
        <a:lstStyle/>
        <a:p>
          <a:endParaRPr lang="en-US"/>
        </a:p>
      </dgm:t>
    </dgm:pt>
    <dgm:pt modelId="{6AA33476-1E25-49D6-8333-A4329E68A908}" type="pres">
      <dgm:prSet presAssocID="{2FE8732A-F9F8-4520-BDE1-879FC66DD6CE}" presName="Name0" presStyleCnt="0">
        <dgm:presLayoutVars>
          <dgm:dir/>
          <dgm:animLvl val="lvl"/>
          <dgm:resizeHandles val="exact"/>
        </dgm:presLayoutVars>
      </dgm:prSet>
      <dgm:spPr/>
    </dgm:pt>
    <dgm:pt modelId="{557B1103-050B-4035-9375-6474EEC0E124}" type="pres">
      <dgm:prSet presAssocID="{2FE8732A-F9F8-4520-BDE1-879FC66DD6CE}" presName="dummy" presStyleCnt="0"/>
      <dgm:spPr/>
    </dgm:pt>
    <dgm:pt modelId="{364EB4B5-0ADB-4220-9978-8CD5B053E6D9}" type="pres">
      <dgm:prSet presAssocID="{2FE8732A-F9F8-4520-BDE1-879FC66DD6CE}" presName="linH" presStyleCnt="0"/>
      <dgm:spPr/>
    </dgm:pt>
    <dgm:pt modelId="{0303F2A8-9E57-4D49-8D83-50E27A840C47}" type="pres">
      <dgm:prSet presAssocID="{2FE8732A-F9F8-4520-BDE1-879FC66DD6CE}" presName="padding1" presStyleCnt="0"/>
      <dgm:spPr/>
    </dgm:pt>
    <dgm:pt modelId="{F6A3549F-803A-4678-98E4-C47A95A75BAF}" type="pres">
      <dgm:prSet presAssocID="{6F93D793-8290-452B-BADC-04138B1233B7}" presName="linV" presStyleCnt="0"/>
      <dgm:spPr/>
    </dgm:pt>
    <dgm:pt modelId="{5076DCDF-352E-43B1-ABCC-C16810BC5018}" type="pres">
      <dgm:prSet presAssocID="{6F93D793-8290-452B-BADC-04138B1233B7}" presName="spVertical1" presStyleCnt="0"/>
      <dgm:spPr/>
    </dgm:pt>
    <dgm:pt modelId="{E8919A34-F569-456C-AC0E-A8B7D56B85ED}" type="pres">
      <dgm:prSet presAssocID="{6F93D793-8290-452B-BADC-04138B1233B7}" presName="parTx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6737E6F5-A6C1-4863-8C6E-4D96A4FB5B7C}" type="pres">
      <dgm:prSet presAssocID="{6F93D793-8290-452B-BADC-04138B1233B7}" presName="spVertical2" presStyleCnt="0"/>
      <dgm:spPr/>
    </dgm:pt>
    <dgm:pt modelId="{C904A36F-3F6A-4363-AA08-D57BE9AF4758}" type="pres">
      <dgm:prSet presAssocID="{6F93D793-8290-452B-BADC-04138B1233B7}" presName="spVertical3" presStyleCnt="0"/>
      <dgm:spPr/>
    </dgm:pt>
    <dgm:pt modelId="{A65CF6FF-A15D-4C76-9962-19D2C5E7E311}" type="pres">
      <dgm:prSet presAssocID="{2FE8732A-F9F8-4520-BDE1-879FC66DD6CE}" presName="padding2" presStyleCnt="0"/>
      <dgm:spPr/>
    </dgm:pt>
    <dgm:pt modelId="{0E3DF5A0-320B-4B40-9736-DB2B19FF054E}" type="pres">
      <dgm:prSet presAssocID="{2FE8732A-F9F8-4520-BDE1-879FC66DD6CE}" presName="negArrow" presStyleCnt="0"/>
      <dgm:spPr/>
    </dgm:pt>
    <dgm:pt modelId="{E548D243-FD8F-49D1-8B62-041CE16565FB}" type="pres">
      <dgm:prSet presAssocID="{2FE8732A-F9F8-4520-BDE1-879FC66DD6CE}" presName="backgroundArrow" presStyleLbl="node1" presStyleIdx="0" presStyleCnt="1" custLinFactNeighborX="-500"/>
      <dgm:spPr/>
    </dgm:pt>
  </dgm:ptLst>
  <dgm:cxnLst>
    <dgm:cxn modelId="{2CE6291A-B529-4A79-A994-2315912C473A}" type="presOf" srcId="{6F93D793-8290-452B-BADC-04138B1233B7}" destId="{E8919A34-F569-456C-AC0E-A8B7D56B85ED}" srcOrd="0" destOrd="0" presId="urn:microsoft.com/office/officeart/2005/8/layout/hProcess3"/>
    <dgm:cxn modelId="{F0DA49D6-CD8B-4DC3-8B21-2A9965A735B3}" type="presOf" srcId="{2FE8732A-F9F8-4520-BDE1-879FC66DD6CE}" destId="{6AA33476-1E25-49D6-8333-A4329E68A908}" srcOrd="0" destOrd="0" presId="urn:microsoft.com/office/officeart/2005/8/layout/hProcess3"/>
    <dgm:cxn modelId="{B37D2BE8-F8EC-434F-9085-59D6B9A48F6C}" srcId="{2FE8732A-F9F8-4520-BDE1-879FC66DD6CE}" destId="{6F93D793-8290-452B-BADC-04138B1233B7}" srcOrd="0" destOrd="0" parTransId="{635F0D7D-EFDD-42E7-8DFC-3A13BBD08338}" sibTransId="{E70E79B2-31A2-4BED-8ABB-049C34094D57}"/>
    <dgm:cxn modelId="{0B268091-E3E3-4272-AF08-249CB5EF4E06}" type="presParOf" srcId="{6AA33476-1E25-49D6-8333-A4329E68A908}" destId="{557B1103-050B-4035-9375-6474EEC0E124}" srcOrd="0" destOrd="0" presId="urn:microsoft.com/office/officeart/2005/8/layout/hProcess3"/>
    <dgm:cxn modelId="{90C39767-1DB4-4996-ACB4-B6F48424FF46}" type="presParOf" srcId="{6AA33476-1E25-49D6-8333-A4329E68A908}" destId="{364EB4B5-0ADB-4220-9978-8CD5B053E6D9}" srcOrd="1" destOrd="0" presId="urn:microsoft.com/office/officeart/2005/8/layout/hProcess3"/>
    <dgm:cxn modelId="{D8FA1640-93A2-41B2-B3B9-08390CD06979}" type="presParOf" srcId="{364EB4B5-0ADB-4220-9978-8CD5B053E6D9}" destId="{0303F2A8-9E57-4D49-8D83-50E27A840C47}" srcOrd="0" destOrd="0" presId="urn:microsoft.com/office/officeart/2005/8/layout/hProcess3"/>
    <dgm:cxn modelId="{FF9DB041-D60B-4B1D-B94A-3DCAA7067284}" type="presParOf" srcId="{364EB4B5-0ADB-4220-9978-8CD5B053E6D9}" destId="{F6A3549F-803A-4678-98E4-C47A95A75BAF}" srcOrd="1" destOrd="0" presId="urn:microsoft.com/office/officeart/2005/8/layout/hProcess3"/>
    <dgm:cxn modelId="{159F2F97-57E4-4036-8425-4D30BA1F36E6}" type="presParOf" srcId="{F6A3549F-803A-4678-98E4-C47A95A75BAF}" destId="{5076DCDF-352E-43B1-ABCC-C16810BC5018}" srcOrd="0" destOrd="0" presId="urn:microsoft.com/office/officeart/2005/8/layout/hProcess3"/>
    <dgm:cxn modelId="{D407CE2B-423F-4926-AD24-3E90A7CCDB8A}" type="presParOf" srcId="{F6A3549F-803A-4678-98E4-C47A95A75BAF}" destId="{E8919A34-F569-456C-AC0E-A8B7D56B85ED}" srcOrd="1" destOrd="0" presId="urn:microsoft.com/office/officeart/2005/8/layout/hProcess3"/>
    <dgm:cxn modelId="{915B8D63-0DF5-4D88-ABB5-8D9DEFF16325}" type="presParOf" srcId="{F6A3549F-803A-4678-98E4-C47A95A75BAF}" destId="{6737E6F5-A6C1-4863-8C6E-4D96A4FB5B7C}" srcOrd="2" destOrd="0" presId="urn:microsoft.com/office/officeart/2005/8/layout/hProcess3"/>
    <dgm:cxn modelId="{601B35E8-6F53-4DEB-A4F5-3A5D66A170CD}" type="presParOf" srcId="{F6A3549F-803A-4678-98E4-C47A95A75BAF}" destId="{C904A36F-3F6A-4363-AA08-D57BE9AF4758}" srcOrd="3" destOrd="0" presId="urn:microsoft.com/office/officeart/2005/8/layout/hProcess3"/>
    <dgm:cxn modelId="{A09222EB-5C6B-4FAC-A69F-FF23C7B67208}" type="presParOf" srcId="{364EB4B5-0ADB-4220-9978-8CD5B053E6D9}" destId="{A65CF6FF-A15D-4C76-9962-19D2C5E7E311}" srcOrd="2" destOrd="0" presId="urn:microsoft.com/office/officeart/2005/8/layout/hProcess3"/>
    <dgm:cxn modelId="{E3C9F3CF-C62A-4748-81AB-2CE7826FD3E5}" type="presParOf" srcId="{364EB4B5-0ADB-4220-9978-8CD5B053E6D9}" destId="{0E3DF5A0-320B-4B40-9736-DB2B19FF054E}" srcOrd="3" destOrd="0" presId="urn:microsoft.com/office/officeart/2005/8/layout/hProcess3"/>
    <dgm:cxn modelId="{6F5E4748-0BD7-4BC8-B3D1-1C54F1F05CC7}" type="presParOf" srcId="{364EB4B5-0ADB-4220-9978-8CD5B053E6D9}" destId="{E548D243-FD8F-49D1-8B62-041CE16565FB}" srcOrd="4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>
              <a:solidFill>
                <a:srgbClr val="FF0000"/>
              </a:solidFill>
            </a:rPr>
            <a:t>3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 custLinFactNeighborX="-20324" custLinFactNeighborY="14162"/>
      <dgm:spPr/>
    </dgm:pt>
  </dgm:ptLst>
  <dgm:cxnLst>
    <dgm:cxn modelId="{370B7420-8047-4E77-AF4F-935D620EB38A}" type="presOf" srcId="{E7DB4790-66F9-4FAE-B3A6-F5A89784EF34}" destId="{6E8ADBFD-1840-4149-A28A-32A73D667819}" srcOrd="0" destOrd="0" presId="urn:microsoft.com/office/officeart/2005/8/layout/radial3"/>
    <dgm:cxn modelId="{EA4C8D5D-07F0-4C56-8508-79B5BE351196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ED4C904A-28DE-4E28-A56D-D2F603B8D52B}" type="presParOf" srcId="{6E8ADBFD-1840-4149-A28A-32A73D667819}" destId="{BB00C0C8-536A-4B6F-941A-A000C4AEFC52}" srcOrd="0" destOrd="0" presId="urn:microsoft.com/office/officeart/2005/8/layout/radial3"/>
    <dgm:cxn modelId="{C4A60BF9-E8E8-49F5-B187-6D91300AFB6F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>
              <a:solidFill>
                <a:srgbClr val="FF0000"/>
              </a:solidFill>
            </a:rPr>
            <a:t>1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 custLinFactNeighborY="1495"/>
      <dgm:spPr/>
    </dgm:pt>
  </dgm:ptLst>
  <dgm:cxnLst>
    <dgm:cxn modelId="{821EB411-4AC3-43AD-B297-66A14596AA5F}" type="presOf" srcId="{E7DB4790-66F9-4FAE-B3A6-F5A89784EF34}" destId="{6E8ADBFD-1840-4149-A28A-32A73D667819}" srcOrd="0" destOrd="0" presId="urn:microsoft.com/office/officeart/2005/8/layout/radial3"/>
    <dgm:cxn modelId="{477DEC57-A4BA-499D-BCFE-7E51FA15C4E4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6659E769-B324-4389-8A2B-E0093A755F13}" type="presParOf" srcId="{6E8ADBFD-1840-4149-A28A-32A73D667819}" destId="{BB00C0C8-536A-4B6F-941A-A000C4AEFC52}" srcOrd="0" destOrd="0" presId="urn:microsoft.com/office/officeart/2005/8/layout/radial3"/>
    <dgm:cxn modelId="{C4D5C8A3-BDF6-4865-91DA-83875494F0BD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>
              <a:solidFill>
                <a:srgbClr val="FFC000"/>
              </a:solidFill>
            </a:rPr>
            <a:t>3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 custLinFactNeighborX="3117" custLinFactNeighborY="-2284"/>
      <dgm:spPr/>
    </dgm:pt>
  </dgm:ptLst>
  <dgm:cxnLst>
    <dgm:cxn modelId="{8B682538-8498-E94C-A046-77BA33FC1AD9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AE5551DA-F5D0-9448-B93C-7E249AAC2A05}" type="presOf" srcId="{E7DB4790-66F9-4FAE-B3A6-F5A89784EF34}" destId="{6E8ADBFD-1840-4149-A28A-32A73D667819}" srcOrd="0" destOrd="0" presId="urn:microsoft.com/office/officeart/2005/8/layout/radial3"/>
    <dgm:cxn modelId="{E2A08D52-6BEE-BC44-8E08-D318970EC6E4}" type="presParOf" srcId="{6E8ADBFD-1840-4149-A28A-32A73D667819}" destId="{BB00C0C8-536A-4B6F-941A-A000C4AEFC52}" srcOrd="0" destOrd="0" presId="urn:microsoft.com/office/officeart/2005/8/layout/radial3"/>
    <dgm:cxn modelId="{C328DB8A-05D3-D44F-A894-2E32281F13D6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>
              <a:solidFill>
                <a:srgbClr val="FFC000"/>
              </a:solidFill>
            </a:rPr>
            <a:t>1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 custLinFactNeighborY="1495"/>
      <dgm:spPr/>
    </dgm:pt>
  </dgm:ptLst>
  <dgm:cxnLst>
    <dgm:cxn modelId="{61BF7077-A332-9A4D-98C9-F78C6384C92A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A35EFCE1-1B76-D64B-A937-8E90287C36E9}" type="presOf" srcId="{E7DB4790-66F9-4FAE-B3A6-F5A89784EF34}" destId="{6E8ADBFD-1840-4149-A28A-32A73D667819}" srcOrd="0" destOrd="0" presId="urn:microsoft.com/office/officeart/2005/8/layout/radial3"/>
    <dgm:cxn modelId="{3709D9FF-DDA2-2E47-91C1-E2A429C8BDFA}" type="presParOf" srcId="{6E8ADBFD-1840-4149-A28A-32A73D667819}" destId="{BB00C0C8-536A-4B6F-941A-A000C4AEFC52}" srcOrd="0" destOrd="0" presId="urn:microsoft.com/office/officeart/2005/8/layout/radial3"/>
    <dgm:cxn modelId="{36C870E2-C665-B047-AE46-AEE21048B5B8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7" cy="4859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+</a:t>
          </a:r>
        </a:p>
      </dsp:txBody>
      <dsp:txXfrm>
        <a:off x="71162" y="82370"/>
        <a:ext cx="343603" cy="3436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7" cy="4859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-</a:t>
          </a:r>
        </a:p>
      </dsp:txBody>
      <dsp:txXfrm>
        <a:off x="71162" y="82370"/>
        <a:ext cx="343603" cy="3436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7" cy="4859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-</a:t>
          </a:r>
        </a:p>
      </dsp:txBody>
      <dsp:txXfrm>
        <a:off x="71162" y="82370"/>
        <a:ext cx="343603" cy="3436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48D243-FD8F-49D1-8B62-041CE16565FB}">
      <dsp:nvSpPr>
        <dsp:cNvPr id="0" name=""/>
        <dsp:cNvSpPr/>
      </dsp:nvSpPr>
      <dsp:spPr>
        <a:xfrm>
          <a:off x="0" y="13716"/>
          <a:ext cx="2404245" cy="1512000"/>
        </a:xfrm>
        <a:prstGeom prst="rightArrow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919A34-F569-456C-AC0E-A8B7D56B85ED}">
      <dsp:nvSpPr>
        <dsp:cNvPr id="0" name=""/>
        <dsp:cNvSpPr/>
      </dsp:nvSpPr>
      <dsp:spPr>
        <a:xfrm>
          <a:off x="193936" y="391716"/>
          <a:ext cx="1969884" cy="75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NEA Surface Activation</a:t>
          </a:r>
        </a:p>
      </dsp:txBody>
      <dsp:txXfrm>
        <a:off x="193936" y="391716"/>
        <a:ext cx="1969884" cy="756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rgbClr val="FF0000"/>
              </a:solidFill>
            </a:rPr>
            <a:t>3</a:t>
          </a:r>
        </a:p>
      </dsp:txBody>
      <dsp:txXfrm>
        <a:off x="65778" y="65778"/>
        <a:ext cx="317606" cy="3176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4018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rgbClr val="FF0000"/>
              </a:solidFill>
            </a:rPr>
            <a:t>1</a:t>
          </a:r>
        </a:p>
      </dsp:txBody>
      <dsp:txXfrm>
        <a:off x="69796" y="65778"/>
        <a:ext cx="317606" cy="3176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8037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rgbClr val="FFC000"/>
              </a:solidFill>
            </a:rPr>
            <a:t>3</a:t>
          </a:r>
        </a:p>
      </dsp:txBody>
      <dsp:txXfrm>
        <a:off x="73815" y="65778"/>
        <a:ext cx="317606" cy="31760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4018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rgbClr val="FFC000"/>
              </a:solidFill>
            </a:rPr>
            <a:t>1</a:t>
          </a:r>
        </a:p>
      </dsp:txBody>
      <dsp:txXfrm>
        <a:off x="69796" y="65778"/>
        <a:ext cx="317606" cy="3176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BB466-301A-3044-AF06-521685FCD924}" type="datetime1">
              <a:rPr lang="en-US" smtClean="0"/>
              <a:t>8/21/18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157C19-C2E6-D246-AFC2-0B6C59EB9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505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72BAB1F-354A-094B-B9F3-60236D1D0286}" type="datetime1">
              <a:rPr lang="en-US" smtClean="0"/>
              <a:t>8/21/18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5862FBB-E55C-064A-B093-F618ED739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962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07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40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74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53AD4B4-E55B-42E4-B3D5-FADB02D19EAD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86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49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35971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3714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07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49384" y="6492875"/>
            <a:ext cx="6048315" cy="365125"/>
          </a:xfrm>
        </p:spPr>
        <p:txBody>
          <a:bodyPr/>
          <a:lstStyle/>
          <a:p>
            <a:r>
              <a:rPr lang="en-US"/>
              <a:t>L. S. Cardman (JPos17)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590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49384" y="6492875"/>
            <a:ext cx="6035615" cy="365125"/>
          </a:xfrm>
        </p:spPr>
        <p:txBody>
          <a:bodyPr/>
          <a:lstStyle/>
          <a:p>
            <a:r>
              <a:rPr lang="en-US"/>
              <a:t>L. S. Cardman (JPos17)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590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49384" y="6492875"/>
            <a:ext cx="5984815" cy="365125"/>
          </a:xfrm>
        </p:spPr>
        <p:txBody>
          <a:bodyPr/>
          <a:lstStyle/>
          <a:p>
            <a:r>
              <a:rPr lang="en-US"/>
              <a:t>L. S. Cardman (JPos17)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500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949384" y="6492875"/>
            <a:ext cx="5946715" cy="365125"/>
          </a:xfrm>
        </p:spPr>
        <p:txBody>
          <a:bodyPr/>
          <a:lstStyle/>
          <a:p>
            <a:r>
              <a:rPr lang="en-US"/>
              <a:t>L. S. Cardman (JPos17)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48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949384" y="6492875"/>
            <a:ext cx="5908615" cy="365125"/>
          </a:xfrm>
        </p:spPr>
        <p:txBody>
          <a:bodyPr/>
          <a:lstStyle/>
          <a:p>
            <a:r>
              <a:rPr lang="en-US"/>
              <a:t>L. S. Cardman (JPos17)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547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949384" y="6492875"/>
            <a:ext cx="6022915" cy="365125"/>
          </a:xfrm>
        </p:spPr>
        <p:txBody>
          <a:bodyPr/>
          <a:lstStyle/>
          <a:p>
            <a:r>
              <a:rPr lang="en-US"/>
              <a:t>L. S. Cardman (JPos17)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919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949384" y="6492876"/>
            <a:ext cx="6073715" cy="354972"/>
          </a:xfrm>
        </p:spPr>
        <p:txBody>
          <a:bodyPr/>
          <a:lstStyle/>
          <a:p>
            <a:r>
              <a:rPr lang="en-US"/>
              <a:t>L. S. Cardman (JPos17)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3082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949384" y="6492875"/>
            <a:ext cx="5972115" cy="365125"/>
          </a:xfrm>
        </p:spPr>
        <p:txBody>
          <a:bodyPr/>
          <a:lstStyle/>
          <a:p>
            <a:r>
              <a:rPr lang="en-US"/>
              <a:t>L. S. Cardman (JPos17)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287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96409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949384" y="6492875"/>
            <a:ext cx="5972115" cy="365125"/>
          </a:xfrm>
        </p:spPr>
        <p:txBody>
          <a:bodyPr/>
          <a:lstStyle/>
          <a:p>
            <a:r>
              <a:rPr lang="en-US"/>
              <a:t>L. S. Cardman (JPos17)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380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49384" y="6492875"/>
            <a:ext cx="5946715" cy="365125"/>
          </a:xfrm>
        </p:spPr>
        <p:txBody>
          <a:bodyPr/>
          <a:lstStyle/>
          <a:p>
            <a:r>
              <a:rPr lang="en-US"/>
              <a:t>L. S. Cardman (JPos17)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733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49384" y="6492875"/>
            <a:ext cx="5959415" cy="365125"/>
          </a:xfrm>
        </p:spPr>
        <p:txBody>
          <a:bodyPr/>
          <a:lstStyle/>
          <a:p>
            <a:r>
              <a:rPr lang="en-US"/>
              <a:t>L. S. Cardman (JPos17)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673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01644" y="6465124"/>
            <a:ext cx="4807155" cy="365125"/>
          </a:xfrm>
          <a:prstGeom prst="rect">
            <a:avLst/>
          </a:prstGeom>
        </p:spPr>
        <p:txBody>
          <a:bodyPr/>
          <a:lstStyle/>
          <a:p>
            <a:r>
              <a:rPr lang="en-US" i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 S. Cardman (JPos17)</a:t>
            </a:r>
            <a:endParaRPr lang="en-US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95866" y="866775"/>
            <a:ext cx="8996516" cy="5353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2"/>
          <p:cNvSpPr txBox="1">
            <a:spLocks/>
          </p:cNvSpPr>
          <p:nvPr userDrawn="1"/>
        </p:nvSpPr>
        <p:spPr>
          <a:xfrm>
            <a:off x="6613525" y="6465123"/>
            <a:ext cx="857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665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4519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5241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940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4415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9BCB03A5-2C2A-D74C-A430-8DA9E0DE2D6B}"/>
              </a:ext>
            </a:extLst>
          </p:cNvPr>
          <p:cNvSpPr txBox="1">
            <a:spLocks/>
          </p:cNvSpPr>
          <p:nvPr userDrawn="1"/>
        </p:nvSpPr>
        <p:spPr>
          <a:xfrm>
            <a:off x="1004300" y="6526769"/>
            <a:ext cx="5289621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Conference on Positron Annihilation (Aug 19-24, 2018)</a:t>
            </a:r>
          </a:p>
        </p:txBody>
      </p:sp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47191CFA-24EF-5540-9753-7138FE7A9A5C}"/>
              </a:ext>
            </a:extLst>
          </p:cNvPr>
          <p:cNvSpPr txBox="1">
            <a:spLocks/>
          </p:cNvSpPr>
          <p:nvPr userDrawn="1"/>
        </p:nvSpPr>
        <p:spPr>
          <a:xfrm>
            <a:off x="6914439" y="6526769"/>
            <a:ext cx="460137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‹#›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772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1535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342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12864" y="6482722"/>
            <a:ext cx="376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949385" y="6492875"/>
            <a:ext cx="4130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J. Grames, SPIN 2016 @ UIUC, Sep 26-30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17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12864" y="6482722"/>
            <a:ext cx="376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949385" y="6492875"/>
            <a:ext cx="4130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L. S. Cardman (JPos17)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915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8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9.emf"/><Relationship Id="rId4" Type="http://schemas.openxmlformats.org/officeDocument/2006/relationships/image" Target="../media/image3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8.jpeg"/><Relationship Id="rId5" Type="http://schemas.openxmlformats.org/officeDocument/2006/relationships/image" Target="../media/image46.emf"/><Relationship Id="rId4" Type="http://schemas.openxmlformats.org/officeDocument/2006/relationships/oleObject" Target="../embeddings/oleObject8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1.emf"/><Relationship Id="rId5" Type="http://schemas.openxmlformats.org/officeDocument/2006/relationships/chart" Target="../charts/chart1.xml"/><Relationship Id="rId4" Type="http://schemas.openxmlformats.org/officeDocument/2006/relationships/image" Target="../media/image5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oleObject" Target="../embeddings/oleObject2.bin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12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image" Target="../media/image6.png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diagramColors" Target="../diagrams/colors6.xml"/><Relationship Id="rId18" Type="http://schemas.openxmlformats.org/officeDocument/2006/relationships/diagramColors" Target="../diagrams/colors7.xml"/><Relationship Id="rId3" Type="http://schemas.openxmlformats.org/officeDocument/2006/relationships/oleObject" Target="../embeddings/oleObject3.bin"/><Relationship Id="rId21" Type="http://schemas.openxmlformats.org/officeDocument/2006/relationships/diagramLayout" Target="../diagrams/layout8.xml"/><Relationship Id="rId7" Type="http://schemas.openxmlformats.org/officeDocument/2006/relationships/diagramQuickStyle" Target="../diagrams/quickStyle5.xml"/><Relationship Id="rId12" Type="http://schemas.openxmlformats.org/officeDocument/2006/relationships/diagramQuickStyle" Target="../diagrams/quickStyle6.xml"/><Relationship Id="rId17" Type="http://schemas.openxmlformats.org/officeDocument/2006/relationships/diagramQuickStyle" Target="../diagrams/quickStyle7.xml"/><Relationship Id="rId2" Type="http://schemas.openxmlformats.org/officeDocument/2006/relationships/slideLayout" Target="../slideLayouts/slideLayout7.xml"/><Relationship Id="rId16" Type="http://schemas.openxmlformats.org/officeDocument/2006/relationships/diagramLayout" Target="../diagrams/layout7.xml"/><Relationship Id="rId20" Type="http://schemas.openxmlformats.org/officeDocument/2006/relationships/diagramData" Target="../diagrams/data8.xml"/><Relationship Id="rId1" Type="http://schemas.openxmlformats.org/officeDocument/2006/relationships/vmlDrawing" Target="../drawings/vmlDrawing2.vml"/><Relationship Id="rId6" Type="http://schemas.openxmlformats.org/officeDocument/2006/relationships/diagramLayout" Target="../diagrams/layout5.xml"/><Relationship Id="rId11" Type="http://schemas.openxmlformats.org/officeDocument/2006/relationships/diagramLayout" Target="../diagrams/layout6.xml"/><Relationship Id="rId24" Type="http://schemas.microsoft.com/office/2007/relationships/diagramDrawing" Target="../diagrams/drawing8.xml"/><Relationship Id="rId5" Type="http://schemas.openxmlformats.org/officeDocument/2006/relationships/diagramData" Target="../diagrams/data5.xml"/><Relationship Id="rId15" Type="http://schemas.openxmlformats.org/officeDocument/2006/relationships/diagramData" Target="../diagrams/data7.xml"/><Relationship Id="rId23" Type="http://schemas.openxmlformats.org/officeDocument/2006/relationships/diagramColors" Target="../diagrams/colors8.xml"/><Relationship Id="rId10" Type="http://schemas.openxmlformats.org/officeDocument/2006/relationships/diagramData" Target="../diagrams/data6.xml"/><Relationship Id="rId19" Type="http://schemas.microsoft.com/office/2007/relationships/diagramDrawing" Target="../diagrams/drawing7.xml"/><Relationship Id="rId4" Type="http://schemas.openxmlformats.org/officeDocument/2006/relationships/image" Target="../media/image20.wmf"/><Relationship Id="rId9" Type="http://schemas.microsoft.com/office/2007/relationships/diagramDrawing" Target="../diagrams/drawing5.xml"/><Relationship Id="rId14" Type="http://schemas.microsoft.com/office/2007/relationships/diagramDrawing" Target="../diagrams/drawing6.xml"/><Relationship Id="rId22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0160"/>
            <a:ext cx="9144000" cy="4193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venir Roman" panose="02000503020000020003" pitchFamily="2" charset="0"/>
                <a:cs typeface="Arial"/>
              </a:rPr>
              <a:t>Polarized Beams – A Tale of Two Leptons</a:t>
            </a:r>
          </a:p>
          <a:p>
            <a:pPr algn="ctr"/>
            <a:endParaRPr lang="en-US" sz="2800" dirty="0">
              <a:latin typeface="Avenir Roman" panose="02000503020000020003" pitchFamily="2" charset="0"/>
              <a:cs typeface="Arial"/>
            </a:endParaRPr>
          </a:p>
          <a:p>
            <a:pPr algn="ctr"/>
            <a:r>
              <a:rPr lang="en-US" sz="2800" dirty="0">
                <a:latin typeface="Avenir Roman" panose="02000503020000020003" pitchFamily="2" charset="0"/>
                <a:cs typeface="Arial"/>
              </a:rPr>
              <a:t>The production of </a:t>
            </a:r>
            <a:r>
              <a:rPr lang="en-US" sz="2800" dirty="0">
                <a:solidFill>
                  <a:srgbClr val="FF0000"/>
                </a:solidFill>
                <a:latin typeface="Avenir Roman" panose="02000503020000020003" pitchFamily="2" charset="0"/>
                <a:cs typeface="Arial"/>
              </a:rPr>
              <a:t>Highly Spin Polarized Positrons</a:t>
            </a:r>
          </a:p>
          <a:p>
            <a:pPr algn="ctr"/>
            <a:r>
              <a:rPr lang="en-US" sz="2800" dirty="0">
                <a:latin typeface="Avenir Roman" panose="02000503020000020003" pitchFamily="2" charset="0"/>
                <a:cs typeface="Arial"/>
              </a:rPr>
              <a:t>using </a:t>
            </a:r>
            <a:r>
              <a:rPr lang="en-US" sz="2800" dirty="0">
                <a:solidFill>
                  <a:srgbClr val="0000FF"/>
                </a:solidFill>
                <a:latin typeface="Avenir Roman" panose="02000503020000020003" pitchFamily="2" charset="0"/>
                <a:cs typeface="Arial"/>
              </a:rPr>
              <a:t>MeV Energy Spin Polarized Electrons</a:t>
            </a:r>
          </a:p>
          <a:p>
            <a:pPr algn="ctr"/>
            <a:endParaRPr lang="en-US" sz="2400" dirty="0">
              <a:latin typeface="Arial"/>
              <a:cs typeface="Arial"/>
            </a:endParaRPr>
          </a:p>
          <a:p>
            <a:pPr algn="ctr"/>
            <a:r>
              <a:rPr lang="en-US" sz="2400" dirty="0">
                <a:latin typeface="Arial"/>
                <a:cs typeface="Arial"/>
              </a:rPr>
              <a:t>(</a:t>
            </a:r>
            <a:r>
              <a:rPr lang="is-IS" sz="2400" i="1" dirty="0">
                <a:latin typeface="Arial"/>
                <a:cs typeface="Arial"/>
              </a:rPr>
              <a:t>…</a:t>
            </a:r>
            <a:r>
              <a:rPr lang="en-US" sz="2400" i="1" dirty="0">
                <a:latin typeface="Arial"/>
                <a:cs typeface="Arial"/>
              </a:rPr>
              <a:t>or why polarized electrons may be like Red-Billed </a:t>
            </a:r>
            <a:r>
              <a:rPr lang="en-US" sz="2400" i="1" dirty="0" err="1">
                <a:latin typeface="Arial"/>
                <a:cs typeface="Arial"/>
              </a:rPr>
              <a:t>Oxpeckers</a:t>
            </a:r>
            <a:r>
              <a:rPr lang="en-US" sz="2400" dirty="0">
                <a:latin typeface="Arial"/>
                <a:cs typeface="Arial"/>
              </a:rPr>
              <a:t>)</a:t>
            </a:r>
          </a:p>
          <a:p>
            <a:pPr algn="ctr"/>
            <a:endParaRPr lang="en-US" sz="600" dirty="0">
              <a:latin typeface="Avenir Roman" panose="02000503020000020003" pitchFamily="2" charset="0"/>
              <a:cs typeface="Arial"/>
            </a:endParaRPr>
          </a:p>
          <a:p>
            <a:pPr algn="ctr"/>
            <a:endParaRPr lang="en-US" sz="1050" dirty="0">
              <a:latin typeface="Avenir Roman" panose="02000503020000020003" pitchFamily="2" charset="0"/>
              <a:cs typeface="Arial"/>
            </a:endParaRPr>
          </a:p>
          <a:p>
            <a:pPr algn="ctr"/>
            <a:endParaRPr lang="en-US" sz="1000" dirty="0">
              <a:latin typeface="Avenir Roman" panose="02000503020000020003" pitchFamily="2" charset="0"/>
              <a:cs typeface="Arial"/>
            </a:endParaRPr>
          </a:p>
          <a:p>
            <a:pPr algn="ctr"/>
            <a:r>
              <a:rPr lang="en-US" sz="2800" dirty="0">
                <a:latin typeface="Avenir Roman" panose="02000503020000020003" pitchFamily="2" charset="0"/>
                <a:cs typeface="Arial"/>
              </a:rPr>
              <a:t>Joe Grames</a:t>
            </a:r>
            <a:endParaRPr lang="en-US" sz="1200" dirty="0">
              <a:latin typeface="Avenir Roman" panose="02000503020000020003" pitchFamily="2" charset="0"/>
              <a:cs typeface="Arial"/>
            </a:endParaRPr>
          </a:p>
          <a:p>
            <a:pPr algn="ctr"/>
            <a:r>
              <a:rPr lang="en-US" sz="2400" dirty="0">
                <a:latin typeface="Avenir Roman" panose="02000503020000020003" pitchFamily="2" charset="0"/>
                <a:cs typeface="Arial"/>
              </a:rPr>
              <a:t>Center for Injectors &amp; Sources</a:t>
            </a:r>
          </a:p>
          <a:p>
            <a:pPr algn="ctr"/>
            <a:r>
              <a:rPr lang="en-US" sz="2400" dirty="0">
                <a:latin typeface="Avenir Roman" panose="02000503020000020003" pitchFamily="2" charset="0"/>
                <a:cs typeface="Arial"/>
              </a:rPr>
              <a:t>Jefferson Laboratory</a:t>
            </a:r>
          </a:p>
        </p:txBody>
      </p:sp>
      <p:pic>
        <p:nvPicPr>
          <p:cNvPr id="3" name="Picture 2" descr="PW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" b="11250"/>
          <a:stretch/>
        </p:blipFill>
        <p:spPr>
          <a:xfrm>
            <a:off x="3639537" y="4504554"/>
            <a:ext cx="2222422" cy="180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05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6">
            <a:extLst>
              <a:ext uri="{FF2B5EF4-FFF2-40B4-BE49-F238E27FC236}">
                <a16:creationId xmlns:a16="http://schemas.microsoft.com/office/drawing/2014/main" id="{93F0A058-FA77-3A49-86A3-7F69D808F0F0}"/>
              </a:ext>
            </a:extLst>
          </p:cNvPr>
          <p:cNvGrpSpPr/>
          <p:nvPr/>
        </p:nvGrpSpPr>
        <p:grpSpPr>
          <a:xfrm>
            <a:off x="858064" y="1249459"/>
            <a:ext cx="2095446" cy="2801135"/>
            <a:chOff x="466603" y="1194896"/>
            <a:chExt cx="2095446" cy="2801135"/>
          </a:xfrm>
        </p:grpSpPr>
        <p:sp>
          <p:nvSpPr>
            <p:cNvPr id="3" name="Rectangle 23" descr="Trellis">
              <a:extLst>
                <a:ext uri="{FF2B5EF4-FFF2-40B4-BE49-F238E27FC236}">
                  <a16:creationId xmlns:a16="http://schemas.microsoft.com/office/drawing/2014/main" id="{1849149D-276B-8F47-B0FA-4DE3250A26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406" y="1648724"/>
              <a:ext cx="1320651" cy="1762532"/>
            </a:xfrm>
            <a:prstGeom prst="rect">
              <a:avLst/>
            </a:prstGeom>
            <a:pattFill prst="trellis">
              <a:fgClr>
                <a:srgbClr val="B3A8A3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endParaRPr>
            </a:p>
          </p:txBody>
        </p:sp>
        <p:sp>
          <p:nvSpPr>
            <p:cNvPr id="4" name="Text Box 24">
              <a:extLst>
                <a:ext uri="{FF2B5EF4-FFF2-40B4-BE49-F238E27FC236}">
                  <a16:creationId xmlns:a16="http://schemas.microsoft.com/office/drawing/2014/main" id="{2A7532B1-201E-7B45-8EC6-D7B251EC2A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603" y="3411256"/>
              <a:ext cx="20954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QE ~ 5%, 30 mA/W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Pol ~ 35% @ 780 nm</a:t>
              </a:r>
            </a:p>
          </p:txBody>
        </p:sp>
        <p:sp>
          <p:nvSpPr>
            <p:cNvPr id="5" name="Text Box 25">
              <a:extLst>
                <a:ext uri="{FF2B5EF4-FFF2-40B4-BE49-F238E27FC236}">
                  <a16:creationId xmlns:a16="http://schemas.microsoft.com/office/drawing/2014/main" id="{05DBB844-279E-604B-A170-AFACD14716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2349" y="1194896"/>
              <a:ext cx="127470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Bulk GaAs</a:t>
              </a:r>
            </a:p>
          </p:txBody>
        </p:sp>
      </p:grpSp>
      <p:grpSp>
        <p:nvGrpSpPr>
          <p:cNvPr id="6" name="Group 55">
            <a:extLst>
              <a:ext uri="{FF2B5EF4-FFF2-40B4-BE49-F238E27FC236}">
                <a16:creationId xmlns:a16="http://schemas.microsoft.com/office/drawing/2014/main" id="{427D1B5E-32F3-B144-9AD1-032D54ECF938}"/>
              </a:ext>
            </a:extLst>
          </p:cNvPr>
          <p:cNvGrpSpPr/>
          <p:nvPr/>
        </p:nvGrpSpPr>
        <p:grpSpPr>
          <a:xfrm>
            <a:off x="3473737" y="1056900"/>
            <a:ext cx="2146545" cy="3015766"/>
            <a:chOff x="2985626" y="725393"/>
            <a:chExt cx="2146545" cy="3015766"/>
          </a:xfrm>
        </p:grpSpPr>
        <p:sp>
          <p:nvSpPr>
            <p:cNvPr id="7" name="Text Box 30">
              <a:extLst>
                <a:ext uri="{FF2B5EF4-FFF2-40B4-BE49-F238E27FC236}">
                  <a16:creationId xmlns:a16="http://schemas.microsoft.com/office/drawing/2014/main" id="{C40D8C16-EE85-7E4C-B822-702A1CE08A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6726" y="3156384"/>
              <a:ext cx="209544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QE ~ 0.2%, 1 mA/W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Pol ~ 75% @ 850 nm</a:t>
              </a:r>
            </a:p>
          </p:txBody>
        </p:sp>
        <p:sp>
          <p:nvSpPr>
            <p:cNvPr id="8" name="Text Box 31">
              <a:extLst>
                <a:ext uri="{FF2B5EF4-FFF2-40B4-BE49-F238E27FC236}">
                  <a16:creationId xmlns:a16="http://schemas.microsoft.com/office/drawing/2014/main" id="{47372204-5263-9D4C-8F05-B5B828DE2D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5626" y="725393"/>
              <a:ext cx="212215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Strained GaAs: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GaAs on GaAsP</a:t>
              </a:r>
            </a:p>
          </p:txBody>
        </p:sp>
        <p:grpSp>
          <p:nvGrpSpPr>
            <p:cNvPr id="9" name="Group 51">
              <a:extLst>
                <a:ext uri="{FF2B5EF4-FFF2-40B4-BE49-F238E27FC236}">
                  <a16:creationId xmlns:a16="http://schemas.microsoft.com/office/drawing/2014/main" id="{6C46EE52-62D5-2E4D-9031-BD89F97205E0}"/>
                </a:ext>
              </a:extLst>
            </p:cNvPr>
            <p:cNvGrpSpPr/>
            <p:nvPr/>
          </p:nvGrpSpPr>
          <p:grpSpPr>
            <a:xfrm>
              <a:off x="2985945" y="1274744"/>
              <a:ext cx="1749801" cy="1870516"/>
              <a:chOff x="3135310" y="1189565"/>
              <a:chExt cx="1749801" cy="1870516"/>
            </a:xfrm>
          </p:grpSpPr>
          <p:sp>
            <p:nvSpPr>
              <p:cNvPr id="10" name="Line 33">
                <a:extLst>
                  <a:ext uri="{FF2B5EF4-FFF2-40B4-BE49-F238E27FC236}">
                    <a16:creationId xmlns:a16="http://schemas.microsoft.com/office/drawing/2014/main" id="{E93B0566-BC91-5649-8E17-89EAF4AACE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74183" y="1286545"/>
                <a:ext cx="0" cy="6406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11" name="Rectangle 27" descr="Trellis">
                <a:extLst>
                  <a:ext uri="{FF2B5EF4-FFF2-40B4-BE49-F238E27FC236}">
                    <a16:creationId xmlns:a16="http://schemas.microsoft.com/office/drawing/2014/main" id="{0E6F705D-CEAE-5C42-AEFC-BF603DEEFA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1763524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12" name="Rectangle 28">
                <a:extLst>
                  <a:ext uri="{FF2B5EF4-FFF2-40B4-BE49-F238E27FC236}">
                    <a16:creationId xmlns:a16="http://schemas.microsoft.com/office/drawing/2014/main" id="{A6C8AAC7-5309-DF4A-A5D9-4165FBE6A3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653211"/>
              </a:xfrm>
              <a:prstGeom prst="rect">
                <a:avLst/>
              </a:prstGeom>
              <a:gradFill rotWithShape="0">
                <a:gsLst>
                  <a:gs pos="0">
                    <a:srgbClr val="FF0000">
                      <a:gamma/>
                      <a:shade val="46275"/>
                      <a:invGamma/>
                    </a:srgbClr>
                  </a:gs>
                  <a:gs pos="5000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13" name="Rectangle 29">
                <a:extLst>
                  <a:ext uri="{FF2B5EF4-FFF2-40B4-BE49-F238E27FC236}">
                    <a16:creationId xmlns:a16="http://schemas.microsoft.com/office/drawing/2014/main" id="{85A4F28F-627A-6C41-A114-ECD8199A6E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2516" y="1927243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14" name="Text Box 34">
                <a:extLst>
                  <a:ext uri="{FF2B5EF4-FFF2-40B4-BE49-F238E27FC236}">
                    <a16:creationId xmlns:a16="http://schemas.microsoft.com/office/drawing/2014/main" id="{1646ADAF-9654-AA49-A049-8493C3D0C7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2870012" y="1454863"/>
                <a:ext cx="869149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rPr>
                  <a:t>100 nm</a:t>
                </a:r>
              </a:p>
            </p:txBody>
          </p:sp>
        </p:grpSp>
      </p:grpSp>
      <p:grpSp>
        <p:nvGrpSpPr>
          <p:cNvPr id="15" name="Group 54">
            <a:extLst>
              <a:ext uri="{FF2B5EF4-FFF2-40B4-BE49-F238E27FC236}">
                <a16:creationId xmlns:a16="http://schemas.microsoft.com/office/drawing/2014/main" id="{FD074CE8-810B-AD4A-A0CA-E71CC9DAE07F}"/>
              </a:ext>
            </a:extLst>
          </p:cNvPr>
          <p:cNvGrpSpPr/>
          <p:nvPr/>
        </p:nvGrpSpPr>
        <p:grpSpPr>
          <a:xfrm>
            <a:off x="5689047" y="1086115"/>
            <a:ext cx="3104686" cy="2977807"/>
            <a:chOff x="5107784" y="735405"/>
            <a:chExt cx="3104686" cy="2977807"/>
          </a:xfrm>
        </p:grpSpPr>
        <p:sp>
          <p:nvSpPr>
            <p:cNvPr id="16" name="Text Box 36">
              <a:extLst>
                <a:ext uri="{FF2B5EF4-FFF2-40B4-BE49-F238E27FC236}">
                  <a16:creationId xmlns:a16="http://schemas.microsoft.com/office/drawing/2014/main" id="{177920C6-0A9F-F84F-9AE0-78CB2FC26E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7784" y="735405"/>
              <a:ext cx="310468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Strained Superlattice GaAs: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Layers of GaAs on GaAsP</a:t>
              </a:r>
            </a:p>
          </p:txBody>
        </p:sp>
        <p:sp>
          <p:nvSpPr>
            <p:cNvPr id="17" name="Text Box 37">
              <a:extLst>
                <a:ext uri="{FF2B5EF4-FFF2-40B4-BE49-F238E27FC236}">
                  <a16:creationId xmlns:a16="http://schemas.microsoft.com/office/drawing/2014/main" id="{C0B161E8-8853-6642-907A-007AB7DDBC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91748" y="3128437"/>
              <a:ext cx="209544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QE ~ 1%, 6 mA/W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Pol ~ 89% @ 780 nm</a:t>
              </a:r>
            </a:p>
          </p:txBody>
        </p:sp>
        <p:grpSp>
          <p:nvGrpSpPr>
            <p:cNvPr id="18" name="Group 53">
              <a:extLst>
                <a:ext uri="{FF2B5EF4-FFF2-40B4-BE49-F238E27FC236}">
                  <a16:creationId xmlns:a16="http://schemas.microsoft.com/office/drawing/2014/main" id="{8E653D1E-90B4-F44B-84F3-4E756C9DAB74}"/>
                </a:ext>
              </a:extLst>
            </p:cNvPr>
            <p:cNvGrpSpPr/>
            <p:nvPr/>
          </p:nvGrpSpPr>
          <p:grpSpPr>
            <a:xfrm>
              <a:off x="5602156" y="1304061"/>
              <a:ext cx="2232662" cy="1833120"/>
              <a:chOff x="5605968" y="1125745"/>
              <a:chExt cx="2232662" cy="1833120"/>
            </a:xfrm>
          </p:grpSpPr>
          <p:sp>
            <p:nvSpPr>
              <p:cNvPr id="19" name="Rectangle 40" descr="Trellis">
                <a:extLst>
                  <a:ext uri="{FF2B5EF4-FFF2-40B4-BE49-F238E27FC236}">
                    <a16:creationId xmlns:a16="http://schemas.microsoft.com/office/drawing/2014/main" id="{D923C8CB-6B33-4749-A6DA-9C2F914188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227457"/>
                <a:ext cx="1302595" cy="1731408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20" name="Rectangle 41">
                <a:extLst>
                  <a:ext uri="{FF2B5EF4-FFF2-40B4-BE49-F238E27FC236}">
                    <a16:creationId xmlns:a16="http://schemas.microsoft.com/office/drawing/2014/main" id="{20615C04-D88F-384A-B0AA-AF18703B82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858144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21" name="Line 43">
                <a:extLst>
                  <a:ext uri="{FF2B5EF4-FFF2-40B4-BE49-F238E27FC236}">
                    <a16:creationId xmlns:a16="http://schemas.microsoft.com/office/drawing/2014/main" id="{46898393-1AEA-D444-92F3-2AD45D0010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50645" y="1217446"/>
                <a:ext cx="0" cy="6406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22" name="Text Box 44">
                <a:extLst>
                  <a:ext uri="{FF2B5EF4-FFF2-40B4-BE49-F238E27FC236}">
                    <a16:creationId xmlns:a16="http://schemas.microsoft.com/office/drawing/2014/main" id="{4E6F52C8-6EFD-104B-B22E-535D45E69E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5340671" y="1391042"/>
                <a:ext cx="86914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rPr>
                  <a:t>100 nm</a:t>
                </a:r>
              </a:p>
            </p:txBody>
          </p:sp>
          <p:sp>
            <p:nvSpPr>
              <p:cNvPr id="23" name="Rectangle 46">
                <a:extLst>
                  <a:ext uri="{FF2B5EF4-FFF2-40B4-BE49-F238E27FC236}">
                    <a16:creationId xmlns:a16="http://schemas.microsoft.com/office/drawing/2014/main" id="{4FAD19EA-A609-294F-A675-8FDCE065E8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211190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24" name="Rectangle 47">
                <a:extLst>
                  <a:ext uri="{FF2B5EF4-FFF2-40B4-BE49-F238E27FC236}">
                    <a16:creationId xmlns:a16="http://schemas.microsoft.com/office/drawing/2014/main" id="{D84CE08F-CA68-E843-BEE1-CAD929F4C4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271255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25" name="Rectangle 48">
                <a:extLst>
                  <a:ext uri="{FF2B5EF4-FFF2-40B4-BE49-F238E27FC236}">
                    <a16:creationId xmlns:a16="http://schemas.microsoft.com/office/drawing/2014/main" id="{A0EEAA9E-05BD-4D40-BEF8-BE6578D505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33132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26" name="Rectangle 49">
                <a:extLst>
                  <a:ext uri="{FF2B5EF4-FFF2-40B4-BE49-F238E27FC236}">
                    <a16:creationId xmlns:a16="http://schemas.microsoft.com/office/drawing/2014/main" id="{F486063B-F601-EC4F-938B-8206E95FF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391386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27" name="Rectangle 50">
                <a:extLst>
                  <a:ext uri="{FF2B5EF4-FFF2-40B4-BE49-F238E27FC236}">
                    <a16:creationId xmlns:a16="http://schemas.microsoft.com/office/drawing/2014/main" id="{4D84B93A-6724-A448-9638-65359EF720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45145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28" name="Rectangle 51">
                <a:extLst>
                  <a:ext uri="{FF2B5EF4-FFF2-40B4-BE49-F238E27FC236}">
                    <a16:creationId xmlns:a16="http://schemas.microsoft.com/office/drawing/2014/main" id="{3B369D72-1548-0B47-B038-036E16E50B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51151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29" name="Rectangle 52">
                <a:extLst>
                  <a:ext uri="{FF2B5EF4-FFF2-40B4-BE49-F238E27FC236}">
                    <a16:creationId xmlns:a16="http://schemas.microsoft.com/office/drawing/2014/main" id="{EA70D471-925C-F942-9E67-7E88C90035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571582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30" name="Rectangle 53">
                <a:extLst>
                  <a:ext uri="{FF2B5EF4-FFF2-40B4-BE49-F238E27FC236}">
                    <a16:creationId xmlns:a16="http://schemas.microsoft.com/office/drawing/2014/main" id="{6E3E920B-DD94-464C-AF3E-3FC46C140D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63164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31" name="Rectangle 54">
                <a:extLst>
                  <a:ext uri="{FF2B5EF4-FFF2-40B4-BE49-F238E27FC236}">
                    <a16:creationId xmlns:a16="http://schemas.microsoft.com/office/drawing/2014/main" id="{DB317017-5721-5D45-B61C-73ABA2805B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69171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32" name="Rectangle 55">
                <a:extLst>
                  <a:ext uri="{FF2B5EF4-FFF2-40B4-BE49-F238E27FC236}">
                    <a16:creationId xmlns:a16="http://schemas.microsoft.com/office/drawing/2014/main" id="{03750DEC-1AD6-0C43-9E41-8246FF23E2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751778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33" name="Rectangle 56">
                <a:extLst>
                  <a:ext uri="{FF2B5EF4-FFF2-40B4-BE49-F238E27FC236}">
                    <a16:creationId xmlns:a16="http://schemas.microsoft.com/office/drawing/2014/main" id="{DBFF3EC4-29BF-7F41-A112-4E42D77CAC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81184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34" name="Rectangle 57">
                <a:extLst>
                  <a:ext uri="{FF2B5EF4-FFF2-40B4-BE49-F238E27FC236}">
                    <a16:creationId xmlns:a16="http://schemas.microsoft.com/office/drawing/2014/main" id="{602B70DB-22D3-CA45-8EF3-1003E56CB9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871909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35" name="Text Box 58">
                <a:extLst>
                  <a:ext uri="{FF2B5EF4-FFF2-40B4-BE49-F238E27FC236}">
                    <a16:creationId xmlns:a16="http://schemas.microsoft.com/office/drawing/2014/main" id="{707D77FF-1185-A241-8F01-E78DB0529A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5400000">
                <a:off x="7126576" y="2013068"/>
                <a:ext cx="108555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rPr>
                  <a:t>14 Layers</a:t>
                </a:r>
              </a:p>
            </p:txBody>
          </p:sp>
        </p:grpSp>
      </p:grpSp>
      <p:sp>
        <p:nvSpPr>
          <p:cNvPr id="36" name="Text Box 99">
            <a:extLst>
              <a:ext uri="{FF2B5EF4-FFF2-40B4-BE49-F238E27FC236}">
                <a16:creationId xmlns:a16="http://schemas.microsoft.com/office/drawing/2014/main" id="{776642D7-636B-654A-93B2-4F84B6E70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7568" y="2628553"/>
            <a:ext cx="646331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2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μ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m</a:t>
            </a:r>
          </a:p>
        </p:txBody>
      </p:sp>
      <p:sp>
        <p:nvSpPr>
          <p:cNvPr id="37" name="Text Box 99">
            <a:extLst>
              <a:ext uri="{FF2B5EF4-FFF2-40B4-BE49-F238E27FC236}">
                <a16:creationId xmlns:a16="http://schemas.microsoft.com/office/drawing/2014/main" id="{43ACE82E-1759-3246-8727-5A7D0CDFC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9459" y="3084871"/>
            <a:ext cx="8739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350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μ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m</a:t>
            </a:r>
          </a:p>
        </p:txBody>
      </p:sp>
      <p:sp>
        <p:nvSpPr>
          <p:cNvPr id="38" name="Text Box 99">
            <a:extLst>
              <a:ext uri="{FF2B5EF4-FFF2-40B4-BE49-F238E27FC236}">
                <a16:creationId xmlns:a16="http://schemas.microsoft.com/office/drawing/2014/main" id="{1E2E9E38-DBBD-BC40-9667-540FC1851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6833" y="2379528"/>
            <a:ext cx="8739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625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μ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m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140BC16-AB58-544C-8A6F-B1FD1D34F47D}"/>
              </a:ext>
            </a:extLst>
          </p:cNvPr>
          <p:cNvGrpSpPr/>
          <p:nvPr/>
        </p:nvGrpSpPr>
        <p:grpSpPr>
          <a:xfrm>
            <a:off x="76632" y="3843856"/>
            <a:ext cx="9031749" cy="2595205"/>
            <a:chOff x="76632" y="3843856"/>
            <a:chExt cx="9031749" cy="259520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4A6EBCF-E7A6-3446-AA61-AB47DE0C0CAA}"/>
                </a:ext>
              </a:extLst>
            </p:cNvPr>
            <p:cNvSpPr txBox="1"/>
            <p:nvPr/>
          </p:nvSpPr>
          <p:spPr>
            <a:xfrm>
              <a:off x="716119" y="5608064"/>
              <a:ext cx="766427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Figure-of-Merit (P</a:t>
              </a:r>
              <a:r>
                <a:rPr kumimoji="0" lang="en-US" sz="2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2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I) has improved by a factor of 43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over the span of the CEBAF “6 GeV era”</a:t>
              </a:r>
            </a:p>
          </p:txBody>
        </p:sp>
        <p:sp>
          <p:nvSpPr>
            <p:cNvPr id="41" name="Notched Right Arrow 40">
              <a:extLst>
                <a:ext uri="{FF2B5EF4-FFF2-40B4-BE49-F238E27FC236}">
                  <a16:creationId xmlns:a16="http://schemas.microsoft.com/office/drawing/2014/main" id="{9A90C046-D57D-8C44-B5A0-DAB559FF8CA5}"/>
                </a:ext>
              </a:extLst>
            </p:cNvPr>
            <p:cNvSpPr/>
            <p:nvPr/>
          </p:nvSpPr>
          <p:spPr>
            <a:xfrm>
              <a:off x="76632" y="3843856"/>
              <a:ext cx="9031749" cy="1789770"/>
            </a:xfrm>
            <a:prstGeom prst="notchedRightArrow">
              <a:avLst>
                <a:gd name="adj1" fmla="val 55079"/>
                <a:gd name="adj2" fmla="val 17478"/>
              </a:avLst>
            </a:prstGeom>
            <a:gradFill flip="none" rotWithShape="1">
              <a:gsLst>
                <a:gs pos="0">
                  <a:srgbClr val="FF0000"/>
                </a:gs>
                <a:gs pos="81000">
                  <a:srgbClr val="0000FF"/>
                </a:gs>
                <a:gs pos="54000">
                  <a:srgbClr val="00B050"/>
                </a:gs>
                <a:gs pos="29000">
                  <a:srgbClr val="FFC000"/>
                </a:gs>
                <a:gs pos="100000">
                  <a:srgbClr val="7030A0"/>
                </a:gs>
              </a:gsLst>
              <a:lin ang="10800000" scaled="1"/>
              <a:tileRect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8215E3C-FE19-B042-BD68-266215D4ECDB}"/>
                </a:ext>
              </a:extLst>
            </p:cNvPr>
            <p:cNvSpPr txBox="1"/>
            <p:nvPr/>
          </p:nvSpPr>
          <p:spPr>
            <a:xfrm>
              <a:off x="340204" y="4379069"/>
              <a:ext cx="82755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P</a:t>
              </a:r>
              <a:r>
                <a:rPr kumimoji="0" lang="en-US" sz="18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e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-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        35%        35%              75%             75%                  85%           89%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I</a:t>
              </a:r>
              <a:r>
                <a:rPr kumimoji="0" lang="en-US" sz="18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e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-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        30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cs typeface="Symbol" charset="2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A      100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cs typeface="Symbol" charset="2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A           50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cs typeface="Symbol" charset="2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A          100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cs typeface="Symbol" charset="2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A               150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cs typeface="Symbol" charset="2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A        200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cs typeface="Symbol" charset="2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A</a:t>
              </a:r>
            </a:p>
          </p:txBody>
        </p:sp>
        <p:sp>
          <p:nvSpPr>
            <p:cNvPr id="43" name="Right Brace 42">
              <a:extLst>
                <a:ext uri="{FF2B5EF4-FFF2-40B4-BE49-F238E27FC236}">
                  <a16:creationId xmlns:a16="http://schemas.microsoft.com/office/drawing/2014/main" id="{2A9C80B5-6366-4347-9C91-2E9238025F63}"/>
                </a:ext>
              </a:extLst>
            </p:cNvPr>
            <p:cNvSpPr/>
            <p:nvPr/>
          </p:nvSpPr>
          <p:spPr>
            <a:xfrm rot="16200000">
              <a:off x="1846683" y="2914429"/>
              <a:ext cx="163582" cy="2317517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endParaRPr>
            </a:p>
          </p:txBody>
        </p:sp>
        <p:sp>
          <p:nvSpPr>
            <p:cNvPr id="44" name="Right Brace 43">
              <a:extLst>
                <a:ext uri="{FF2B5EF4-FFF2-40B4-BE49-F238E27FC236}">
                  <a16:creationId xmlns:a16="http://schemas.microsoft.com/office/drawing/2014/main" id="{3778775C-D5D4-BF4D-BDE7-B15AF6A6D492}"/>
                </a:ext>
              </a:extLst>
            </p:cNvPr>
            <p:cNvSpPr/>
            <p:nvPr/>
          </p:nvSpPr>
          <p:spPr>
            <a:xfrm rot="16200000">
              <a:off x="4466447" y="2862975"/>
              <a:ext cx="163581" cy="242042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endParaRPr>
            </a:p>
          </p:txBody>
        </p:sp>
        <p:sp>
          <p:nvSpPr>
            <p:cNvPr id="45" name="Right Brace 44">
              <a:extLst>
                <a:ext uri="{FF2B5EF4-FFF2-40B4-BE49-F238E27FC236}">
                  <a16:creationId xmlns:a16="http://schemas.microsoft.com/office/drawing/2014/main" id="{0CD3632E-09FB-4C47-870C-CF2FAD30B8D2}"/>
                </a:ext>
              </a:extLst>
            </p:cNvPr>
            <p:cNvSpPr/>
            <p:nvPr/>
          </p:nvSpPr>
          <p:spPr>
            <a:xfrm rot="16200000">
              <a:off x="7358658" y="2768031"/>
              <a:ext cx="163582" cy="2610312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82D50B4-5095-E540-9E56-66551666D351}"/>
                </a:ext>
              </a:extLst>
            </p:cNvPr>
            <p:cNvSpPr txBox="1"/>
            <p:nvPr/>
          </p:nvSpPr>
          <p:spPr>
            <a:xfrm>
              <a:off x="775715" y="5264294"/>
              <a:ext cx="81355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    1995        1998             1999            2000                  2004         2012    2018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A5D7A1A-9A9F-E14F-8A91-1CF6090FD95E}"/>
              </a:ext>
            </a:extLst>
          </p:cNvPr>
          <p:cNvGrpSpPr/>
          <p:nvPr/>
        </p:nvGrpSpPr>
        <p:grpSpPr>
          <a:xfrm>
            <a:off x="578118" y="92348"/>
            <a:ext cx="7790338" cy="523220"/>
            <a:chOff x="578118" y="92348"/>
            <a:chExt cx="7790338" cy="523220"/>
          </a:xfrm>
        </p:grpSpPr>
        <p:sp>
          <p:nvSpPr>
            <p:cNvPr id="39" name="Text Box 26">
              <a:extLst>
                <a:ext uri="{FF2B5EF4-FFF2-40B4-BE49-F238E27FC236}">
                  <a16:creationId xmlns:a16="http://schemas.microsoft.com/office/drawing/2014/main" id="{B388F0D7-3B22-4A43-855D-E10367B245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118" y="92348"/>
              <a:ext cx="779033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JLab’s</a:t>
              </a:r>
              <a:r>
                <a:rPr kumimoji="0" lang="fr-FR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 e</a:t>
              </a:r>
              <a:r>
                <a:rPr kumimoji="0" lang="fr-FR" altLang="en-US" sz="280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-</a:t>
              </a:r>
              <a:r>
                <a:rPr kumimoji="0" lang="fr-FR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 </a:t>
              </a:r>
              <a:r>
                <a:rPr kumimoji="0" lang="fr-FR" alt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Beams</a:t>
              </a:r>
              <a:r>
                <a:rPr kumimoji="0" lang="fr-FR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 </a:t>
              </a:r>
              <a:r>
                <a:rPr kumimoji="0" lang="fr-FR" alt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Provide</a:t>
              </a:r>
              <a:r>
                <a:rPr kumimoji="0" lang="fr-FR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 the Basis for e</a:t>
              </a:r>
              <a:r>
                <a:rPr kumimoji="0" lang="fr-FR" altLang="en-US" sz="280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+  </a:t>
              </a:r>
              <a:r>
                <a:rPr kumimoji="0" lang="fr-FR" alt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Beams</a:t>
              </a:r>
              <a:endParaRPr kumimoji="0" lang="fr-FR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endParaRPr>
            </a:p>
          </p:txBody>
        </p:sp>
        <p:sp>
          <p:nvSpPr>
            <p:cNvPr id="48" name="Line 54">
              <a:extLst>
                <a:ext uri="{FF2B5EF4-FFF2-40B4-BE49-F238E27FC236}">
                  <a16:creationId xmlns:a16="http://schemas.microsoft.com/office/drawing/2014/main" id="{19952EE9-DD64-F840-B6BD-3399276DD3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636430" y="209195"/>
              <a:ext cx="233600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ＭＳ Ｐゴシック"/>
              </a:endParaRPr>
            </a:p>
          </p:txBody>
        </p:sp>
        <p:sp>
          <p:nvSpPr>
            <p:cNvPr id="53" name="Line 54">
              <a:extLst>
                <a:ext uri="{FF2B5EF4-FFF2-40B4-BE49-F238E27FC236}">
                  <a16:creationId xmlns:a16="http://schemas.microsoft.com/office/drawing/2014/main" id="{087FDB10-7767-DB43-B256-79CB82DCBE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47600" y="221873"/>
              <a:ext cx="233600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ＭＳ Ｐゴシック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795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3-31 at 6.08.0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100" y="872385"/>
            <a:ext cx="4215954" cy="7079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77483" y="6132135"/>
            <a:ext cx="6448024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E.A. </a:t>
            </a:r>
            <a:r>
              <a:rPr lang="en-US" sz="1200" b="1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Kuraev</a:t>
            </a:r>
            <a:r>
              <a:rPr lang="en-US" sz="1200" b="1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Y.M. </a:t>
            </a:r>
            <a:r>
              <a:rPr lang="en-US" sz="1200" b="1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Bystritskiy</a:t>
            </a:r>
            <a:r>
              <a:rPr lang="en-US" sz="1200" b="1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M. </a:t>
            </a:r>
            <a:r>
              <a:rPr lang="en-US" sz="1200" b="1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Shatnev</a:t>
            </a:r>
            <a:r>
              <a:rPr lang="en-US" sz="1200" b="1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</a:t>
            </a:r>
            <a:r>
              <a:rPr lang="en-US" sz="1200" b="1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E.Tomasi-Gustafsson</a:t>
            </a:r>
            <a:r>
              <a:rPr lang="en-US" sz="1200" b="1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PRC 81 (2010) 055208</a:t>
            </a:r>
            <a:endParaRPr lang="en-US" sz="2800" b="1" dirty="0">
              <a:solidFill>
                <a:srgbClr val="000000"/>
              </a:solidFill>
              <a:latin typeface="Avenir Roman" panose="02000503020000020003" pitchFamily="2" charset="0"/>
              <a:cs typeface="Arial"/>
            </a:endParaRPr>
          </a:p>
        </p:txBody>
      </p:sp>
      <p:sp>
        <p:nvSpPr>
          <p:cNvPr id="5" name="Text Box 33"/>
          <p:cNvSpPr txBox="1">
            <a:spLocks noChangeArrowheads="1"/>
          </p:cNvSpPr>
          <p:nvPr/>
        </p:nvSpPr>
        <p:spPr bwMode="auto">
          <a:xfrm>
            <a:off x="1577483" y="1545996"/>
            <a:ext cx="611122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en-US" sz="1100" b="1" dirty="0">
                <a:solidFill>
                  <a:schemeClr val="tx1"/>
                </a:solidFill>
                <a:latin typeface="Avenir Roman" panose="02000503020000020003" pitchFamily="2" charset="0"/>
                <a:cs typeface="Arial"/>
              </a:rPr>
              <a:t>E.G. </a:t>
            </a:r>
            <a:r>
              <a:rPr lang="en-US" altLang="en-US" sz="1100" b="1" dirty="0" err="1">
                <a:solidFill>
                  <a:schemeClr val="tx1"/>
                </a:solidFill>
                <a:latin typeface="Avenir Roman" panose="02000503020000020003" pitchFamily="2" charset="0"/>
                <a:cs typeface="Arial"/>
              </a:rPr>
              <a:t>Bessonov</a:t>
            </a:r>
            <a:r>
              <a:rPr lang="en-US" altLang="en-US" sz="1100" b="1" dirty="0">
                <a:solidFill>
                  <a:schemeClr val="tx1"/>
                </a:solidFill>
                <a:latin typeface="Avenir Roman" panose="02000503020000020003" pitchFamily="2" charset="0"/>
                <a:cs typeface="Arial"/>
              </a:rPr>
              <a:t>, A.A. </a:t>
            </a:r>
            <a:r>
              <a:rPr lang="en-US" altLang="en-US" sz="1100" b="1" dirty="0" err="1">
                <a:solidFill>
                  <a:schemeClr val="tx1"/>
                </a:solidFill>
                <a:latin typeface="Avenir Roman" panose="02000503020000020003" pitchFamily="2" charset="0"/>
                <a:cs typeface="Arial"/>
              </a:rPr>
              <a:t>Mikhailichenko</a:t>
            </a:r>
            <a:r>
              <a:rPr lang="en-US" altLang="en-US" sz="1100" b="1" dirty="0">
                <a:solidFill>
                  <a:schemeClr val="tx1"/>
                </a:solidFill>
                <a:latin typeface="Avenir Roman" panose="02000503020000020003" pitchFamily="2" charset="0"/>
                <a:cs typeface="Arial"/>
              </a:rPr>
              <a:t>, EPAC (1996)       A.P. </a:t>
            </a:r>
            <a:r>
              <a:rPr lang="en-US" altLang="en-US" sz="1100" b="1" dirty="0" err="1">
                <a:solidFill>
                  <a:schemeClr val="tx1"/>
                </a:solidFill>
                <a:latin typeface="Avenir Roman" panose="02000503020000020003" pitchFamily="2" charset="0"/>
                <a:cs typeface="Arial"/>
              </a:rPr>
              <a:t>Potylitsin</a:t>
            </a:r>
            <a:r>
              <a:rPr lang="en-US" altLang="en-US" sz="1100" b="1" dirty="0">
                <a:solidFill>
                  <a:schemeClr val="tx1"/>
                </a:solidFill>
                <a:latin typeface="Avenir Roman" panose="02000503020000020003" pitchFamily="2" charset="0"/>
                <a:cs typeface="Arial"/>
              </a:rPr>
              <a:t>, NIM A398 (1997) 395</a:t>
            </a: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643262" y="93525"/>
            <a:ext cx="79396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Polarized</a:t>
            </a:r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 Electrons for </a:t>
            </a:r>
            <a:r>
              <a:rPr lang="fr-FR" altLang="en-US" sz="3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Polarized</a:t>
            </a:r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 Positrons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25486" y="1862770"/>
            <a:ext cx="3787877" cy="4263947"/>
            <a:chOff x="67154" y="1631021"/>
            <a:chExt cx="4504846" cy="4904203"/>
          </a:xfrm>
        </p:grpSpPr>
        <p:pic>
          <p:nvPicPr>
            <p:cNvPr id="9" name="Picture 36" descr="fig20-lef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4" y="1855046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23"/>
            <p:cNvSpPr txBox="1">
              <a:spLocks noChangeArrowheads="1"/>
            </p:cNvSpPr>
            <p:nvPr/>
          </p:nvSpPr>
          <p:spPr bwMode="auto">
            <a:xfrm>
              <a:off x="713749" y="1631021"/>
              <a:ext cx="3427545" cy="42478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i="1" dirty="0">
                  <a:solidFill>
                    <a:srgbClr val="000000"/>
                  </a:solidFill>
                  <a:latin typeface="Avenir Roman" panose="02000503020000020003" pitchFamily="2" charset="0"/>
                  <a:cs typeface="Arial"/>
                </a:rPr>
                <a:t>Polarized Bremsstrahlung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-567984" y="4012097"/>
              <a:ext cx="1781902" cy="4392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circ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(</a:t>
              </a:r>
              <a:r>
                <a:rPr lang="en-US" dirty="0">
                  <a:latin typeface="Symbol" pitchFamily="2" charset="2"/>
                  <a:cs typeface="Symbol" charset="2"/>
                </a:rPr>
                <a:t>g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 / </a:t>
              </a:r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z</a:t>
              </a:r>
              <a:r>
                <a:rPr lang="en-US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(e</a:t>
              </a:r>
              <a:r>
                <a:rPr lang="en-US" baseline="30000" dirty="0">
                  <a:latin typeface="Avenir Roman" panose="02000503020000020003" pitchFamily="2" charset="0"/>
                  <a:cs typeface="Arial"/>
                </a:rPr>
                <a:t>-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31073" y="6145834"/>
              <a:ext cx="894111" cy="38939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="1" baseline="-25000" dirty="0" err="1">
                  <a:latin typeface="Symbol" pitchFamily="2" charset="2"/>
                  <a:cs typeface="Symbol" charset="2"/>
                </a:rPr>
                <a:t>g</a:t>
              </a:r>
              <a:r>
                <a:rPr lang="en-US" sz="1600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/ </a:t>
              </a:r>
              <a:r>
                <a:rPr lang="en-US" sz="1600" dirty="0" err="1">
                  <a:latin typeface="Avenir Roman" panose="02000503020000020003" pitchFamily="2" charset="0"/>
                  <a:cs typeface="Arial"/>
                </a:rPr>
                <a:t>T</a:t>
              </a:r>
              <a:r>
                <a:rPr lang="en-US" sz="1600" baseline="-250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aseline="-25000" dirty="0">
                  <a:latin typeface="Avenir Roman" panose="02000503020000020003" pitchFamily="2" charset="0"/>
                  <a:cs typeface="Arial"/>
                </a:rPr>
                <a:t>-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760156" y="1856220"/>
            <a:ext cx="3822780" cy="4234074"/>
            <a:chOff x="4572000" y="1656600"/>
            <a:chExt cx="4504846" cy="4894290"/>
          </a:xfrm>
        </p:grpSpPr>
        <p:pic>
          <p:nvPicPr>
            <p:cNvPr id="14" name="Picture 37" descr="fig20-righ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870061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5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74593763"/>
                </p:ext>
              </p:extLst>
            </p:nvPr>
          </p:nvGraphicFramePr>
          <p:xfrm>
            <a:off x="4582451" y="2737821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37" name="Equation" r:id="rId7" imgW="114120" imgH="215640" progId="Equation.3">
                    <p:embed/>
                  </p:oleObj>
                </mc:Choice>
                <mc:Fallback>
                  <p:oleObj name="Equation" r:id="rId7" imgW="1141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2451" y="2737821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24"/>
            <p:cNvSpPr txBox="1">
              <a:spLocks noChangeArrowheads="1"/>
            </p:cNvSpPr>
            <p:nvPr/>
          </p:nvSpPr>
          <p:spPr bwMode="auto">
            <a:xfrm>
              <a:off x="5405258" y="1656600"/>
              <a:ext cx="3078809" cy="42692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i="1" dirty="0">
                  <a:solidFill>
                    <a:schemeClr val="tx1"/>
                  </a:solidFill>
                  <a:latin typeface="Avenir Roman" panose="02000503020000020003" pitchFamily="2" charset="0"/>
                  <a:cs typeface="Arial"/>
                </a:rPr>
                <a:t>Polarized Pair Creation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3825218" y="4017566"/>
              <a:ext cx="1998337" cy="4352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z</a:t>
              </a:r>
              <a:r>
                <a:rPr lang="en-US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(e</a:t>
              </a:r>
              <a:r>
                <a:rPr lang="en-US" baseline="30000" dirty="0">
                  <a:latin typeface="Avenir Roman" panose="02000503020000020003" pitchFamily="2" charset="0"/>
                  <a:cs typeface="Arial"/>
                </a:rPr>
                <a:t>+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 / </a:t>
              </a:r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circ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 (</a:t>
              </a:r>
              <a:r>
                <a:rPr lang="en-US" dirty="0">
                  <a:latin typeface="Symbol" pitchFamily="2" charset="2"/>
                  <a:cs typeface="Symbol" charset="2"/>
                </a:rPr>
                <a:t>g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25686" y="6159546"/>
              <a:ext cx="1927721" cy="3913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venir Roman" panose="02000503020000020003" pitchFamily="2" charset="0"/>
                  <a:cs typeface="Arial"/>
                </a:rPr>
                <a:t>T</a:t>
              </a:r>
              <a:r>
                <a:rPr lang="en-US" sz="1600" b="1" baseline="-250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="1" baseline="-25000" dirty="0">
                  <a:latin typeface="Avenir Roman" panose="02000503020000020003" pitchFamily="2" charset="0"/>
                  <a:cs typeface="Arial"/>
                </a:rPr>
                <a:t>+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 / (</a:t>
              </a:r>
              <a:r>
                <a:rPr lang="en-US" sz="16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aseline="-25000" dirty="0" err="1">
                  <a:latin typeface="Symbol" pitchFamily="2" charset="2"/>
                  <a:cs typeface="Symbol" charset="2"/>
                </a:rPr>
                <a:t>g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 – 2m</a:t>
              </a:r>
              <a:r>
                <a:rPr lang="en-US" sz="1600" baseline="-25000" dirty="0">
                  <a:latin typeface="Avenir Roman" panose="02000503020000020003" pitchFamily="2" charset="0"/>
                  <a:cs typeface="Arial"/>
                </a:rPr>
                <a:t>e+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2652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65D4F345-0828-EC41-8BF4-AFCE17798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42797"/>
            <a:ext cx="91440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fr-FR" sz="1600" dirty="0">
                <a:solidFill>
                  <a:srgbClr val="000000"/>
                </a:solidFill>
                <a:latin typeface="Avenir Roman" panose="02000503020000020003" pitchFamily="2" charset="0"/>
              </a:rPr>
              <a:t>P. </a:t>
            </a:r>
            <a:r>
              <a:rPr lang="fr-FR" sz="1600" dirty="0">
                <a:latin typeface="Avenir Roman" panose="02000503020000020003" pitchFamily="2" charset="0"/>
              </a:rPr>
              <a:t>Adderley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A. Adeyemi</a:t>
            </a:r>
            <a:r>
              <a:rPr lang="fr-FR" sz="1600" baseline="30000" dirty="0">
                <a:latin typeface="Avenir Roman" panose="02000503020000020003" pitchFamily="2" charset="0"/>
              </a:rPr>
              <a:t>4</a:t>
            </a:r>
            <a:r>
              <a:rPr lang="fr-FR" sz="1600" dirty="0">
                <a:latin typeface="Avenir Roman" panose="02000503020000020003" pitchFamily="2" charset="0"/>
              </a:rPr>
              <a:t>, P. Aguilera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M. Ali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H. Areti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M. Baylac</a:t>
            </a:r>
            <a:r>
              <a:rPr lang="fr-FR" sz="1600" baseline="30000" dirty="0">
                <a:latin typeface="Avenir Roman" panose="02000503020000020003" pitchFamily="2" charset="0"/>
              </a:rPr>
              <a:t>2</a:t>
            </a:r>
            <a:r>
              <a:rPr lang="fr-FR" sz="1600" dirty="0">
                <a:latin typeface="Avenir Roman" panose="02000503020000020003" pitchFamily="2" charset="0"/>
              </a:rPr>
              <a:t>, J. Benesch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 G. Bosson</a:t>
            </a:r>
            <a:r>
              <a:rPr lang="fr-FR" sz="1600" baseline="30000" dirty="0">
                <a:latin typeface="Avenir Roman" panose="02000503020000020003" pitchFamily="2" charset="0"/>
              </a:rPr>
              <a:t>2</a:t>
            </a:r>
            <a:r>
              <a:rPr lang="fr-FR" sz="1600" dirty="0">
                <a:latin typeface="Avenir Roman" panose="02000503020000020003" pitchFamily="2" charset="0"/>
              </a:rPr>
              <a:t>,</a:t>
            </a:r>
          </a:p>
          <a:p>
            <a:pPr algn="ctr">
              <a:defRPr/>
            </a:pPr>
            <a:r>
              <a:rPr lang="fr-FR" sz="1600" dirty="0">
                <a:latin typeface="Avenir Roman" panose="02000503020000020003" pitchFamily="2" charset="0"/>
              </a:rPr>
              <a:t>B. Cade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A. Camsonne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L. Cardman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J. Clark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P. Cole</a:t>
            </a:r>
            <a:r>
              <a:rPr lang="fr-FR" sz="1600" baseline="30000" dirty="0">
                <a:latin typeface="Avenir Roman" panose="02000503020000020003" pitchFamily="2" charset="0"/>
              </a:rPr>
              <a:t>5</a:t>
            </a:r>
            <a:r>
              <a:rPr lang="fr-FR" sz="1600" dirty="0">
                <a:latin typeface="Avenir Roman" panose="02000503020000020003" pitchFamily="2" charset="0"/>
              </a:rPr>
              <a:t>, S. Covert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 C. Cuevas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O. Dadoun</a:t>
            </a:r>
            <a:r>
              <a:rPr lang="fr-FR" sz="1600" baseline="30000" dirty="0">
                <a:latin typeface="Avenir Roman" panose="02000503020000020003" pitchFamily="2" charset="0"/>
              </a:rPr>
              <a:t>3</a:t>
            </a:r>
            <a:r>
              <a:rPr lang="fr-FR" sz="1600" dirty="0">
                <a:latin typeface="Avenir Roman" panose="02000503020000020003" pitchFamily="2" charset="0"/>
              </a:rPr>
              <a:t>,</a:t>
            </a:r>
          </a:p>
          <a:p>
            <a:pPr algn="ctr">
              <a:defRPr/>
            </a:pPr>
            <a:r>
              <a:rPr lang="fr-FR" sz="1600" dirty="0">
                <a:latin typeface="Avenir Roman" panose="02000503020000020003" pitchFamily="2" charset="0"/>
              </a:rPr>
              <a:t>D. Dale</a:t>
            </a:r>
            <a:r>
              <a:rPr lang="fr-FR" sz="1600" baseline="30000" dirty="0">
                <a:latin typeface="Avenir Roman" panose="02000503020000020003" pitchFamily="2" charset="0"/>
              </a:rPr>
              <a:t>5</a:t>
            </a:r>
            <a:r>
              <a:rPr lang="fr-FR" sz="1600" dirty="0">
                <a:latin typeface="Avenir Roman" panose="02000503020000020003" pitchFamily="2" charset="0"/>
              </a:rPr>
              <a:t>, J. Dumas</a:t>
            </a:r>
            <a:r>
              <a:rPr lang="fr-FR" sz="1600" baseline="30000" dirty="0">
                <a:latin typeface="Avenir Roman" panose="02000503020000020003" pitchFamily="2" charset="0"/>
              </a:rPr>
              <a:t>1,2</a:t>
            </a:r>
            <a:r>
              <a:rPr lang="fr-FR" sz="1600" dirty="0">
                <a:latin typeface="Avenir Roman" panose="02000503020000020003" pitchFamily="2" charset="0"/>
              </a:rPr>
              <a:t>, E. Fanchini</a:t>
            </a:r>
            <a:r>
              <a:rPr lang="fr-FR" sz="1600" baseline="30000" dirty="0">
                <a:latin typeface="Avenir Roman" panose="02000503020000020003" pitchFamily="2" charset="0"/>
              </a:rPr>
              <a:t>2</a:t>
            </a:r>
            <a:r>
              <a:rPr lang="fr-FR" sz="1600" dirty="0">
                <a:latin typeface="Avenir Roman" panose="02000503020000020003" pitchFamily="2" charset="0"/>
              </a:rPr>
              <a:t>, </a:t>
            </a:r>
            <a:r>
              <a:rPr lang="fr-FR" sz="1600" dirty="0" err="1">
                <a:latin typeface="Avenir Roman" panose="02000503020000020003" pitchFamily="2" charset="0"/>
              </a:rPr>
              <a:t>T</a:t>
            </a:r>
            <a:r>
              <a:rPr lang="fr-FR" sz="1600" dirty="0">
                <a:latin typeface="Avenir Roman" panose="02000503020000020003" pitchFamily="2" charset="0"/>
              </a:rPr>
              <a:t>. Forest</a:t>
            </a:r>
            <a:r>
              <a:rPr lang="fr-FR" sz="1600" baseline="30000" dirty="0">
                <a:latin typeface="Avenir Roman" panose="02000503020000020003" pitchFamily="2" charset="0"/>
              </a:rPr>
              <a:t>5</a:t>
            </a:r>
            <a:r>
              <a:rPr lang="fr-FR" sz="1600" dirty="0">
                <a:latin typeface="Avenir Roman" panose="02000503020000020003" pitchFamily="2" charset="0"/>
              </a:rPr>
              <a:t>, E. Forman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A. Freyberger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E. Froidefond</a:t>
            </a:r>
            <a:r>
              <a:rPr lang="fr-FR" sz="1600" baseline="30000" dirty="0">
                <a:latin typeface="Avenir Roman" panose="02000503020000020003" pitchFamily="2" charset="0"/>
              </a:rPr>
              <a:t>2</a:t>
            </a:r>
            <a:r>
              <a:rPr lang="fr-FR" sz="1600" dirty="0">
                <a:latin typeface="Avenir Roman" panose="02000503020000020003" pitchFamily="2" charset="0"/>
              </a:rPr>
              <a:t>, </a:t>
            </a:r>
          </a:p>
          <a:p>
            <a:pPr algn="ctr">
              <a:defRPr/>
            </a:pPr>
            <a:r>
              <a:rPr lang="fr-FR" sz="1600" dirty="0">
                <a:latin typeface="Avenir Roman" panose="02000503020000020003" pitchFamily="2" charset="0"/>
              </a:rPr>
              <a:t>S. Golge</a:t>
            </a:r>
            <a:r>
              <a:rPr lang="fr-FR" sz="1600" baseline="30000" dirty="0">
                <a:latin typeface="Avenir Roman" panose="02000503020000020003" pitchFamily="2" charset="0"/>
              </a:rPr>
              <a:t>6</a:t>
            </a:r>
            <a:r>
              <a:rPr lang="fr-FR" sz="1600" dirty="0">
                <a:latin typeface="Avenir Roman" panose="02000503020000020003" pitchFamily="2" charset="0"/>
              </a:rPr>
              <a:t>, J. Grames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P. Guèye</a:t>
            </a:r>
            <a:r>
              <a:rPr lang="fr-FR" sz="1600" baseline="30000" dirty="0">
                <a:latin typeface="Avenir Roman" panose="02000503020000020003" pitchFamily="2" charset="0"/>
              </a:rPr>
              <a:t>4</a:t>
            </a:r>
            <a:r>
              <a:rPr lang="fr-FR" sz="1600" dirty="0">
                <a:latin typeface="Avenir Roman" panose="02000503020000020003" pitchFamily="2" charset="0"/>
              </a:rPr>
              <a:t>, J. Hansknecht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P. Harrell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J. Hoskins</a:t>
            </a:r>
            <a:r>
              <a:rPr lang="fr-FR" sz="1600" baseline="30000" dirty="0">
                <a:latin typeface="Avenir Roman" panose="02000503020000020003" pitchFamily="2" charset="0"/>
              </a:rPr>
              <a:t>8</a:t>
            </a:r>
            <a:r>
              <a:rPr lang="fr-FR" sz="1600" dirty="0">
                <a:latin typeface="Avenir Roman" panose="02000503020000020003" pitchFamily="2" charset="0"/>
              </a:rPr>
              <a:t>, C. Hyde</a:t>
            </a:r>
            <a:r>
              <a:rPr lang="fr-FR" sz="1600" baseline="30000" dirty="0">
                <a:latin typeface="Avenir Roman" panose="02000503020000020003" pitchFamily="2" charset="0"/>
              </a:rPr>
              <a:t>7</a:t>
            </a:r>
            <a:r>
              <a:rPr lang="fr-FR" sz="1600" dirty="0">
                <a:latin typeface="Avenir Roman" panose="02000503020000020003" pitchFamily="2" charset="0"/>
              </a:rPr>
              <a:t>, R. Kazimi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</a:t>
            </a:r>
          </a:p>
          <a:p>
            <a:pPr algn="ctr">
              <a:defRPr/>
            </a:pPr>
            <a:r>
              <a:rPr lang="fr-FR" sz="1600" dirty="0">
                <a:latin typeface="Avenir Roman" panose="02000503020000020003" pitchFamily="2" charset="0"/>
              </a:rPr>
              <a:t>Y. Kim</a:t>
            </a:r>
            <a:r>
              <a:rPr lang="fr-FR" sz="1600" baseline="30000" dirty="0">
                <a:latin typeface="Avenir Roman" panose="02000503020000020003" pitchFamily="2" charset="0"/>
              </a:rPr>
              <a:t>1,5</a:t>
            </a:r>
            <a:r>
              <a:rPr lang="fr-FR" sz="1600" dirty="0">
                <a:latin typeface="Avenir Roman" panose="02000503020000020003" pitchFamily="2" charset="0"/>
              </a:rPr>
              <a:t>, D. Machie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K. Mahoney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 R. Mammei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M. Marton</a:t>
            </a:r>
            <a:r>
              <a:rPr lang="fr-FR" sz="1600" baseline="30000" dirty="0">
                <a:latin typeface="Avenir Roman" panose="02000503020000020003" pitchFamily="2" charset="0"/>
              </a:rPr>
              <a:t>2</a:t>
            </a:r>
            <a:r>
              <a:rPr lang="fr-FR" sz="1600" dirty="0">
                <a:latin typeface="Avenir Roman" panose="02000503020000020003" pitchFamily="2" charset="0"/>
              </a:rPr>
              <a:t>, J. McCarter</a:t>
            </a:r>
            <a:r>
              <a:rPr lang="fr-FR" sz="1600" baseline="30000" dirty="0">
                <a:latin typeface="Avenir Roman" panose="02000503020000020003" pitchFamily="2" charset="0"/>
              </a:rPr>
              <a:t>9</a:t>
            </a:r>
            <a:r>
              <a:rPr lang="fr-FR" sz="1600" dirty="0">
                <a:latin typeface="Avenir Roman" panose="02000503020000020003" pitchFamily="2" charset="0"/>
              </a:rPr>
              <a:t>, M. McCaughan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</a:t>
            </a:r>
          </a:p>
          <a:p>
            <a:pPr algn="ctr">
              <a:defRPr/>
            </a:pPr>
            <a:r>
              <a:rPr lang="fr-FR" sz="1600" dirty="0">
                <a:latin typeface="Avenir Roman" panose="02000503020000020003" pitchFamily="2" charset="0"/>
              </a:rPr>
              <a:t>M. McHugh</a:t>
            </a:r>
            <a:r>
              <a:rPr lang="fr-FR" sz="1600" baseline="30000" dirty="0">
                <a:latin typeface="Avenir Roman" panose="02000503020000020003" pitchFamily="2" charset="0"/>
              </a:rPr>
              <a:t>10</a:t>
            </a:r>
            <a:r>
              <a:rPr lang="fr-FR" sz="1600" dirty="0">
                <a:latin typeface="Avenir Roman" panose="02000503020000020003" pitchFamily="2" charset="0"/>
              </a:rPr>
              <a:t>, D. McNulty</a:t>
            </a:r>
            <a:r>
              <a:rPr lang="fr-FR" sz="1600" baseline="30000" dirty="0">
                <a:latin typeface="Avenir Roman" panose="02000503020000020003" pitchFamily="2" charset="0"/>
              </a:rPr>
              <a:t>5</a:t>
            </a:r>
            <a:r>
              <a:rPr lang="fr-FR" sz="1600" dirty="0">
                <a:latin typeface="Avenir Roman" panose="02000503020000020003" pitchFamily="2" charset="0"/>
              </a:rPr>
              <a:t>, </a:t>
            </a:r>
            <a:r>
              <a:rPr lang="fr-FR" sz="1600" dirty="0" err="1">
                <a:latin typeface="Avenir Roman" panose="02000503020000020003" pitchFamily="2" charset="0"/>
              </a:rPr>
              <a:t>T</a:t>
            </a:r>
            <a:r>
              <a:rPr lang="fr-FR" sz="1600" dirty="0">
                <a:latin typeface="Avenir Roman" panose="02000503020000020003" pitchFamily="2" charset="0"/>
              </a:rPr>
              <a:t>. Michaelides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R. Michaels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C. </a:t>
            </a:r>
            <a:r>
              <a:rPr lang="fr-FR" sz="1600" dirty="0" err="1">
                <a:latin typeface="Avenir Roman" panose="02000503020000020003" pitchFamily="2" charset="0"/>
              </a:rPr>
              <a:t>Muñoz</a:t>
            </a:r>
            <a:r>
              <a:rPr lang="fr-FR" sz="1600" dirty="0">
                <a:latin typeface="Avenir Roman" panose="02000503020000020003" pitchFamily="2" charset="0"/>
              </a:rPr>
              <a:t> Camacho</a:t>
            </a:r>
            <a:r>
              <a:rPr lang="fr-FR" sz="1600" baseline="30000" dirty="0">
                <a:latin typeface="Avenir Roman" panose="02000503020000020003" pitchFamily="2" charset="0"/>
              </a:rPr>
              <a:t>11</a:t>
            </a:r>
            <a:r>
              <a:rPr lang="fr-FR" sz="1600" dirty="0">
                <a:latin typeface="Avenir Roman" panose="02000503020000020003" pitchFamily="2" charset="0"/>
              </a:rPr>
              <a:t>, J.-F. Muraz</a:t>
            </a:r>
            <a:r>
              <a:rPr lang="fr-FR" sz="1600" baseline="30000" dirty="0">
                <a:latin typeface="Avenir Roman" panose="02000503020000020003" pitchFamily="2" charset="0"/>
              </a:rPr>
              <a:t>2</a:t>
            </a:r>
            <a:r>
              <a:rPr lang="fr-FR" sz="1600" dirty="0">
                <a:latin typeface="Avenir Roman" panose="02000503020000020003" pitchFamily="2" charset="0"/>
              </a:rPr>
              <a:t>,</a:t>
            </a:r>
          </a:p>
          <a:p>
            <a:pPr algn="ctr">
              <a:defRPr/>
            </a:pPr>
            <a:r>
              <a:rPr lang="fr-FR" sz="1600" dirty="0">
                <a:latin typeface="Avenir Roman" panose="02000503020000020003" pitchFamily="2" charset="0"/>
              </a:rPr>
              <a:t>K. Myers</a:t>
            </a:r>
            <a:r>
              <a:rPr lang="fr-FR" sz="1600" baseline="30000" dirty="0">
                <a:latin typeface="Avenir Roman" panose="02000503020000020003" pitchFamily="2" charset="0"/>
              </a:rPr>
              <a:t>12</a:t>
            </a:r>
            <a:r>
              <a:rPr lang="fr-FR" sz="1600" dirty="0">
                <a:latin typeface="Avenir Roman" panose="02000503020000020003" pitchFamily="2" charset="0"/>
              </a:rPr>
              <a:t>, A. Opper</a:t>
            </a:r>
            <a:r>
              <a:rPr lang="fr-FR" sz="1600" baseline="30000" dirty="0">
                <a:latin typeface="Avenir Roman" panose="02000503020000020003" pitchFamily="2" charset="0"/>
              </a:rPr>
              <a:t>10</a:t>
            </a:r>
            <a:r>
              <a:rPr lang="fr-FR" sz="1600" dirty="0">
                <a:latin typeface="Avenir Roman" panose="02000503020000020003" pitchFamily="2" charset="0"/>
              </a:rPr>
              <a:t>, M. Poelker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 J.-S. Réal</a:t>
            </a:r>
            <a:r>
              <a:rPr lang="fr-FR" sz="1600" baseline="30000" dirty="0">
                <a:latin typeface="Avenir Roman" panose="02000503020000020003" pitchFamily="2" charset="0"/>
              </a:rPr>
              <a:t>2</a:t>
            </a:r>
            <a:r>
              <a:rPr lang="fr-FR" sz="1600" dirty="0">
                <a:latin typeface="Avenir Roman" panose="02000503020000020003" pitchFamily="2" charset="0"/>
              </a:rPr>
              <a:t>, L. Richardson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S. Setiniyazi</a:t>
            </a:r>
            <a:r>
              <a:rPr lang="fr-FR" sz="1600" baseline="30000" dirty="0">
                <a:latin typeface="Avenir Roman" panose="02000503020000020003" pitchFamily="2" charset="0"/>
              </a:rPr>
              <a:t>5</a:t>
            </a:r>
            <a:r>
              <a:rPr lang="fr-FR" sz="1600" dirty="0">
                <a:latin typeface="Avenir Roman" panose="02000503020000020003" pitchFamily="2" charset="0"/>
              </a:rPr>
              <a:t>, M. Stutzman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</a:t>
            </a:r>
          </a:p>
          <a:p>
            <a:pPr algn="ctr">
              <a:defRPr/>
            </a:pPr>
            <a:r>
              <a:rPr lang="fr-FR" sz="1600" dirty="0">
                <a:latin typeface="Avenir Roman" panose="02000503020000020003" pitchFamily="2" charset="0"/>
              </a:rPr>
              <a:t>R. Suleiman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C. Tennant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C.-Y. Tsai</a:t>
            </a:r>
            <a:r>
              <a:rPr lang="fr-FR" sz="1600" baseline="30000" dirty="0">
                <a:latin typeface="Avenir Roman" panose="02000503020000020003" pitchFamily="2" charset="0"/>
              </a:rPr>
              <a:t>13</a:t>
            </a:r>
            <a:r>
              <a:rPr lang="fr-FR" sz="1600" dirty="0">
                <a:latin typeface="Avenir Roman" panose="02000503020000020003" pitchFamily="2" charset="0"/>
              </a:rPr>
              <a:t>, D. Turner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A. Variola</a:t>
            </a:r>
            <a:r>
              <a:rPr lang="fr-FR" sz="1600" baseline="30000" dirty="0">
                <a:latin typeface="Avenir Roman" panose="02000503020000020003" pitchFamily="2" charset="0"/>
              </a:rPr>
              <a:t>3</a:t>
            </a:r>
            <a:r>
              <a:rPr lang="fr-FR" sz="1600" dirty="0">
                <a:latin typeface="Avenir Roman" panose="02000503020000020003" pitchFamily="2" charset="0"/>
              </a:rPr>
              <a:t>, E. Voutier</a:t>
            </a:r>
            <a:r>
              <a:rPr lang="fr-FR" sz="1600" baseline="30000" dirty="0">
                <a:latin typeface="Avenir Roman" panose="02000503020000020003" pitchFamily="2" charset="0"/>
              </a:rPr>
              <a:t>2,11</a:t>
            </a:r>
            <a:r>
              <a:rPr lang="fr-FR" sz="1600" dirty="0">
                <a:latin typeface="Avenir Roman" panose="02000503020000020003" pitchFamily="2" charset="0"/>
              </a:rPr>
              <a:t>, Y. Wang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Y. Zhang</a:t>
            </a:r>
            <a:r>
              <a:rPr lang="fr-FR" sz="1600" baseline="30000" dirty="0">
                <a:latin typeface="Avenir Roman" panose="02000503020000020003" pitchFamily="2" charset="0"/>
              </a:rPr>
              <a:t>12</a:t>
            </a:r>
            <a:endParaRPr lang="en-US" sz="1600" baseline="30000" dirty="0">
              <a:latin typeface="Avenir Roman" panose="02000503020000020003" pitchFamily="2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06CBA50F-C0FB-D842-9E29-DB0C4D39C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3279429"/>
            <a:ext cx="89281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1</a:t>
            </a: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Jefferson Lab, Newport News, VA, US, </a:t>
            </a:r>
            <a:r>
              <a:rPr lang="en-US" sz="14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2 </a:t>
            </a: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LPSC, Grenoble, France, </a:t>
            </a:r>
            <a:r>
              <a:rPr lang="en-US" sz="14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3</a:t>
            </a: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LAL, Orsay, France</a:t>
            </a:r>
          </a:p>
          <a:p>
            <a:pPr algn="ctr">
              <a:defRPr/>
            </a:pPr>
            <a:r>
              <a:rPr lang="en-US" sz="14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4</a:t>
            </a: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 Hampton University, Hampton, VA, USA     </a:t>
            </a:r>
            <a:r>
              <a:rPr lang="en-US" sz="14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5</a:t>
            </a: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 Idaho State University &amp; IAC, Pocatello, ID, USA    </a:t>
            </a:r>
          </a:p>
          <a:p>
            <a:pPr algn="ctr">
              <a:defRPr/>
            </a:pP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 </a:t>
            </a:r>
            <a:r>
              <a:rPr lang="en-US" sz="14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6</a:t>
            </a: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 North Carolina University, Durham, NC, USA     </a:t>
            </a:r>
            <a:r>
              <a:rPr lang="en-US" sz="14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7</a:t>
            </a: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 Old Dominion University, Norfolk, VA, US    </a:t>
            </a:r>
          </a:p>
          <a:p>
            <a:pPr algn="ctr">
              <a:defRPr/>
            </a:pP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 </a:t>
            </a:r>
            <a:r>
              <a:rPr lang="en-US" sz="14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8</a:t>
            </a: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 The College of William &amp; Mary, Williamsburg, VA, USA     </a:t>
            </a:r>
            <a:r>
              <a:rPr lang="en-US" sz="14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9</a:t>
            </a: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 University of Virginia, Charlottesville, VA, USA     </a:t>
            </a:r>
            <a:r>
              <a:rPr lang="en-US" sz="14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10</a:t>
            </a: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 George Washington University, Washington, DC, USA           </a:t>
            </a:r>
            <a:r>
              <a:rPr lang="en-US" sz="14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11</a:t>
            </a: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 IPN, Orsay, France</a:t>
            </a:r>
          </a:p>
          <a:p>
            <a:pPr algn="ctr">
              <a:defRPr/>
            </a:pPr>
            <a:r>
              <a:rPr lang="en-US" sz="14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12</a:t>
            </a: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 Rutgers University, Piscataway, NJ, USA     </a:t>
            </a:r>
            <a:r>
              <a:rPr lang="en-US" sz="14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13</a:t>
            </a: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 Virginia Tech, Blacksburg, VA, USA</a:t>
            </a:r>
          </a:p>
        </p:txBody>
      </p:sp>
      <p:sp>
        <p:nvSpPr>
          <p:cNvPr id="4" name="ZoneTexte 1">
            <a:extLst>
              <a:ext uri="{FF2B5EF4-FFF2-40B4-BE49-F238E27FC236}">
                <a16:creationId xmlns:a16="http://schemas.microsoft.com/office/drawing/2014/main" id="{246380DF-873B-8146-BD71-CA4379268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4221" y="5151224"/>
            <a:ext cx="922822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i="1" dirty="0" err="1">
                <a:latin typeface="Avenir Roman" panose="02000503020000020003" pitchFamily="2" charset="0"/>
                <a:cs typeface="Arial"/>
              </a:rPr>
              <a:t>PEPPo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 possible due to support </a:t>
            </a:r>
            <a:r>
              <a:rPr lang="fr-FR" sz="2000" i="1" dirty="0" err="1">
                <a:latin typeface="Avenir Roman" panose="02000503020000020003" pitchFamily="2" charset="0"/>
                <a:cs typeface="Arial"/>
              </a:rPr>
              <a:t>from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SLAC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 E166,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DESY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Princeton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Cornell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International </a:t>
            </a:r>
            <a:r>
              <a:rPr lang="fr-FR" sz="2000" b="1" i="1" dirty="0" err="1">
                <a:latin typeface="Avenir Roman" panose="02000503020000020003" pitchFamily="2" charset="0"/>
                <a:cs typeface="Arial"/>
              </a:rPr>
              <a:t>Linear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sz="2000" b="1" i="1" dirty="0" err="1">
                <a:latin typeface="Avenir Roman" panose="02000503020000020003" pitchFamily="2" charset="0"/>
                <a:cs typeface="Arial"/>
              </a:rPr>
              <a:t>Collider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 Project 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and the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Jefferson Science Associates</a:t>
            </a:r>
          </a:p>
        </p:txBody>
      </p:sp>
      <p:sp>
        <p:nvSpPr>
          <p:cNvPr id="5" name="Text Box 26">
            <a:extLst>
              <a:ext uri="{FF2B5EF4-FFF2-40B4-BE49-F238E27FC236}">
                <a16:creationId xmlns:a16="http://schemas.microsoft.com/office/drawing/2014/main" id="{D664687A-0792-A845-B3B7-4B1729C5C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3180" y="83493"/>
            <a:ext cx="48277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The </a:t>
            </a:r>
            <a:r>
              <a:rPr lang="fr-FR" altLang="en-US" sz="3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PEPPo</a:t>
            </a:r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238880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4">
            <a:extLst>
              <a:ext uri="{FF2B5EF4-FFF2-40B4-BE49-F238E27FC236}">
                <a16:creationId xmlns:a16="http://schemas.microsoft.com/office/drawing/2014/main" id="{3813089E-9A27-F641-9290-231233B4AEBB}"/>
              </a:ext>
            </a:extLst>
          </p:cNvPr>
          <p:cNvGrpSpPr>
            <a:grpSpLocks/>
          </p:cNvGrpSpPr>
          <p:nvPr/>
        </p:nvGrpSpPr>
        <p:grpSpPr bwMode="auto">
          <a:xfrm>
            <a:off x="904247" y="2464435"/>
            <a:ext cx="7162852" cy="3950287"/>
            <a:chOff x="1880915" y="1687828"/>
            <a:chExt cx="7163363" cy="3950466"/>
          </a:xfrm>
        </p:grpSpPr>
        <p:sp>
          <p:nvSpPr>
            <p:cNvPr id="3" name="Rectangle 43">
              <a:extLst>
                <a:ext uri="{FF2B5EF4-FFF2-40B4-BE49-F238E27FC236}">
                  <a16:creationId xmlns:a16="http://schemas.microsoft.com/office/drawing/2014/main" id="{9F247CEE-6A6D-4541-A3DA-4FE9437BEE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1516" y="5299725"/>
              <a:ext cx="6332762" cy="338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J. </a:t>
              </a: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Grames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, E. </a:t>
              </a: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Voutier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et al., </a:t>
              </a: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JLab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</a:t>
              </a: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Experiment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E12-11-105 (2011)</a:t>
              </a:r>
            </a:p>
          </p:txBody>
        </p:sp>
        <p:pic>
          <p:nvPicPr>
            <p:cNvPr id="4" name="Picture 3" descr="C:\Documents and Settings\grames\Desktop\images\install_111222\photo.JPG">
              <a:extLst>
                <a:ext uri="{FF2B5EF4-FFF2-40B4-BE49-F238E27FC236}">
                  <a16:creationId xmlns:a16="http://schemas.microsoft.com/office/drawing/2014/main" id="{CABD01EC-1A08-A546-A2F5-3A6485B7E21A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0915" y="1687828"/>
              <a:ext cx="5396298" cy="3599865"/>
            </a:xfrm>
            <a:prstGeom prst="rect">
              <a:avLst/>
            </a:prstGeom>
            <a:noFill/>
            <a:ln w="25400">
              <a:solidFill>
                <a:schemeClr val="accent4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 Box 35">
            <a:extLst>
              <a:ext uri="{FF2B5EF4-FFF2-40B4-BE49-F238E27FC236}">
                <a16:creationId xmlns:a16="http://schemas.microsoft.com/office/drawing/2014/main" id="{19339C60-E9DF-EB4F-A902-676207033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908635"/>
            <a:ext cx="8562975" cy="1323439"/>
          </a:xfrm>
          <a:prstGeom prst="rect">
            <a:avLst/>
          </a:prstGeom>
          <a:noFill/>
          <a:ln w="5080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99"/>
              </a:buClr>
              <a:buSzTx/>
              <a:buFont typeface="Wingdings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The purpose of the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PEPPo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olarized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lectrons for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olarized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sitrons) experiment at the CEBAF Injector was to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demonstrate the feasibility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 of using bremsstrahlung radiation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MeV energy Polarized Electrons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for the efficient production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Polarized Positrons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D48F459-DE98-A346-8457-ADCA5E87EE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6" t="1793" r="9944" b="35509"/>
          <a:stretch/>
        </p:blipFill>
        <p:spPr bwMode="auto">
          <a:xfrm>
            <a:off x="6874811" y="2635814"/>
            <a:ext cx="1887186" cy="3271712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0D2E4AC-294A-044A-88AF-F82DF89B8002}"/>
              </a:ext>
            </a:extLst>
          </p:cNvPr>
          <p:cNvGrpSpPr/>
          <p:nvPr/>
        </p:nvGrpSpPr>
        <p:grpSpPr>
          <a:xfrm>
            <a:off x="209550" y="104775"/>
            <a:ext cx="8734425" cy="571499"/>
            <a:chOff x="209550" y="104775"/>
            <a:chExt cx="8734425" cy="571499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5BDE94B4-49DC-6843-AB0A-936B7BB1FCA4}"/>
                </a:ext>
              </a:extLst>
            </p:cNvPr>
            <p:cNvSpPr txBox="1">
              <a:spLocks/>
            </p:cNvSpPr>
            <p:nvPr/>
          </p:nvSpPr>
          <p:spPr>
            <a:xfrm>
              <a:off x="209550" y="104775"/>
              <a:ext cx="8734425" cy="571499"/>
            </a:xfrm>
            <a:prstGeom prst="rect">
              <a:avLst/>
            </a:prstGeom>
          </p:spPr>
          <p:txBody>
            <a:bodyPr/>
            <a:lstStyle>
              <a:lvl1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Times" pitchFamily="18" charset="0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Times" pitchFamily="18" charset="0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Times" pitchFamily="18" charset="0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Times" pitchFamily="18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Times" pitchFamily="18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Times" pitchFamily="18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Times" pitchFamily="18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Times" pitchFamily="18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PEPPo Demonstrated Efficient e</a:t>
              </a:r>
              <a:r>
                <a:rPr kumimoji="0" lang="en-US" sz="2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+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Production</a:t>
              </a:r>
            </a:p>
          </p:txBody>
        </p:sp>
        <p:sp>
          <p:nvSpPr>
            <p:cNvPr id="9" name="Line 54">
              <a:extLst>
                <a:ext uri="{FF2B5EF4-FFF2-40B4-BE49-F238E27FC236}">
                  <a16:creationId xmlns:a16="http://schemas.microsoft.com/office/drawing/2014/main" id="{2C5AD86E-C3B5-BD4F-A1BC-620DE5A113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926569" y="209195"/>
              <a:ext cx="233600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ＭＳ Ｐゴシック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0936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7BA2998-4D44-F347-A754-D4B03B05E449}"/>
              </a:ext>
            </a:extLst>
          </p:cNvPr>
          <p:cNvGrpSpPr/>
          <p:nvPr/>
        </p:nvGrpSpPr>
        <p:grpSpPr>
          <a:xfrm>
            <a:off x="255688" y="1067317"/>
            <a:ext cx="3131840" cy="4003656"/>
            <a:chOff x="255688" y="1067317"/>
            <a:chExt cx="3131840" cy="4003656"/>
          </a:xfrm>
        </p:grpSpPr>
        <p:sp>
          <p:nvSpPr>
            <p:cNvPr id="3" name="Text Box 113">
              <a:extLst>
                <a:ext uri="{FF2B5EF4-FFF2-40B4-BE49-F238E27FC236}">
                  <a16:creationId xmlns:a16="http://schemas.microsoft.com/office/drawing/2014/main" id="{63BC0FDA-2F10-8C42-A8FD-480EC89732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688" y="3455146"/>
              <a:ext cx="3131840" cy="1615827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fr-FR" b="1" dirty="0">
                  <a:solidFill>
                    <a:srgbClr val="3333F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1.  BREMSSTRAHLUNG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FontTx/>
                <a:buChar char="o"/>
                <a:defRPr/>
              </a:pPr>
              <a:endParaRPr lang="en-US" sz="900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endParaRP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Longitudinal </a:t>
              </a:r>
              <a:r>
                <a:rPr lang="en-US" b="1" dirty="0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-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(</a:t>
              </a:r>
              <a:r>
                <a:rPr lang="en-US" b="1" dirty="0" err="1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-25000" dirty="0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-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) produce elliptical </a:t>
              </a:r>
              <a:r>
                <a:rPr lang="en-US" b="1" dirty="0">
                  <a:solidFill>
                    <a:srgbClr val="008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b="1" dirty="0">
                  <a:solidFill>
                    <a:srgbClr val="000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 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whose circular (</a:t>
              </a:r>
              <a:r>
                <a:rPr lang="en-US" b="1" dirty="0" err="1">
                  <a:solidFill>
                    <a:srgbClr val="008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008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) component is </a:t>
              </a:r>
              <a:r>
                <a:rPr lang="en-US" b="1" dirty="0">
                  <a:solidFill>
                    <a:srgbClr val="008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proportional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to </a:t>
              </a:r>
              <a:r>
                <a:rPr lang="en-US" b="1" dirty="0" err="1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-25000" dirty="0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-</a:t>
              </a:r>
              <a:endParaRPr lang="en-US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4" name="Text Box 89">
              <a:extLst>
                <a:ext uri="{FF2B5EF4-FFF2-40B4-BE49-F238E27FC236}">
                  <a16:creationId xmlns:a16="http://schemas.microsoft.com/office/drawing/2014/main" id="{90DC590D-1428-7F42-88BF-9234DBE740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0534" y="2717593"/>
              <a:ext cx="40748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33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0033CC"/>
                  </a:solidFill>
                  <a:latin typeface="Comic Sans MS"/>
                  <a:ea typeface="ＭＳ Ｐゴシック"/>
                  <a:cs typeface="Comic Sans MS"/>
                </a:rPr>
                <a:t>-</a:t>
              </a:r>
            </a:p>
          </p:txBody>
        </p:sp>
        <p:sp>
          <p:nvSpPr>
            <p:cNvPr id="5" name="Line 30">
              <a:extLst>
                <a:ext uri="{FF2B5EF4-FFF2-40B4-BE49-F238E27FC236}">
                  <a16:creationId xmlns:a16="http://schemas.microsoft.com/office/drawing/2014/main" id="{4BE660C5-4480-FA4C-B0B7-0266EF97E2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0146" y="2691931"/>
              <a:ext cx="1359742" cy="1587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6" name="Text Box 43">
              <a:extLst>
                <a:ext uri="{FF2B5EF4-FFF2-40B4-BE49-F238E27FC236}">
                  <a16:creationId xmlns:a16="http://schemas.microsoft.com/office/drawing/2014/main" id="{6598AFA3-172B-F04C-A5F6-D3BA116009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9488" y="3086161"/>
              <a:ext cx="33695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</a:t>
              </a:r>
              <a:r>
                <a:rPr lang="en-US" sz="1200" b="1" baseline="-250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1</a:t>
              </a:r>
              <a:endPara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7" name="Oval 98">
              <a:extLst>
                <a:ext uri="{FF2B5EF4-FFF2-40B4-BE49-F238E27FC236}">
                  <a16:creationId xmlns:a16="http://schemas.microsoft.com/office/drawing/2014/main" id="{6C0B4406-6499-4E48-AA7E-9F484A4C6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6183" y="2759241"/>
              <a:ext cx="144463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8" name="Text Box 58">
              <a:extLst>
                <a:ext uri="{FF2B5EF4-FFF2-40B4-BE49-F238E27FC236}">
                  <a16:creationId xmlns:a16="http://schemas.microsoft.com/office/drawing/2014/main" id="{42D43446-2868-DB4D-BD02-79E1245025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075" y="1067317"/>
              <a:ext cx="2122598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Polarized Electrons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(&lt; 10 MeV/c) strike production target</a:t>
              </a:r>
            </a:p>
          </p:txBody>
        </p:sp>
        <p:sp>
          <p:nvSpPr>
            <p:cNvPr id="9" name="Right Brace 88">
              <a:extLst>
                <a:ext uri="{FF2B5EF4-FFF2-40B4-BE49-F238E27FC236}">
                  <a16:creationId xmlns:a16="http://schemas.microsoft.com/office/drawing/2014/main" id="{ED0BDC42-FB2F-244C-9619-4F5D31A420AB}"/>
                </a:ext>
              </a:extLst>
            </p:cNvPr>
            <p:cNvSpPr/>
            <p:nvPr/>
          </p:nvSpPr>
          <p:spPr>
            <a:xfrm rot="16200000">
              <a:off x="1553072" y="1115476"/>
              <a:ext cx="360040" cy="1656184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0" name="Line 54">
              <a:extLst>
                <a:ext uri="{FF2B5EF4-FFF2-40B4-BE49-F238E27FC236}">
                  <a16:creationId xmlns:a16="http://schemas.microsoft.com/office/drawing/2014/main" id="{2D14DC1B-8481-D84C-AF71-534059A1E5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56443" y="2813541"/>
              <a:ext cx="213029" cy="4691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11" name="Picture 10" descr="Screen shot 2012-03-31 at 6.08.09 AM.png">
              <a:extLst>
                <a:ext uri="{FF2B5EF4-FFF2-40B4-BE49-F238E27FC236}">
                  <a16:creationId xmlns:a16="http://schemas.microsoft.com/office/drawing/2014/main" id="{AEDAE831-992B-604B-95CE-DC34C08375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000" t="-16782" r="62058" b="-16782"/>
            <a:stretch/>
          </p:blipFill>
          <p:spPr>
            <a:xfrm>
              <a:off x="2397948" y="2118391"/>
              <a:ext cx="402336" cy="57794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51C151A-A59A-BD4A-A9D2-06D0C88FD76D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4995" y="2592934"/>
              <a:ext cx="211302" cy="201168"/>
            </a:xfrm>
            <a:prstGeom prst="rect">
              <a:avLst/>
            </a:prstGeom>
          </p:spPr>
        </p:pic>
        <p:sp>
          <p:nvSpPr>
            <p:cNvPr id="13" name="Rectangle 26">
              <a:extLst>
                <a:ext uri="{FF2B5EF4-FFF2-40B4-BE49-F238E27FC236}">
                  <a16:creationId xmlns:a16="http://schemas.microsoft.com/office/drawing/2014/main" id="{06F73227-2EDC-E64F-86C5-FBA4BB2C1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6658" y="2231294"/>
              <a:ext cx="621792" cy="8803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4" name="Line 54">
              <a:extLst>
                <a:ext uri="{FF2B5EF4-FFF2-40B4-BE49-F238E27FC236}">
                  <a16:creationId xmlns:a16="http://schemas.microsoft.com/office/drawing/2014/main" id="{A223F80E-3E95-6C47-9ABA-ADFDB2FAA8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33495" y="3917816"/>
              <a:ext cx="213029" cy="4691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02F9BED-8E76-114D-B78E-F67F530AA279}"/>
              </a:ext>
            </a:extLst>
          </p:cNvPr>
          <p:cNvGrpSpPr/>
          <p:nvPr/>
        </p:nvGrpSpPr>
        <p:grpSpPr>
          <a:xfrm>
            <a:off x="666048" y="1083372"/>
            <a:ext cx="2403939" cy="2295843"/>
            <a:chOff x="4721005" y="1067317"/>
            <a:chExt cx="2403939" cy="2295843"/>
          </a:xfrm>
        </p:grpSpPr>
        <p:sp>
          <p:nvSpPr>
            <p:cNvPr id="16" name="Text Box 89">
              <a:extLst>
                <a:ext uri="{FF2B5EF4-FFF2-40B4-BE49-F238E27FC236}">
                  <a16:creationId xmlns:a16="http://schemas.microsoft.com/office/drawing/2014/main" id="{00B68432-80B9-D842-868A-C5F4C44BB4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19464" y="2717593"/>
              <a:ext cx="40748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33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0033CC"/>
                  </a:solidFill>
                  <a:latin typeface="Comic Sans MS"/>
                  <a:ea typeface="ＭＳ Ｐゴシック"/>
                  <a:cs typeface="Comic Sans MS"/>
                </a:rPr>
                <a:t>-</a:t>
              </a:r>
            </a:p>
          </p:txBody>
        </p:sp>
        <p:sp>
          <p:nvSpPr>
            <p:cNvPr id="17" name="Line 30">
              <a:extLst>
                <a:ext uri="{FF2B5EF4-FFF2-40B4-BE49-F238E27FC236}">
                  <a16:creationId xmlns:a16="http://schemas.microsoft.com/office/drawing/2014/main" id="{43E06E3D-574C-2442-BEE6-933F46120B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9076" y="2691931"/>
              <a:ext cx="1359742" cy="1587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8" name="Text Box 43">
              <a:extLst>
                <a:ext uri="{FF2B5EF4-FFF2-40B4-BE49-F238E27FC236}">
                  <a16:creationId xmlns:a16="http://schemas.microsoft.com/office/drawing/2014/main" id="{D6DA6664-602C-004C-8B4E-853C0439C5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88418" y="3086161"/>
              <a:ext cx="33695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</a:t>
              </a:r>
              <a:r>
                <a:rPr lang="en-US" sz="1200" b="1" baseline="-250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1</a:t>
              </a:r>
              <a:endPara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19" name="Oval 98">
              <a:extLst>
                <a:ext uri="{FF2B5EF4-FFF2-40B4-BE49-F238E27FC236}">
                  <a16:creationId xmlns:a16="http://schemas.microsoft.com/office/drawing/2014/main" id="{5265FB25-C632-534D-AFFD-A29A707540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5113" y="2759241"/>
              <a:ext cx="144463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0" name="Text Box 58">
              <a:extLst>
                <a:ext uri="{FF2B5EF4-FFF2-40B4-BE49-F238E27FC236}">
                  <a16:creationId xmlns:a16="http://schemas.microsoft.com/office/drawing/2014/main" id="{7D654352-457E-3744-BB68-8DBEE6173C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1005" y="1067317"/>
              <a:ext cx="2122598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Polarized Electrons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(&lt; 10 MeV/c) strike production target</a:t>
              </a:r>
            </a:p>
          </p:txBody>
        </p:sp>
        <p:sp>
          <p:nvSpPr>
            <p:cNvPr id="21" name="Right Brace 88">
              <a:extLst>
                <a:ext uri="{FF2B5EF4-FFF2-40B4-BE49-F238E27FC236}">
                  <a16:creationId xmlns:a16="http://schemas.microsoft.com/office/drawing/2014/main" id="{3CCAD7F1-5F29-E148-8787-5FD4EFC070B7}"/>
                </a:ext>
              </a:extLst>
            </p:cNvPr>
            <p:cNvSpPr/>
            <p:nvPr/>
          </p:nvSpPr>
          <p:spPr>
            <a:xfrm rot="16200000">
              <a:off x="5612002" y="1115476"/>
              <a:ext cx="360040" cy="1656184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2" name="Line 54">
              <a:extLst>
                <a:ext uri="{FF2B5EF4-FFF2-40B4-BE49-F238E27FC236}">
                  <a16:creationId xmlns:a16="http://schemas.microsoft.com/office/drawing/2014/main" id="{A84E80A7-818F-8044-B14B-199E29ABD6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15373" y="2813541"/>
              <a:ext cx="213029" cy="4691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23" name="Picture 22" descr="Screen shot 2012-03-31 at 6.08.09 AM.png">
              <a:extLst>
                <a:ext uri="{FF2B5EF4-FFF2-40B4-BE49-F238E27FC236}">
                  <a16:creationId xmlns:a16="http://schemas.microsoft.com/office/drawing/2014/main" id="{F4384348-E188-454A-948A-9CEC87EFC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000" t="-16782" r="62058" b="-16782"/>
            <a:stretch/>
          </p:blipFill>
          <p:spPr>
            <a:xfrm>
              <a:off x="6456878" y="2118391"/>
              <a:ext cx="402336" cy="57794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CC118E1-0CD4-B44C-B46C-5BE29F6DCDB3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3925" y="2592934"/>
              <a:ext cx="274320" cy="201168"/>
            </a:xfrm>
            <a:prstGeom prst="rect">
              <a:avLst/>
            </a:prstGeom>
          </p:spPr>
        </p:pic>
        <p:sp>
          <p:nvSpPr>
            <p:cNvPr id="25" name="Rectangle 26">
              <a:extLst>
                <a:ext uri="{FF2B5EF4-FFF2-40B4-BE49-F238E27FC236}">
                  <a16:creationId xmlns:a16="http://schemas.microsoft.com/office/drawing/2014/main" id="{B95E1A1B-B096-E648-9693-EDC84E6525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588" y="2231294"/>
              <a:ext cx="620094" cy="8803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6CCB827-ADDE-3149-A14B-A772AAC6E735}"/>
                </a:ext>
              </a:extLst>
            </p:cNvPr>
            <p:cNvCxnSpPr/>
            <p:nvPr/>
          </p:nvCxnSpPr>
          <p:spPr bwMode="auto">
            <a:xfrm>
              <a:off x="6768099" y="2695343"/>
              <a:ext cx="266201" cy="78581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1C28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8052B88-585E-B843-8437-C917CDED87E0}"/>
                </a:ext>
              </a:extLst>
            </p:cNvPr>
            <p:cNvCxnSpPr/>
            <p:nvPr/>
          </p:nvCxnSpPr>
          <p:spPr bwMode="auto">
            <a:xfrm flipV="1">
              <a:off x="6771171" y="2648974"/>
              <a:ext cx="261938" cy="46369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8" name="Text Box 89">
              <a:extLst>
                <a:ext uri="{FF2B5EF4-FFF2-40B4-BE49-F238E27FC236}">
                  <a16:creationId xmlns:a16="http://schemas.microsoft.com/office/drawing/2014/main" id="{B3CCC4D6-8738-5C41-A322-CAF5570962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6284" y="2732201"/>
              <a:ext cx="40748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33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0033CC"/>
                  </a:solidFill>
                  <a:latin typeface="Comic Sans MS"/>
                  <a:ea typeface="ＭＳ Ｐゴシック"/>
                  <a:cs typeface="Comic Sans MS"/>
                </a:rPr>
                <a:t>-</a:t>
              </a:r>
            </a:p>
          </p:txBody>
        </p:sp>
        <p:sp>
          <p:nvSpPr>
            <p:cNvPr id="29" name="Text Box 89">
              <a:extLst>
                <a:ext uri="{FF2B5EF4-FFF2-40B4-BE49-F238E27FC236}">
                  <a16:creationId xmlns:a16="http://schemas.microsoft.com/office/drawing/2014/main" id="{DC26A21A-08FC-1941-A513-2FFB2C55D8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7460" y="2347604"/>
              <a:ext cx="40748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FF0000"/>
                  </a:solidFill>
                  <a:latin typeface="Comic Sans MS"/>
                  <a:ea typeface="ＭＳ Ｐゴシック"/>
                  <a:cs typeface="Comic Sans MS"/>
                </a:rPr>
                <a:t>+</a:t>
              </a:r>
            </a:p>
          </p:txBody>
        </p:sp>
        <p:sp>
          <p:nvSpPr>
            <p:cNvPr id="30" name="Line 54">
              <a:extLst>
                <a:ext uri="{FF2B5EF4-FFF2-40B4-BE49-F238E27FC236}">
                  <a16:creationId xmlns:a16="http://schemas.microsoft.com/office/drawing/2014/main" id="{D7E4B592-7EE3-054C-BD15-D8302B8E05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83622" y="2844816"/>
              <a:ext cx="213029" cy="4691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1" name="Line 54">
              <a:extLst>
                <a:ext uri="{FF2B5EF4-FFF2-40B4-BE49-F238E27FC236}">
                  <a16:creationId xmlns:a16="http://schemas.microsoft.com/office/drawing/2014/main" id="{42543267-C240-F44A-B43E-EF5472B222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84804" y="2436410"/>
              <a:ext cx="213029" cy="46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5D83E1B-4BE3-ED46-9CA7-FFE39DC04064}"/>
              </a:ext>
            </a:extLst>
          </p:cNvPr>
          <p:cNvGrpSpPr/>
          <p:nvPr/>
        </p:nvGrpSpPr>
        <p:grpSpPr>
          <a:xfrm>
            <a:off x="260005" y="3472487"/>
            <a:ext cx="3327400" cy="1892826"/>
            <a:chOff x="4314962" y="3456432"/>
            <a:chExt cx="3327400" cy="189282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68E9B5C-4AE9-B144-96E7-1CCDDECA6CAB}"/>
                </a:ext>
              </a:extLst>
            </p:cNvPr>
            <p:cNvSpPr/>
            <p:nvPr/>
          </p:nvSpPr>
          <p:spPr>
            <a:xfrm>
              <a:off x="4314962" y="3456432"/>
              <a:ext cx="3327400" cy="1892826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2. </a:t>
              </a:r>
              <a:r>
                <a:rPr lang="fr-FR" b="1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PAIR PRODUCTION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endParaRPr lang="en-US" sz="900" b="1" dirty="0">
                <a:solidFill>
                  <a:srgbClr val="3333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en-US" dirty="0"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In the </a:t>
              </a:r>
              <a:r>
                <a:rPr lang="en-US" dirty="0">
                  <a:solidFill>
                    <a:srgbClr val="008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same target</a:t>
              </a:r>
              <a:r>
                <a:rPr lang="en-US" dirty="0"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,</a:t>
              </a:r>
              <a:r>
                <a:rPr lang="en-US" dirty="0"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 </a:t>
              </a:r>
              <a:r>
                <a:rPr lang="en-US" b="1" dirty="0">
                  <a:solidFill>
                    <a:srgbClr val="008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dirty="0">
                  <a:solidFill>
                    <a:srgbClr val="000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produce </a:t>
              </a:r>
              <a:r>
                <a:rPr lang="en-US" b="1" dirty="0" err="1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 err="1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+</a:t>
              </a:r>
              <a:r>
                <a:rPr lang="en-US" dirty="0" err="1">
                  <a:solidFill>
                    <a:srgbClr val="1C28F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aseline="300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-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pairs and transfer </a:t>
              </a:r>
              <a:r>
                <a:rPr lang="en-US" b="1" dirty="0" err="1">
                  <a:solidFill>
                    <a:srgbClr val="008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dirty="0" err="1">
                  <a:solidFill>
                    <a:srgbClr val="008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into longitudinal (</a:t>
              </a:r>
              <a:r>
                <a:rPr lang="en-US" b="1" dirty="0" err="1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-25000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+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) and transverse polarization averages to zero</a:t>
              </a:r>
            </a:p>
          </p:txBody>
        </p:sp>
        <p:sp>
          <p:nvSpPr>
            <p:cNvPr id="34" name="Line 54">
              <a:extLst>
                <a:ext uri="{FF2B5EF4-FFF2-40B4-BE49-F238E27FC236}">
                  <a16:creationId xmlns:a16="http://schemas.microsoft.com/office/drawing/2014/main" id="{4A629EB9-342E-F442-889D-B9DFD55750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15050" y="4226553"/>
              <a:ext cx="213029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5" name="Line 54">
              <a:extLst>
                <a:ext uri="{FF2B5EF4-FFF2-40B4-BE49-F238E27FC236}">
                  <a16:creationId xmlns:a16="http://schemas.microsoft.com/office/drawing/2014/main" id="{8BE3F817-939D-C040-91AE-5C4C6C8BE7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67771" y="4221338"/>
              <a:ext cx="213029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6A3BD4FE-165E-FA42-8182-0D0D9A3F7CC4}"/>
              </a:ext>
            </a:extLst>
          </p:cNvPr>
          <p:cNvSpPr/>
          <p:nvPr/>
        </p:nvSpPr>
        <p:spPr>
          <a:xfrm>
            <a:off x="3098263" y="4959167"/>
            <a:ext cx="3327400" cy="133882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3. </a:t>
            </a:r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Phase </a:t>
            </a:r>
            <a:r>
              <a:rPr lang="fr-FR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Space</a:t>
            </a:r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Definition</a:t>
            </a:r>
            <a:endParaRPr lang="fr-FR" b="1" dirty="0">
              <a:solidFill>
                <a:srgbClr val="FF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fr-FR" sz="900" b="1" dirty="0">
              <a:solidFill>
                <a:srgbClr val="FF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The emittance of the positron beam is defined by slits and magnetic fields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grpSp>
        <p:nvGrpSpPr>
          <p:cNvPr id="37" name="Grouper 344">
            <a:extLst>
              <a:ext uri="{FF2B5EF4-FFF2-40B4-BE49-F238E27FC236}">
                <a16:creationId xmlns:a16="http://schemas.microsoft.com/office/drawing/2014/main" id="{AD16EBBC-CF1B-9941-A19A-E1078DF8BA47}"/>
              </a:ext>
            </a:extLst>
          </p:cNvPr>
          <p:cNvGrpSpPr/>
          <p:nvPr/>
        </p:nvGrpSpPr>
        <p:grpSpPr>
          <a:xfrm>
            <a:off x="3045255" y="1083372"/>
            <a:ext cx="2836862" cy="3782531"/>
            <a:chOff x="2837523" y="1646791"/>
            <a:chExt cx="2836862" cy="3782531"/>
          </a:xfrm>
        </p:grpSpPr>
        <p:grpSp>
          <p:nvGrpSpPr>
            <p:cNvPr id="38" name="Grouper 345">
              <a:extLst>
                <a:ext uri="{FF2B5EF4-FFF2-40B4-BE49-F238E27FC236}">
                  <a16:creationId xmlns:a16="http://schemas.microsoft.com/office/drawing/2014/main" id="{FE57A705-3C1C-724B-8178-0A08785A2CB7}"/>
                </a:ext>
              </a:extLst>
            </p:cNvPr>
            <p:cNvGrpSpPr/>
            <p:nvPr/>
          </p:nvGrpSpPr>
          <p:grpSpPr>
            <a:xfrm>
              <a:off x="2898979" y="1646791"/>
              <a:ext cx="2775406" cy="3782531"/>
              <a:chOff x="2898979" y="1646791"/>
              <a:chExt cx="2775406" cy="3782531"/>
            </a:xfrm>
          </p:grpSpPr>
          <p:sp>
            <p:nvSpPr>
              <p:cNvPr id="42" name="Secteurs 349">
                <a:extLst>
                  <a:ext uri="{FF2B5EF4-FFF2-40B4-BE49-F238E27FC236}">
                    <a16:creationId xmlns:a16="http://schemas.microsoft.com/office/drawing/2014/main" id="{485EFC89-953F-9240-89C1-467EAEB8566B}"/>
                  </a:ext>
                </a:extLst>
              </p:cNvPr>
              <p:cNvSpPr>
                <a:spLocks/>
              </p:cNvSpPr>
              <p:nvPr/>
            </p:nvSpPr>
            <p:spPr>
              <a:xfrm rot="5400000">
                <a:off x="2993600" y="2881880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Secteurs 350">
                <a:extLst>
                  <a:ext uri="{FF2B5EF4-FFF2-40B4-BE49-F238E27FC236}">
                    <a16:creationId xmlns:a16="http://schemas.microsoft.com/office/drawing/2014/main" id="{C66FC382-A24A-1E4C-A7EA-94B0942A7802}"/>
                  </a:ext>
                </a:extLst>
              </p:cNvPr>
              <p:cNvSpPr>
                <a:spLocks/>
              </p:cNvSpPr>
              <p:nvPr/>
            </p:nvSpPr>
            <p:spPr>
              <a:xfrm rot="16200000">
                <a:off x="3722320" y="3924417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Line 11">
                <a:extLst>
                  <a:ext uri="{FF2B5EF4-FFF2-40B4-BE49-F238E27FC236}">
                    <a16:creationId xmlns:a16="http://schemas.microsoft.com/office/drawing/2014/main" id="{7F47FC2E-9C62-7444-8D0E-E7D8FB93F6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6998" y="2880247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5" name="Line 33">
                <a:extLst>
                  <a:ext uri="{FF2B5EF4-FFF2-40B4-BE49-F238E27FC236}">
                    <a16:creationId xmlns:a16="http://schemas.microsoft.com/office/drawing/2014/main" id="{D36E190D-9C29-F648-8BF9-6E38B432BE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3610" y="2943747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6" name="Line 34">
                <a:extLst>
                  <a:ext uri="{FF2B5EF4-FFF2-40B4-BE49-F238E27FC236}">
                    <a16:creationId xmlns:a16="http://schemas.microsoft.com/office/drawing/2014/main" id="{D22F8690-4492-C240-A39C-B149583857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2023" y="3529534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7" name="Line 38">
                <a:extLst>
                  <a:ext uri="{FF2B5EF4-FFF2-40B4-BE49-F238E27FC236}">
                    <a16:creationId xmlns:a16="http://schemas.microsoft.com/office/drawing/2014/main" id="{04983413-3A85-5248-8A72-BDEE90793E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8123" y="4932884"/>
                <a:ext cx="576262" cy="71438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8" name="Text Box 45">
                <a:extLst>
                  <a:ext uri="{FF2B5EF4-FFF2-40B4-BE49-F238E27FC236}">
                    <a16:creationId xmlns:a16="http://schemas.microsoft.com/office/drawing/2014/main" id="{4F2C2D82-D5CB-C543-8ED8-6716487151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64535" y="2586742"/>
                <a:ext cx="42351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49" name="Line 49">
                <a:extLst>
                  <a:ext uri="{FF2B5EF4-FFF2-40B4-BE49-F238E27FC236}">
                    <a16:creationId xmlns:a16="http://schemas.microsoft.com/office/drawing/2014/main" id="{05AC8641-2D5D-2544-B7B8-5326C8EC32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223" y="4887002"/>
                <a:ext cx="1254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0" name="Line 81">
                <a:extLst>
                  <a:ext uri="{FF2B5EF4-FFF2-40B4-BE49-F238E27FC236}">
                    <a16:creationId xmlns:a16="http://schemas.microsoft.com/office/drawing/2014/main" id="{889D7227-80D5-CE45-8F2E-4EE96FCBB3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3610" y="294820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1" name="Line 82">
                <a:extLst>
                  <a:ext uri="{FF2B5EF4-FFF2-40B4-BE49-F238E27FC236}">
                    <a16:creationId xmlns:a16="http://schemas.microsoft.com/office/drawing/2014/main" id="{36B13EB3-3E0C-7640-A0DC-703011DC0A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6785" y="352855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2" name="Oval 23">
                <a:extLst>
                  <a:ext uri="{FF2B5EF4-FFF2-40B4-BE49-F238E27FC236}">
                    <a16:creationId xmlns:a16="http://schemas.microsoft.com/office/drawing/2014/main" id="{CF7F4E9C-E5F3-3D46-B3F5-D76321F13C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6298" y="288024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3" name="Text Box 48">
                <a:extLst>
                  <a:ext uri="{FF2B5EF4-FFF2-40B4-BE49-F238E27FC236}">
                    <a16:creationId xmlns:a16="http://schemas.microsoft.com/office/drawing/2014/main" id="{8764A4E2-CA7F-4842-B380-46EA16E959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12963" y="4831439"/>
                <a:ext cx="35137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54" name="Line 18">
                <a:extLst>
                  <a:ext uri="{FF2B5EF4-FFF2-40B4-BE49-F238E27FC236}">
                    <a16:creationId xmlns:a16="http://schemas.microsoft.com/office/drawing/2014/main" id="{3781476C-480F-E447-ACF2-BEAE1BFC0E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715410" y="4643959"/>
                <a:ext cx="71913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5" name="Line 17">
                <a:extLst>
                  <a:ext uri="{FF2B5EF4-FFF2-40B4-BE49-F238E27FC236}">
                    <a16:creationId xmlns:a16="http://schemas.microsoft.com/office/drawing/2014/main" id="{F10513FE-7DF4-F04B-84EB-F28EA732B9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4436135" y="4643959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6" name="Line 33">
                <a:extLst>
                  <a:ext uri="{FF2B5EF4-FFF2-40B4-BE49-F238E27FC236}">
                    <a16:creationId xmlns:a16="http://schemas.microsoft.com/office/drawing/2014/main" id="{4A82A69B-C257-5140-B8C6-20AB280A39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72535" y="3146947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7" name="Line 34">
                <a:extLst>
                  <a:ext uri="{FF2B5EF4-FFF2-40B4-BE49-F238E27FC236}">
                    <a16:creationId xmlns:a16="http://schemas.microsoft.com/office/drawing/2014/main" id="{1FA3BC0D-ADBE-9A47-89DE-E644EC434A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75710" y="3372372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8" name="Text Box 47">
                <a:extLst>
                  <a:ext uri="{FF2B5EF4-FFF2-40B4-BE49-F238E27FC236}">
                    <a16:creationId xmlns:a16="http://schemas.microsoft.com/office/drawing/2014/main" id="{AF1A75B4-8D8E-4043-9D2E-9A9EED46D9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07498" y="3095107"/>
                <a:ext cx="35137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59" name="Rectangle 20">
                <a:extLst>
                  <a:ext uri="{FF2B5EF4-FFF2-40B4-BE49-F238E27FC236}">
                    <a16:creationId xmlns:a16="http://schemas.microsoft.com/office/drawing/2014/main" id="{2B6FBE0F-30A5-624F-AFEA-09F792ED4D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0498" y="4089922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0" name="Rectangle 21">
                <a:extLst>
                  <a:ext uri="{FF2B5EF4-FFF2-40B4-BE49-F238E27FC236}">
                    <a16:creationId xmlns:a16="http://schemas.microsoft.com/office/drawing/2014/main" id="{5676F096-0B69-7342-BF9B-BB544B4549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1023" y="4093097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1" name="Line 41">
                <a:extLst>
                  <a:ext uri="{FF2B5EF4-FFF2-40B4-BE49-F238E27FC236}">
                    <a16:creationId xmlns:a16="http://schemas.microsoft.com/office/drawing/2014/main" id="{2A0F8DC8-1BF1-6B4E-AA89-6C8D04ABC6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4810" y="3597797"/>
                <a:ext cx="147638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2" name="Line 42">
                <a:extLst>
                  <a:ext uri="{FF2B5EF4-FFF2-40B4-BE49-F238E27FC236}">
                    <a16:creationId xmlns:a16="http://schemas.microsoft.com/office/drawing/2014/main" id="{3395B70F-67F2-F043-9205-A955197CEF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223" y="3597797"/>
                <a:ext cx="149225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grpSp>
            <p:nvGrpSpPr>
              <p:cNvPr id="63" name="Group 189">
                <a:extLst>
                  <a:ext uri="{FF2B5EF4-FFF2-40B4-BE49-F238E27FC236}">
                    <a16:creationId xmlns:a16="http://schemas.microsoft.com/office/drawing/2014/main" id="{E3F34192-6CE7-1E46-826B-AA093A95528C}"/>
                  </a:ext>
                </a:extLst>
              </p:cNvPr>
              <p:cNvGrpSpPr/>
              <p:nvPr/>
            </p:nvGrpSpPr>
            <p:grpSpPr>
              <a:xfrm>
                <a:off x="3575710" y="2859609"/>
                <a:ext cx="863600" cy="800100"/>
                <a:chOff x="3287266" y="2426717"/>
                <a:chExt cx="863600" cy="800100"/>
              </a:xfrm>
            </p:grpSpPr>
            <p:sp>
              <p:nvSpPr>
                <p:cNvPr id="76" name="Line 12">
                  <a:extLst>
                    <a:ext uri="{FF2B5EF4-FFF2-40B4-BE49-F238E27FC236}">
                      <a16:creationId xmlns:a16="http://schemas.microsoft.com/office/drawing/2014/main" id="{CA46E639-C4F8-5544-9F53-7BB9732357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31729" y="3168080"/>
                  <a:ext cx="719137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cxnSp>
              <p:nvCxnSpPr>
                <p:cNvPr id="77" name="Straight Connector 2">
                  <a:extLst>
                    <a:ext uri="{FF2B5EF4-FFF2-40B4-BE49-F238E27FC236}">
                      <a16:creationId xmlns:a16="http://schemas.microsoft.com/office/drawing/2014/main" id="{CB5ED805-3B89-E34C-9E7F-32008E50EA95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299966" y="2426717"/>
                  <a:ext cx="0" cy="287338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78" name="Straight Connector 58">
                  <a:extLst>
                    <a:ext uri="{FF2B5EF4-FFF2-40B4-BE49-F238E27FC236}">
                      <a16:creationId xmlns:a16="http://schemas.microsoft.com/office/drawing/2014/main" id="{D5569979-EE2E-D243-8D11-40E3C8FE8C9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303141" y="2937892"/>
                  <a:ext cx="0" cy="288925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sp>
              <p:nvSpPr>
                <p:cNvPr id="79" name="Line 33">
                  <a:extLst>
                    <a:ext uri="{FF2B5EF4-FFF2-40B4-BE49-F238E27FC236}">
                      <a16:creationId xmlns:a16="http://schemas.microsoft.com/office/drawing/2014/main" id="{AE6B4BBA-EEA7-B545-B111-D82D3F2DC3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7266" y="2718817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80" name="Line 33">
                  <a:extLst>
                    <a:ext uri="{FF2B5EF4-FFF2-40B4-BE49-F238E27FC236}">
                      <a16:creationId xmlns:a16="http://schemas.microsoft.com/office/drawing/2014/main" id="{32A714F1-194C-AB4D-8BFE-3753C1B2B2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90441" y="2933130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81" name="Line 11">
                  <a:extLst>
                    <a:ext uri="{FF2B5EF4-FFF2-40B4-BE49-F238E27FC236}">
                      <a16:creationId xmlns:a16="http://schemas.microsoft.com/office/drawing/2014/main" id="{2B00CFD9-CC69-A04D-B782-C777272BE4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31729" y="2447355"/>
                  <a:ext cx="0" cy="72072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64" name="Oval 99">
                <a:extLst>
                  <a:ext uri="{FF2B5EF4-FFF2-40B4-BE49-F238E27FC236}">
                    <a16:creationId xmlns:a16="http://schemas.microsoft.com/office/drawing/2014/main" id="{D596EABE-488D-FE48-87AF-CD11880045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7448" y="31691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5" name="Oval 100">
                <a:extLst>
                  <a:ext uri="{FF2B5EF4-FFF2-40B4-BE49-F238E27FC236}">
                    <a16:creationId xmlns:a16="http://schemas.microsoft.com/office/drawing/2014/main" id="{5AB7C5BD-FA0F-7743-BF87-0422A53A70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660" y="4028009"/>
                <a:ext cx="144463" cy="1952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6" name="Oval 101">
                <a:extLst>
                  <a:ext uri="{FF2B5EF4-FFF2-40B4-BE49-F238E27FC236}">
                    <a16:creationId xmlns:a16="http://schemas.microsoft.com/office/drawing/2014/main" id="{00B7ECB6-7AF8-E245-94B2-73C0A4E7A2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5173" y="49090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7" name="Line 35">
                <a:extLst>
                  <a:ext uri="{FF2B5EF4-FFF2-40B4-BE49-F238E27FC236}">
                    <a16:creationId xmlns:a16="http://schemas.microsoft.com/office/drawing/2014/main" id="{F6B94C43-2440-1B4F-BD19-A00B2D41BF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0898" y="4934472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8" name="Line 36">
                <a:extLst>
                  <a:ext uri="{FF2B5EF4-FFF2-40B4-BE49-F238E27FC236}">
                    <a16:creationId xmlns:a16="http://schemas.microsoft.com/office/drawing/2014/main" id="{F1564789-613E-F145-B67D-D158590837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4073" y="5077347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9" name="Line 39">
                <a:extLst>
                  <a:ext uri="{FF2B5EF4-FFF2-40B4-BE49-F238E27FC236}">
                    <a16:creationId xmlns:a16="http://schemas.microsoft.com/office/drawing/2014/main" id="{BA6E6E99-892F-CB44-8202-281699F437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3000000" flipV="1">
                <a:off x="5225917" y="4793978"/>
                <a:ext cx="315912" cy="48895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70" name="Text Box 46">
                <a:extLst>
                  <a:ext uri="{FF2B5EF4-FFF2-40B4-BE49-F238E27FC236}">
                    <a16:creationId xmlns:a16="http://schemas.microsoft.com/office/drawing/2014/main" id="{6B56A451-EEDD-4E4D-9DB2-435BC39036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54350" y="4329114"/>
                <a:ext cx="42351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71" name="Oval 24">
                <a:extLst>
                  <a:ext uri="{FF2B5EF4-FFF2-40B4-BE49-F238E27FC236}">
                    <a16:creationId xmlns:a16="http://schemas.microsoft.com/office/drawing/2014/main" id="{AEEBB957-0A5D-314A-ACC3-EAC7D806D4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6998" y="462649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72" name="Right Brace 199">
                <a:extLst>
                  <a:ext uri="{FF2B5EF4-FFF2-40B4-BE49-F238E27FC236}">
                    <a16:creationId xmlns:a16="http://schemas.microsoft.com/office/drawing/2014/main" id="{4072D633-B3C6-BD42-9F30-6305FADAC6D6}"/>
                  </a:ext>
                </a:extLst>
              </p:cNvPr>
              <p:cNvSpPr/>
              <p:nvPr/>
            </p:nvSpPr>
            <p:spPr>
              <a:xfrm rot="16200000">
                <a:off x="3720024" y="1715598"/>
                <a:ext cx="360040" cy="1656184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73" name="Text Box 58">
                <a:extLst>
                  <a:ext uri="{FF2B5EF4-FFF2-40B4-BE49-F238E27FC236}">
                    <a16:creationId xmlns:a16="http://schemas.microsoft.com/office/drawing/2014/main" id="{F8B8B9D7-CEA0-864F-9648-BA8494384F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98979" y="1646791"/>
                <a:ext cx="2007936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Positron Transverse and Longitudinal Phase Space Selection</a:t>
                </a:r>
              </a:p>
            </p:txBody>
          </p:sp>
          <p:sp>
            <p:nvSpPr>
              <p:cNvPr id="74" name="Text Box 88">
                <a:extLst>
                  <a:ext uri="{FF2B5EF4-FFF2-40B4-BE49-F238E27FC236}">
                    <a16:creationId xmlns:a16="http://schemas.microsoft.com/office/drawing/2014/main" id="{41B66A24-1745-0E4F-871B-84E2F07146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04485" y="5059990"/>
                <a:ext cx="40267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e</a:t>
                </a:r>
                <a:r>
                  <a:rPr lang="en-US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75" name="Line 54">
                <a:extLst>
                  <a:ext uri="{FF2B5EF4-FFF2-40B4-BE49-F238E27FC236}">
                    <a16:creationId xmlns:a16="http://schemas.microsoft.com/office/drawing/2014/main" id="{67337FE2-97C4-7F49-8A5A-A273CFECED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42052" y="5114325"/>
                <a:ext cx="28733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FF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39" name="Group 159">
              <a:extLst>
                <a:ext uri="{FF2B5EF4-FFF2-40B4-BE49-F238E27FC236}">
                  <a16:creationId xmlns:a16="http://schemas.microsoft.com/office/drawing/2014/main" id="{3731C124-4D49-C74E-9BC6-D221EF4A7F86}"/>
                </a:ext>
              </a:extLst>
            </p:cNvPr>
            <p:cNvGrpSpPr/>
            <p:nvPr/>
          </p:nvGrpSpPr>
          <p:grpSpPr>
            <a:xfrm>
              <a:off x="2837523" y="2953272"/>
              <a:ext cx="361950" cy="569912"/>
              <a:chOff x="1988705" y="2520380"/>
              <a:chExt cx="361950" cy="569912"/>
            </a:xfrm>
          </p:grpSpPr>
          <p:sp>
            <p:nvSpPr>
              <p:cNvPr id="40" name="Line 84">
                <a:extLst>
                  <a:ext uri="{FF2B5EF4-FFF2-40B4-BE49-F238E27FC236}">
                    <a16:creationId xmlns:a16="http://schemas.microsoft.com/office/drawing/2014/main" id="{ADDB73B8-541E-7946-B22C-02789C4CA7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88705" y="2520380"/>
                <a:ext cx="360362" cy="288925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1" name="Line 85">
                <a:extLst>
                  <a:ext uri="{FF2B5EF4-FFF2-40B4-BE49-F238E27FC236}">
                    <a16:creationId xmlns:a16="http://schemas.microsoft.com/office/drawing/2014/main" id="{ED53C921-1C23-7A47-9042-051E1725F6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0292" y="2802955"/>
                <a:ext cx="360363" cy="287337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60FA56F-2997-8D45-BF62-E0AB33A1BCFC}"/>
              </a:ext>
            </a:extLst>
          </p:cNvPr>
          <p:cNvGrpSpPr/>
          <p:nvPr/>
        </p:nvGrpSpPr>
        <p:grpSpPr>
          <a:xfrm>
            <a:off x="2451773" y="3734344"/>
            <a:ext cx="6712144" cy="2702361"/>
            <a:chOff x="2451773" y="3734344"/>
            <a:chExt cx="6712144" cy="2702361"/>
          </a:xfrm>
        </p:grpSpPr>
        <p:grpSp>
          <p:nvGrpSpPr>
            <p:cNvPr id="83" name="Group 211">
              <a:extLst>
                <a:ext uri="{FF2B5EF4-FFF2-40B4-BE49-F238E27FC236}">
                  <a16:creationId xmlns:a16="http://schemas.microsoft.com/office/drawing/2014/main" id="{39F55183-5ECF-994D-9725-0A04B48FE3A2}"/>
                </a:ext>
              </a:extLst>
            </p:cNvPr>
            <p:cNvGrpSpPr/>
            <p:nvPr/>
          </p:nvGrpSpPr>
          <p:grpSpPr>
            <a:xfrm>
              <a:off x="5704477" y="3734344"/>
              <a:ext cx="2706389" cy="1678000"/>
              <a:chOff x="5650906" y="3928954"/>
              <a:chExt cx="2706389" cy="1678000"/>
            </a:xfrm>
          </p:grpSpPr>
          <p:sp>
            <p:nvSpPr>
              <p:cNvPr id="86" name="Rectangle 22">
                <a:extLst>
                  <a:ext uri="{FF2B5EF4-FFF2-40B4-BE49-F238E27FC236}">
                    <a16:creationId xmlns:a16="http://schemas.microsoft.com/office/drawing/2014/main" id="{5EA81A25-D028-BB41-B6D1-5330C36E0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8723" y="4292451"/>
                <a:ext cx="1308100" cy="720725"/>
              </a:xfrm>
              <a:prstGeom prst="rect">
                <a:avLst/>
              </a:prstGeom>
              <a:solidFill>
                <a:srgbClr val="9999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87" name="Text Box 44">
                <a:extLst>
                  <a:ext uri="{FF2B5EF4-FFF2-40B4-BE49-F238E27FC236}">
                    <a16:creationId xmlns:a16="http://schemas.microsoft.com/office/drawing/2014/main" id="{B2ECF8D8-F8A9-D049-BD63-E447047CF2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50906" y="4786313"/>
                <a:ext cx="352425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T</a:t>
                </a:r>
                <a:r>
                  <a:rPr lang="en-US" sz="1200" b="1" baseline="-250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2</a:t>
                </a:r>
                <a:endParaRPr lang="en-US" sz="1200" b="1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endParaRPr>
              </a:p>
            </p:txBody>
          </p:sp>
          <p:sp>
            <p:nvSpPr>
              <p:cNvPr id="88" name="Rectangle 50">
                <a:extLst>
                  <a:ext uri="{FF2B5EF4-FFF2-40B4-BE49-F238E27FC236}">
                    <a16:creationId xmlns:a16="http://schemas.microsoft.com/office/drawing/2014/main" id="{DB1EC04D-A944-0A4C-B76C-DE437B8EF8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73168" y="4437112"/>
                <a:ext cx="871959" cy="432048"/>
              </a:xfrm>
              <a:prstGeom prst="rect">
                <a:avLst/>
              </a:prstGeom>
              <a:solidFill>
                <a:srgbClr val="FF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89" name="Line 51">
                <a:extLst>
                  <a:ext uri="{FF2B5EF4-FFF2-40B4-BE49-F238E27FC236}">
                    <a16:creationId xmlns:a16="http://schemas.microsoft.com/office/drawing/2014/main" id="{E62B1578-A73E-2145-9EDA-2899E52E4D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64936" y="4363452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0" name="Line 52">
                <a:extLst>
                  <a:ext uri="{FF2B5EF4-FFF2-40B4-BE49-F238E27FC236}">
                    <a16:creationId xmlns:a16="http://schemas.microsoft.com/office/drawing/2014/main" id="{2F28C427-4AB0-834D-A856-0694096FF5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6241123" y="4300587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1" name="Text Box 53">
                <a:extLst>
                  <a:ext uri="{FF2B5EF4-FFF2-40B4-BE49-F238E27FC236}">
                    <a16:creationId xmlns:a16="http://schemas.microsoft.com/office/drawing/2014/main" id="{BDA05739-10BD-0147-833E-038530719E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18263" y="3928954"/>
                <a:ext cx="35939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2D2D8A">
                        <a:lumMod val="60000"/>
                        <a:lumOff val="40000"/>
                      </a:srgbClr>
                    </a:solidFill>
                    <a:latin typeface="Comic Sans MS"/>
                    <a:ea typeface="ＭＳ Ｐゴシック"/>
                    <a:cs typeface="Comic Sans MS"/>
                  </a:rPr>
                  <a:t>P</a:t>
                </a:r>
                <a:r>
                  <a:rPr lang="en-US" baseline="-25000" dirty="0">
                    <a:solidFill>
                      <a:srgbClr val="2D2D8A">
                        <a:lumMod val="60000"/>
                        <a:lumOff val="40000"/>
                      </a:srgbClr>
                    </a:solidFill>
                    <a:latin typeface="Comic Sans MS"/>
                    <a:ea typeface="ＭＳ Ｐゴシック"/>
                    <a:cs typeface="Comic Sans MS"/>
                  </a:rPr>
                  <a:t>T</a:t>
                </a:r>
              </a:p>
            </p:txBody>
          </p:sp>
          <p:sp>
            <p:nvSpPr>
              <p:cNvPr id="92" name="Text Box 58">
                <a:extLst>
                  <a:ext uri="{FF2B5EF4-FFF2-40B4-BE49-F238E27FC236}">
                    <a16:creationId xmlns:a16="http://schemas.microsoft.com/office/drawing/2014/main" id="{5EDBB21B-5901-4D4C-AD37-80C8E90A86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73303" y="4483529"/>
                <a:ext cx="1312980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Calorimeter</a:t>
                </a:r>
              </a:p>
            </p:txBody>
          </p:sp>
          <p:sp>
            <p:nvSpPr>
              <p:cNvPr id="93" name="Line 59">
                <a:extLst>
                  <a:ext uri="{FF2B5EF4-FFF2-40B4-BE49-F238E27FC236}">
                    <a16:creationId xmlns:a16="http://schemas.microsoft.com/office/drawing/2014/main" id="{4C02796E-5FD4-4C42-8E41-D2F7978464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17135" y="4779814"/>
                <a:ext cx="131286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4" name="Line 61">
                <a:extLst>
                  <a:ext uri="{FF2B5EF4-FFF2-40B4-BE49-F238E27FC236}">
                    <a16:creationId xmlns:a16="http://schemas.microsoft.com/office/drawing/2014/main" id="{F992C312-D2F6-274D-8DC6-077D0A2A1F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17135" y="4543276"/>
                <a:ext cx="131286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5" name="Rectangle 27">
                <a:extLst>
                  <a:ext uri="{FF2B5EF4-FFF2-40B4-BE49-F238E27FC236}">
                    <a16:creationId xmlns:a16="http://schemas.microsoft.com/office/drawing/2014/main" id="{3FCE6723-8295-6C45-AE7E-A2798B0C39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3631" y="4471988"/>
                <a:ext cx="36512" cy="360362"/>
              </a:xfrm>
              <a:prstGeom prst="rect">
                <a:avLst/>
              </a:prstGeom>
              <a:solidFill>
                <a:schemeClr val="tx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6" name="Right Brace 222">
                <a:extLst>
                  <a:ext uri="{FF2B5EF4-FFF2-40B4-BE49-F238E27FC236}">
                    <a16:creationId xmlns:a16="http://schemas.microsoft.com/office/drawing/2014/main" id="{9C57D2EF-E75E-0D4F-8AF2-C8089DDC60B7}"/>
                  </a:ext>
                </a:extLst>
              </p:cNvPr>
              <p:cNvSpPr/>
              <p:nvPr/>
            </p:nvSpPr>
            <p:spPr>
              <a:xfrm rot="5400000">
                <a:off x="6845127" y="3861048"/>
                <a:ext cx="360040" cy="2664296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97" name="Text Box 58">
                <a:extLst>
                  <a:ext uri="{FF2B5EF4-FFF2-40B4-BE49-F238E27FC236}">
                    <a16:creationId xmlns:a16="http://schemas.microsoft.com/office/drawing/2014/main" id="{10083FBE-B9EE-CC4B-B8DB-1F554568BF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01010" y="5329955"/>
                <a:ext cx="2649584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Compton Transmission Polarimeter</a:t>
                </a:r>
              </a:p>
            </p:txBody>
          </p:sp>
        </p:grp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8379B522-D219-D34B-81E3-FBB8BD4B1668}"/>
                </a:ext>
              </a:extLst>
            </p:cNvPr>
            <p:cNvSpPr/>
            <p:nvPr/>
          </p:nvSpPr>
          <p:spPr>
            <a:xfrm>
              <a:off x="2451773" y="5374876"/>
              <a:ext cx="6712144" cy="1061829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fr-FR" b="1" dirty="0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4. COMPTON TRANSMISSION POLARIMETER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endParaRPr lang="en-US" sz="900" b="1" dirty="0">
                <a:solidFill>
                  <a:srgbClr val="3333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Polarized </a:t>
              </a: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+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convert into polarized </a:t>
              </a:r>
              <a:r>
                <a:rPr lang="en-US" b="1" dirty="0">
                  <a:solidFill>
                    <a:srgbClr val="6B6BCF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b="1" dirty="0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(</a:t>
              </a:r>
              <a:r>
                <a:rPr lang="en-US" b="1" dirty="0" err="1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6B6BCF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) whose </a:t>
              </a:r>
              <a:r>
                <a:rPr lang="en-US" b="1" dirty="0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transmission 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through a polarized iron target (</a:t>
              </a:r>
              <a:r>
                <a:rPr lang="en-US" b="1" dirty="0">
                  <a:solidFill>
                    <a:srgbClr val="2D2D8A">
                      <a:lumMod val="60000"/>
                      <a:lumOff val="40000"/>
                    </a:srgbClr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>
                  <a:solidFill>
                    <a:srgbClr val="2D2D8A">
                      <a:lumMod val="60000"/>
                      <a:lumOff val="40000"/>
                    </a:srgbClr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) depends on </a:t>
              </a:r>
              <a:r>
                <a:rPr lang="en-US" b="1" dirty="0" err="1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6B6BCF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b="1" dirty="0" err="1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.P</a:t>
              </a:r>
              <a:r>
                <a:rPr lang="en-US" b="1" baseline="-25000" dirty="0" err="1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</a:t>
              </a:r>
              <a:endParaRPr lang="en-US" b="1" baseline="-25000" dirty="0">
                <a:solidFill>
                  <a:srgbClr val="6B6BC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85" name="Line 54">
              <a:extLst>
                <a:ext uri="{FF2B5EF4-FFF2-40B4-BE49-F238E27FC236}">
                  <a16:creationId xmlns:a16="http://schemas.microsoft.com/office/drawing/2014/main" id="{ACA02307-07D1-9744-B0F8-56E78F645B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12789" y="5871660"/>
              <a:ext cx="213029" cy="46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</p:grpSp>
      <p:sp>
        <p:nvSpPr>
          <p:cNvPr id="98" name="Text Box 26">
            <a:extLst>
              <a:ext uri="{FF2B5EF4-FFF2-40B4-BE49-F238E27FC236}">
                <a16:creationId xmlns:a16="http://schemas.microsoft.com/office/drawing/2014/main" id="{A581DC6A-37BA-8D45-A888-829930607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3383" y="52394"/>
            <a:ext cx="57073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PEPPo</a:t>
            </a:r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: </a:t>
            </a:r>
            <a:r>
              <a:rPr lang="fr-FR" altLang="en-US" sz="3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Principle</a:t>
            </a:r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 of </a:t>
            </a:r>
            <a:r>
              <a:rPr lang="fr-FR" altLang="en-US" sz="3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Operation</a:t>
            </a:r>
            <a:endParaRPr lang="fr-FR" altLang="en-US" sz="3200" dirty="0">
              <a:solidFill>
                <a:srgbClr val="000000"/>
              </a:solidFill>
              <a:latin typeface="Avenir Roman" panose="02000503020000020003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965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78412" y="2651228"/>
            <a:ext cx="696024" cy="1201480"/>
            <a:chOff x="239175" y="2173907"/>
            <a:chExt cx="696024" cy="1201480"/>
          </a:xfrm>
        </p:grpSpPr>
        <p:sp>
          <p:nvSpPr>
            <p:cNvPr id="50" name="Text Box 89"/>
            <p:cNvSpPr txBox="1">
              <a:spLocks noChangeArrowheads="1"/>
            </p:cNvSpPr>
            <p:nvPr/>
          </p:nvSpPr>
          <p:spPr bwMode="auto">
            <a:xfrm>
              <a:off x="302877" y="2852167"/>
              <a:ext cx="52450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e</a:t>
              </a:r>
              <a:r>
                <a:rPr kumimoji="0" lang="en-US" sz="2800" u="none" strike="noStrike" kern="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+</a:t>
              </a:r>
            </a:p>
          </p:txBody>
        </p:sp>
        <p:sp>
          <p:nvSpPr>
            <p:cNvPr id="51" name="Line 54"/>
            <p:cNvSpPr>
              <a:spLocks noChangeShapeType="1"/>
            </p:cNvSpPr>
            <p:nvPr/>
          </p:nvSpPr>
          <p:spPr bwMode="auto">
            <a:xfrm>
              <a:off x="333039" y="2901380"/>
              <a:ext cx="28733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60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52" name="Line 55"/>
            <p:cNvSpPr>
              <a:spLocks noChangeShapeType="1"/>
            </p:cNvSpPr>
            <p:nvPr/>
          </p:nvSpPr>
          <p:spPr bwMode="auto">
            <a:xfrm rot="10800000">
              <a:off x="309227" y="2828355"/>
              <a:ext cx="28733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60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53" name="Text Box 56"/>
            <p:cNvSpPr txBox="1">
              <a:spLocks noChangeArrowheads="1"/>
            </p:cNvSpPr>
            <p:nvPr/>
          </p:nvSpPr>
          <p:spPr bwMode="auto">
            <a:xfrm>
              <a:off x="239175" y="2173907"/>
              <a:ext cx="69602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P</a:t>
              </a:r>
              <a:r>
                <a:rPr kumimoji="0" lang="en-US" sz="2800" u="none" strike="noStrike" kern="0" cap="none" spc="0" normalizeH="0" baseline="-2500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e</a:t>
              </a:r>
              <a:r>
                <a:rPr kumimoji="0" lang="en-US" sz="2800" u="none" strike="noStrike" kern="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+</a:t>
              </a:r>
            </a:p>
          </p:txBody>
        </p:sp>
      </p:grpSp>
      <p:sp>
        <p:nvSpPr>
          <p:cNvPr id="28" name="Text Box 29"/>
          <p:cNvSpPr txBox="1">
            <a:spLocks noChangeArrowheads="1"/>
          </p:cNvSpPr>
          <p:nvPr/>
        </p:nvSpPr>
        <p:spPr bwMode="auto">
          <a:xfrm>
            <a:off x="102476" y="904317"/>
            <a:ext cx="8850590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Tx/>
              <a:tabLst/>
              <a:defRPr/>
            </a:pPr>
            <a:r>
              <a:rPr lang="en-US" sz="1600" kern="0" dirty="0">
                <a:latin typeface="Avenir Roman" panose="02000503020000020003" pitchFamily="2" charset="0"/>
                <a:cs typeface="Arial"/>
              </a:rPr>
              <a:t>Polarized positrons incident on a target produce polarized bremsstrahlung, which is then analyzed via the Compton scattering transmission asymmetry through a magnetized target.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48589" y="4944392"/>
            <a:ext cx="3707237" cy="1493214"/>
            <a:chOff x="5399910" y="3935197"/>
            <a:chExt cx="3707237" cy="1493214"/>
          </a:xfrm>
        </p:grpSpPr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80664309"/>
                </p:ext>
              </p:extLst>
            </p:nvPr>
          </p:nvGraphicFramePr>
          <p:xfrm>
            <a:off x="5399910" y="3935197"/>
            <a:ext cx="3378870" cy="6778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051" name="Equation" r:id="rId3" imgW="2145960" imgH="419040" progId="Equation.3">
                    <p:embed/>
                  </p:oleObj>
                </mc:Choice>
                <mc:Fallback>
                  <p:oleObj name="Equation" r:id="rId3" imgW="214596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99910" y="3935197"/>
                          <a:ext cx="3378870" cy="6778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TextBox 30"/>
            <p:cNvSpPr txBox="1"/>
            <p:nvPr/>
          </p:nvSpPr>
          <p:spPr>
            <a:xfrm>
              <a:off x="5693795" y="4689747"/>
              <a:ext cx="3413352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4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Lucida Grande"/>
                  <a:cs typeface="Arial"/>
                </a:rPr>
                <a:t>μ</a:t>
              </a:r>
              <a:r>
                <a:rPr kumimoji="0" lang="en-US" sz="14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1 - Compton absorption coefficient 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4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L    - target length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4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P</a:t>
              </a:r>
              <a:r>
                <a:rPr kumimoji="0" lang="en-US" sz="140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3</a:t>
              </a:r>
              <a:r>
                <a:rPr kumimoji="0" lang="en-US" sz="14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   - photon polarization (long.)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694571" y="5121636"/>
            <a:ext cx="2895976" cy="1239221"/>
            <a:chOff x="5552245" y="3703404"/>
            <a:chExt cx="2895976" cy="1239221"/>
          </a:xfrm>
        </p:grpSpPr>
        <p:graphicFrame>
          <p:nvGraphicFramePr>
            <p:cNvPr id="33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35391858"/>
                </p:ext>
              </p:extLst>
            </p:nvPr>
          </p:nvGraphicFramePr>
          <p:xfrm>
            <a:off x="5965509" y="3703404"/>
            <a:ext cx="1415025" cy="4481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052" name="Equation" r:id="rId5" imgW="749300" imgH="215900" progId="Equation.3">
                    <p:embed/>
                  </p:oleObj>
                </mc:Choice>
                <mc:Fallback>
                  <p:oleObj name="Equation" r:id="rId5" imgW="749300" imgH="215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65509" y="3703404"/>
                          <a:ext cx="1415025" cy="4481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Rectangle 33"/>
            <p:cNvSpPr/>
            <p:nvPr/>
          </p:nvSpPr>
          <p:spPr>
            <a:xfrm>
              <a:off x="5552245" y="4203961"/>
              <a:ext cx="2895976" cy="73866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40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P</a:t>
              </a:r>
              <a:r>
                <a:rPr kumimoji="0" lang="en-US" sz="1400" u="none" strike="noStrike" kern="0" cap="none" spc="0" normalizeH="0" baseline="-2500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e</a:t>
              </a:r>
              <a:r>
                <a:rPr kumimoji="0" lang="en-US" sz="14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 - electron/positron polarization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4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P</a:t>
              </a:r>
              <a:r>
                <a:rPr kumimoji="0" lang="en-US" sz="140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T</a:t>
              </a:r>
              <a:r>
                <a:rPr kumimoji="0" lang="en-US" sz="14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 - target polarization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40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A</a:t>
              </a:r>
              <a:r>
                <a:rPr kumimoji="0" lang="en-US" sz="1400" u="none" strike="noStrike" kern="0" cap="none" spc="0" normalizeH="0" baseline="-2500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e</a:t>
              </a:r>
              <a:r>
                <a:rPr kumimoji="0" lang="en-US" sz="14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 - analyzing power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23011" y="1913424"/>
            <a:ext cx="3539231" cy="2969860"/>
            <a:chOff x="1054966" y="1892596"/>
            <a:chExt cx="3612587" cy="3332606"/>
          </a:xfrm>
        </p:grpSpPr>
        <p:pic>
          <p:nvPicPr>
            <p:cNvPr id="36" name="Picture 10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3836" y="1892596"/>
              <a:ext cx="2903328" cy="33326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7" name="Straight Arrow Connector 36"/>
            <p:cNvCxnSpPr>
              <a:cxnSpLocks/>
            </p:cNvCxnSpPr>
            <p:nvPr/>
          </p:nvCxnSpPr>
          <p:spPr>
            <a:xfrm>
              <a:off x="1054966" y="1935159"/>
              <a:ext cx="968550" cy="1457398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>
              <a:off x="4349783" y="3138970"/>
              <a:ext cx="317770" cy="65620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g</a:t>
              </a:r>
            </a:p>
          </p:txBody>
        </p:sp>
        <p:cxnSp>
          <p:nvCxnSpPr>
            <p:cNvPr id="39" name="Straight Arrow Connector 38"/>
            <p:cNvCxnSpPr>
              <a:cxnSpLocks/>
            </p:cNvCxnSpPr>
            <p:nvPr/>
          </p:nvCxnSpPr>
          <p:spPr>
            <a:xfrm>
              <a:off x="2150966" y="3563927"/>
              <a:ext cx="2272697" cy="11946"/>
            </a:xfrm>
            <a:prstGeom prst="straightConnector1">
              <a:avLst/>
            </a:prstGeom>
            <a:noFill/>
            <a:ln w="41275" cap="flat" cmpd="sng" algn="ctr">
              <a:solidFill>
                <a:srgbClr val="00B050"/>
              </a:solidFill>
              <a:prstDash val="solid"/>
              <a:tailEnd type="arrow"/>
            </a:ln>
            <a:effectLst/>
          </p:spPr>
        </p:cxnSp>
        <p:sp>
          <p:nvSpPr>
            <p:cNvPr id="41" name="Rectangle 40"/>
            <p:cNvSpPr/>
            <p:nvPr/>
          </p:nvSpPr>
          <p:spPr>
            <a:xfrm>
              <a:off x="2073349" y="3359888"/>
              <a:ext cx="77617" cy="425303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72276" y="1653082"/>
            <a:ext cx="33217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Target (</a:t>
            </a:r>
            <a:r>
              <a:rPr kumimoji="0" lang="en-US" sz="110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Densimet</a:t>
            </a:r>
            <a:r>
              <a:rPr kumimoji="0" lang="en-US" sz="110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D17K)</a:t>
            </a:r>
            <a:r>
              <a:rPr kumimoji="0" lang="en-US" sz="110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10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90.5% W,</a:t>
            </a:r>
            <a:r>
              <a:rPr kumimoji="0" lang="en-US" sz="110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10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7%,</a:t>
            </a:r>
            <a:r>
              <a:rPr kumimoji="0" lang="en-US" sz="110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10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2.5% Cu</a:t>
            </a:r>
          </a:p>
        </p:txBody>
      </p:sp>
      <p:sp>
        <p:nvSpPr>
          <p:cNvPr id="54" name="Text Box 26"/>
          <p:cNvSpPr txBox="1">
            <a:spLocks noChangeArrowheads="1"/>
          </p:cNvSpPr>
          <p:nvPr/>
        </p:nvSpPr>
        <p:spPr bwMode="auto">
          <a:xfrm>
            <a:off x="1584446" y="66081"/>
            <a:ext cx="65861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Compton Transmission </a:t>
            </a:r>
            <a:r>
              <a:rPr lang="fr-FR" altLang="en-US" sz="3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Polarimetry</a:t>
            </a:r>
            <a:endParaRPr lang="fr-FR" altLang="en-US" sz="3200" dirty="0">
              <a:solidFill>
                <a:srgbClr val="000000"/>
              </a:solidFill>
              <a:latin typeface="Avenir Roman" panose="02000503020000020003" pitchFamily="2" charset="0"/>
              <a:cs typeface="Arial"/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164" y="1951952"/>
            <a:ext cx="4190241" cy="2969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5103124" y="4524709"/>
            <a:ext cx="3376318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kern="1200" dirty="0">
                <a:latin typeface="Arial"/>
                <a:ea typeface="Futura Medium" charset="0"/>
                <a:cs typeface="Arial"/>
              </a:rPr>
              <a:t>P</a:t>
            </a:r>
            <a:r>
              <a:rPr lang="en-US" sz="1400" kern="1200" baseline="-25000" dirty="0">
                <a:latin typeface="Arial"/>
                <a:ea typeface="Futura Medium" charset="0"/>
                <a:cs typeface="Arial"/>
              </a:rPr>
              <a:t>T</a:t>
            </a:r>
            <a:r>
              <a:rPr lang="en-US" sz="1400" kern="1200" dirty="0">
                <a:latin typeface="Arial"/>
                <a:ea typeface="Futura Medium" charset="0"/>
                <a:cs typeface="Arial"/>
              </a:rPr>
              <a:t> = 7.06% ± 0.05% </a:t>
            </a:r>
            <a:r>
              <a:rPr lang="en-US" sz="1400" kern="1200" baseline="-25000" dirty="0">
                <a:latin typeface="Arial"/>
                <a:ea typeface="Futura Medium" charset="0"/>
                <a:cs typeface="Arial"/>
              </a:rPr>
              <a:t>(</a:t>
            </a:r>
            <a:r>
              <a:rPr lang="en-US" sz="1400" baseline="-25000" dirty="0">
                <a:latin typeface="Arial"/>
                <a:ea typeface="Futura Medium" charset="0"/>
                <a:cs typeface="Arial"/>
              </a:rPr>
              <a:t>sys1</a:t>
            </a:r>
            <a:r>
              <a:rPr lang="en-US" sz="1400" kern="1200" baseline="-25000" dirty="0">
                <a:latin typeface="Arial"/>
                <a:ea typeface="Futura Medium" charset="0"/>
                <a:cs typeface="Arial"/>
              </a:rPr>
              <a:t>)</a:t>
            </a:r>
            <a:r>
              <a:rPr lang="en-US" sz="1400" kern="1200" dirty="0">
                <a:latin typeface="Arial"/>
                <a:ea typeface="Futura Medium" charset="0"/>
                <a:cs typeface="Arial"/>
              </a:rPr>
              <a:t> ± 0.07% </a:t>
            </a:r>
            <a:r>
              <a:rPr lang="en-US" sz="1400" kern="1200" baseline="-25000" dirty="0">
                <a:latin typeface="Arial"/>
                <a:ea typeface="Futura Medium" charset="0"/>
                <a:cs typeface="Arial"/>
              </a:rPr>
              <a:t>(</a:t>
            </a:r>
            <a:r>
              <a:rPr lang="en-US" sz="1400" baseline="-25000" dirty="0">
                <a:latin typeface="Arial"/>
                <a:ea typeface="Futura Medium" charset="0"/>
                <a:cs typeface="Arial"/>
              </a:rPr>
              <a:t>sys2</a:t>
            </a:r>
            <a:r>
              <a:rPr lang="en-US" sz="1400" kern="1200" baseline="-25000" dirty="0">
                <a:latin typeface="Arial"/>
                <a:ea typeface="Futura Medium" charset="0"/>
                <a:cs typeface="Arial"/>
              </a:rPr>
              <a:t>)</a:t>
            </a:r>
            <a:endParaRPr lang="en-US" sz="1400" kern="1200" dirty="0">
              <a:latin typeface="Arial"/>
              <a:ea typeface="Futura Medium" charset="0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16556" y="3302807"/>
            <a:ext cx="508530" cy="200055"/>
          </a:xfrm>
          <a:prstGeom prst="rect">
            <a:avLst/>
          </a:prstGeom>
          <a:solidFill>
            <a:srgbClr val="FF5EFF"/>
          </a:solidFill>
        </p:spPr>
        <p:txBody>
          <a:bodyPr wrap="square" rtlCol="0">
            <a:spAutoFit/>
          </a:bodyPr>
          <a:lstStyle/>
          <a:p>
            <a:r>
              <a:rPr lang="en-US" sz="700" b="1" dirty="0">
                <a:latin typeface="Arial"/>
                <a:cs typeface="Arial"/>
              </a:rPr>
              <a:t>Fe Core</a:t>
            </a: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 bwMode="auto">
          <a:xfrm flipV="1">
            <a:off x="611073" y="3398354"/>
            <a:ext cx="1009642" cy="7065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10006808" y="35862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82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8359" y="1568065"/>
            <a:ext cx="4283465" cy="2212200"/>
            <a:chOff x="105180" y="649188"/>
            <a:chExt cx="4423518" cy="2586145"/>
          </a:xfrm>
        </p:grpSpPr>
        <p:grpSp>
          <p:nvGrpSpPr>
            <p:cNvPr id="3" name="Group 10"/>
            <p:cNvGrpSpPr/>
            <p:nvPr/>
          </p:nvGrpSpPr>
          <p:grpSpPr>
            <a:xfrm>
              <a:off x="105180" y="649188"/>
              <a:ext cx="4338368" cy="2542700"/>
              <a:chOff x="3982774" y="2036542"/>
              <a:chExt cx="4820905" cy="3191010"/>
            </a:xfrm>
          </p:grpSpPr>
          <p:pic>
            <p:nvPicPr>
              <p:cNvPr id="18" name="Picture 33" descr="CIMG5110.JP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3393"/>
              <a:stretch/>
            </p:blipFill>
            <p:spPr>
              <a:xfrm rot="5400000">
                <a:off x="4797722" y="1221594"/>
                <a:ext cx="3191010" cy="4820905"/>
              </a:xfrm>
              <a:prstGeom prst="rect">
                <a:avLst/>
              </a:prstGeom>
              <a:ln w="28575" cmpd="sng">
                <a:noFill/>
              </a:ln>
            </p:spPr>
          </p:pic>
          <p:pic>
            <p:nvPicPr>
              <p:cNvPr id="19" name="Picture 34" descr="CIMG5121.JP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6794" t="3525" r="32563" b="10228"/>
              <a:stretch/>
            </p:blipFill>
            <p:spPr>
              <a:xfrm rot="151446">
                <a:off x="5594163" y="2143391"/>
                <a:ext cx="567383" cy="2088670"/>
              </a:xfrm>
              <a:prstGeom prst="rect">
                <a:avLst/>
              </a:prstGeom>
              <a:ln w="28575" cmpd="sng">
                <a:noFill/>
              </a:ln>
            </p:spPr>
          </p:pic>
        </p:grpSp>
        <p:cxnSp>
          <p:nvCxnSpPr>
            <p:cNvPr id="4" name="Straight Arrow Connector 16"/>
            <p:cNvCxnSpPr/>
            <p:nvPr/>
          </p:nvCxnSpPr>
          <p:spPr>
            <a:xfrm flipV="1">
              <a:off x="646777" y="1922721"/>
              <a:ext cx="340242" cy="563526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19"/>
            <p:cNvCxnSpPr>
              <a:stCxn id="15" idx="0"/>
            </p:cNvCxnSpPr>
            <p:nvPr/>
          </p:nvCxnSpPr>
          <p:spPr>
            <a:xfrm flipV="1">
              <a:off x="1806352" y="2140115"/>
              <a:ext cx="123570" cy="424789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25"/>
            <p:cNvSpPr txBox="1"/>
            <p:nvPr/>
          </p:nvSpPr>
          <p:spPr>
            <a:xfrm>
              <a:off x="3880627" y="752697"/>
              <a:ext cx="648071" cy="248263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C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A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L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O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R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I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M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E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T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E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R</a:t>
              </a:r>
            </a:p>
          </p:txBody>
        </p:sp>
        <p:cxnSp>
          <p:nvCxnSpPr>
            <p:cNvPr id="7" name="Straight Arrow Connector 27"/>
            <p:cNvCxnSpPr/>
            <p:nvPr/>
          </p:nvCxnSpPr>
          <p:spPr>
            <a:xfrm>
              <a:off x="997651" y="1867760"/>
              <a:ext cx="995214" cy="109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28"/>
            <p:cNvSpPr txBox="1"/>
            <p:nvPr/>
          </p:nvSpPr>
          <p:spPr>
            <a:xfrm>
              <a:off x="1633266" y="1341821"/>
              <a:ext cx="527688" cy="4317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venir Roman" panose="02000503020000020003" pitchFamily="2" charset="0"/>
                </a:rPr>
                <a:t> </a:t>
              </a:r>
              <a:r>
                <a:rPr lang="en-US" b="1" dirty="0">
                  <a:solidFill>
                    <a:srgbClr val="FF0000"/>
                  </a:solidFill>
                  <a:latin typeface="Avenir Roman" panose="02000503020000020003" pitchFamily="2" charset="0"/>
                </a:rPr>
                <a:t>e+</a:t>
              </a:r>
              <a:endParaRPr lang="en-US" sz="1200" b="1" dirty="0">
                <a:solidFill>
                  <a:srgbClr val="FF0000"/>
                </a:solidFill>
                <a:latin typeface="Avenir Roman" panose="02000503020000020003" pitchFamily="2" charset="0"/>
              </a:endParaRPr>
            </a:p>
          </p:txBody>
        </p:sp>
        <p:cxnSp>
          <p:nvCxnSpPr>
            <p:cNvPr id="10" name="Straight Arrow Connector 30"/>
            <p:cNvCxnSpPr/>
            <p:nvPr/>
          </p:nvCxnSpPr>
          <p:spPr>
            <a:xfrm flipV="1">
              <a:off x="2219260" y="1866743"/>
              <a:ext cx="1490036" cy="9692"/>
            </a:xfrm>
            <a:prstGeom prst="straightConnector1">
              <a:avLst/>
            </a:prstGeom>
            <a:ln w="57150" cmpd="sng">
              <a:solidFill>
                <a:srgbClr val="25FF2A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32"/>
            <p:cNvSpPr txBox="1"/>
            <p:nvPr/>
          </p:nvSpPr>
          <p:spPr>
            <a:xfrm>
              <a:off x="3313003" y="1194046"/>
              <a:ext cx="462062" cy="46774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venir Roman" panose="02000503020000020003" pitchFamily="2" charset="0"/>
                </a:rPr>
                <a:t> </a:t>
              </a:r>
              <a:r>
                <a:rPr lang="en-US" sz="2000" b="1" dirty="0">
                  <a:solidFill>
                    <a:srgbClr val="25FF2A"/>
                  </a:solidFill>
                  <a:latin typeface="Symbol" pitchFamily="2" charset="2"/>
                </a:rPr>
                <a:t>g</a:t>
              </a:r>
            </a:p>
          </p:txBody>
        </p:sp>
        <p:cxnSp>
          <p:nvCxnSpPr>
            <p:cNvPr id="12" name="Straight Arrow Connector 24"/>
            <p:cNvCxnSpPr/>
            <p:nvPr/>
          </p:nvCxnSpPr>
          <p:spPr>
            <a:xfrm flipH="1" flipV="1">
              <a:off x="2297222" y="1969994"/>
              <a:ext cx="380374" cy="346132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53"/>
            <p:cNvCxnSpPr/>
            <p:nvPr/>
          </p:nvCxnSpPr>
          <p:spPr>
            <a:xfrm>
              <a:off x="223950" y="895073"/>
              <a:ext cx="1514641" cy="774174"/>
            </a:xfrm>
            <a:prstGeom prst="straightConnector1">
              <a:avLst/>
            </a:prstGeom>
            <a:ln w="28575" cmpd="sng">
              <a:solidFill>
                <a:srgbClr val="25FF2A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20"/>
            <p:cNvSpPr txBox="1"/>
            <p:nvPr/>
          </p:nvSpPr>
          <p:spPr>
            <a:xfrm>
              <a:off x="1306488" y="2564904"/>
              <a:ext cx="999728" cy="503723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Avenir Roman" panose="02000503020000020003" pitchFamily="2" charset="0"/>
                </a:rPr>
                <a:t>Trigger Scintillator</a:t>
              </a:r>
            </a:p>
          </p:txBody>
        </p:sp>
        <p:sp>
          <p:nvSpPr>
            <p:cNvPr id="16" name="TextBox 20"/>
            <p:cNvSpPr txBox="1"/>
            <p:nvPr/>
          </p:nvSpPr>
          <p:spPr>
            <a:xfrm>
              <a:off x="188677" y="2501184"/>
              <a:ext cx="840871" cy="503723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Avenir Roman" panose="02000503020000020003" pitchFamily="2" charset="0"/>
                </a:rPr>
                <a:t>10mil Al window</a:t>
              </a:r>
              <a:endParaRPr lang="en-US" sz="1200" b="1" dirty="0">
                <a:latin typeface="Avenir Roman" panose="02000503020000020003" pitchFamily="2" charset="0"/>
              </a:endParaRPr>
            </a:p>
          </p:txBody>
        </p:sp>
        <p:sp>
          <p:nvSpPr>
            <p:cNvPr id="17" name="TextBox 20"/>
            <p:cNvSpPr txBox="1"/>
            <p:nvPr/>
          </p:nvSpPr>
          <p:spPr>
            <a:xfrm>
              <a:off x="2581903" y="2335828"/>
              <a:ext cx="1133776" cy="503723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Avenir Roman" panose="02000503020000020003" pitchFamily="2" charset="0"/>
                </a:rPr>
                <a:t>Reconversion</a:t>
              </a:r>
            </a:p>
            <a:p>
              <a:pPr algn="ctr"/>
              <a:r>
                <a:rPr lang="en-US" sz="1100" b="1" dirty="0">
                  <a:latin typeface="Avenir Roman" panose="02000503020000020003" pitchFamily="2" charset="0"/>
                </a:rPr>
                <a:t>Target</a:t>
              </a:r>
              <a:endParaRPr lang="en-US" sz="1200" b="1" dirty="0">
                <a:latin typeface="Avenir Roman" panose="02000503020000020003" pitchFamily="2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312821" y="858829"/>
            <a:ext cx="8446168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buClr>
                <a:srgbClr val="D60093"/>
              </a:buClr>
              <a:defRPr/>
            </a:pPr>
            <a:r>
              <a:rPr lang="fr-FR" dirty="0">
                <a:latin typeface="Avenir Roman" panose="02000503020000020003" pitchFamily="2" charset="0"/>
                <a:cs typeface="Arial"/>
              </a:rPr>
              <a:t>Positrons are </a:t>
            </a:r>
            <a:r>
              <a:rPr lang="fr-FR" dirty="0" err="1">
                <a:latin typeface="Avenir Roman" panose="02000503020000020003" pitchFamily="2" charset="0"/>
                <a:cs typeface="Arial"/>
              </a:rPr>
              <a:t>detected</a:t>
            </a:r>
            <a:r>
              <a:rPr lang="fr-FR" dirty="0">
                <a:latin typeface="Avenir Roman" panose="02000503020000020003" pitchFamily="2" charset="0"/>
                <a:cs typeface="Arial"/>
              </a:rPr>
              <a:t> by </a:t>
            </a:r>
            <a:r>
              <a:rPr lang="fr-FR" dirty="0" err="1">
                <a:latin typeface="Avenir Roman" panose="02000503020000020003" pitchFamily="2" charset="0"/>
                <a:cs typeface="Arial"/>
              </a:rPr>
              <a:t>coincidence</a:t>
            </a:r>
            <a:r>
              <a:rPr lang="fr-FR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dirty="0" err="1">
                <a:latin typeface="Avenir Roman" panose="02000503020000020003" pitchFamily="2" charset="0"/>
                <a:cs typeface="Arial"/>
              </a:rPr>
              <a:t>between</a:t>
            </a:r>
            <a:r>
              <a:rPr lang="fr-FR" dirty="0">
                <a:latin typeface="Avenir Roman" panose="02000503020000020003" pitchFamily="2" charset="0"/>
                <a:cs typeface="Arial"/>
              </a:rPr>
              <a:t> a </a:t>
            </a:r>
            <a:r>
              <a:rPr lang="fr-FR" dirty="0" err="1">
                <a:latin typeface="Avenir Roman" panose="02000503020000020003" pitchFamily="2" charset="0"/>
                <a:cs typeface="Arial"/>
              </a:rPr>
              <a:t>thin</a:t>
            </a:r>
            <a:r>
              <a:rPr lang="fr-FR" dirty="0">
                <a:latin typeface="Avenir Roman" panose="02000503020000020003" pitchFamily="2" charset="0"/>
                <a:cs typeface="Arial"/>
              </a:rPr>
              <a:t> charge sensitive </a:t>
            </a:r>
            <a:r>
              <a:rPr lang="fr-FR" dirty="0" err="1">
                <a:latin typeface="Avenir Roman" panose="02000503020000020003" pitchFamily="2" charset="0"/>
                <a:cs typeface="Arial"/>
              </a:rPr>
              <a:t>scintillator</a:t>
            </a:r>
            <a:r>
              <a:rPr lang="fr-FR" dirty="0">
                <a:latin typeface="Avenir Roman" panose="02000503020000020003" pitchFamily="2" charset="0"/>
                <a:cs typeface="Arial"/>
              </a:rPr>
              <a:t> in front of the reconversion </a:t>
            </a:r>
            <a:r>
              <a:rPr lang="fr-FR" dirty="0" err="1">
                <a:latin typeface="Avenir Roman" panose="02000503020000020003" pitchFamily="2" charset="0"/>
                <a:cs typeface="Arial"/>
              </a:rPr>
              <a:t>target</a:t>
            </a:r>
            <a:r>
              <a:rPr lang="fr-FR" dirty="0">
                <a:latin typeface="Avenir Roman" panose="02000503020000020003" pitchFamily="2" charset="0"/>
                <a:cs typeface="Arial"/>
              </a:rPr>
              <a:t> and the central </a:t>
            </a:r>
            <a:r>
              <a:rPr lang="fr-FR" dirty="0" err="1">
                <a:latin typeface="Avenir Roman" panose="02000503020000020003" pitchFamily="2" charset="0"/>
                <a:cs typeface="Arial"/>
              </a:rPr>
              <a:t>polarimeter</a:t>
            </a:r>
            <a:r>
              <a:rPr lang="fr-FR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dirty="0" err="1">
                <a:latin typeface="Avenir Roman" panose="02000503020000020003" pitchFamily="2" charset="0"/>
                <a:cs typeface="Arial"/>
              </a:rPr>
              <a:t>crystal</a:t>
            </a:r>
            <a:r>
              <a:rPr lang="fr-FR" dirty="0">
                <a:latin typeface="Avenir Roman" panose="02000503020000020003" pitchFamily="2" charset="0"/>
                <a:cs typeface="Arial"/>
              </a:rPr>
              <a:t>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19794" y="3918421"/>
            <a:ext cx="4209575" cy="2436261"/>
            <a:chOff x="5791201" y="1810731"/>
            <a:chExt cx="3251794" cy="2301134"/>
          </a:xfrm>
        </p:grpSpPr>
        <p:pic>
          <p:nvPicPr>
            <p:cNvPr id="22" name="Picture 11" descr="SemIintSigscope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719"/>
            <a:stretch/>
          </p:blipFill>
          <p:spPr>
            <a:xfrm>
              <a:off x="5791201" y="1810731"/>
              <a:ext cx="3251794" cy="230113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897223" y="1860406"/>
              <a:ext cx="1248215" cy="247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Avenir Roman" panose="02000503020000020003" pitchFamily="2" charset="0"/>
                  <a:cs typeface="Arial"/>
                </a:rPr>
                <a:t>Trigger Scintillator</a:t>
              </a:r>
              <a:endParaRPr lang="en-US" sz="1100" baseline="-25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endParaRPr>
            </a:p>
          </p:txBody>
        </p:sp>
        <p:sp>
          <p:nvSpPr>
            <p:cNvPr id="24" name="TextBox 30"/>
            <p:cNvSpPr txBox="1"/>
            <p:nvPr/>
          </p:nvSpPr>
          <p:spPr>
            <a:xfrm>
              <a:off x="5929623" y="3305581"/>
              <a:ext cx="1224136" cy="247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FFFF"/>
                  </a:solidFill>
                  <a:latin typeface="Avenir Roman" panose="02000503020000020003" pitchFamily="2" charset="0"/>
                  <a:cs typeface="Arial"/>
                </a:rPr>
                <a:t>Coincidence</a:t>
              </a:r>
            </a:p>
          </p:txBody>
        </p:sp>
        <p:sp>
          <p:nvSpPr>
            <p:cNvPr id="25" name="TextBox 22"/>
            <p:cNvSpPr txBox="1"/>
            <p:nvPr/>
          </p:nvSpPr>
          <p:spPr>
            <a:xfrm>
              <a:off x="5921962" y="2933913"/>
              <a:ext cx="912588" cy="247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FFFF"/>
                  </a:solidFill>
                  <a:latin typeface="Avenir Roman" panose="02000503020000020003" pitchFamily="2" charset="0"/>
                  <a:cs typeface="Arial"/>
                </a:rPr>
                <a:t>Calorimeter</a:t>
              </a:r>
              <a:endParaRPr lang="en-US" sz="1100" baseline="-25000" dirty="0">
                <a:solidFill>
                  <a:srgbClr val="FFFFFF"/>
                </a:solidFill>
                <a:latin typeface="Avenir Roman" panose="02000503020000020003" pitchFamily="2" charset="0"/>
                <a:cs typeface="Arial"/>
              </a:endParaRPr>
            </a:p>
          </p:txBody>
        </p:sp>
      </p:grp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1503514" y="60723"/>
            <a:ext cx="66166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Compton Transmission </a:t>
            </a:r>
            <a:r>
              <a:rPr lang="fr-FR" altLang="en-US" sz="3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Polarimeter</a:t>
            </a:r>
            <a:endParaRPr lang="fr-FR" altLang="en-US" sz="3200" dirty="0">
              <a:solidFill>
                <a:srgbClr val="000000"/>
              </a:solidFill>
              <a:latin typeface="Avenir Roman" panose="02000503020000020003" pitchFamily="2" charset="0"/>
              <a:cs typeface="Arial"/>
            </a:endParaRPr>
          </a:p>
        </p:txBody>
      </p:sp>
      <p:pic>
        <p:nvPicPr>
          <p:cNvPr id="27" name="Picture 26" descr="Trigger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346"/>
          <a:stretch/>
        </p:blipFill>
        <p:spPr>
          <a:xfrm>
            <a:off x="5731178" y="1486388"/>
            <a:ext cx="2662380" cy="264185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253763" y="1794767"/>
            <a:ext cx="1045879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venir Roman" panose="02000503020000020003" pitchFamily="2" charset="0"/>
                <a:cs typeface="Arial"/>
              </a:rPr>
              <a:t>WITHOUT</a:t>
            </a:r>
          </a:p>
          <a:p>
            <a:pPr algn="ctr"/>
            <a:r>
              <a:rPr lang="en-US" sz="1200" dirty="0">
                <a:latin typeface="Avenir Roman" panose="02000503020000020003" pitchFamily="2" charset="0"/>
                <a:cs typeface="Arial"/>
              </a:rPr>
              <a:t>Coincidence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86487DF-73D5-7D4B-8890-40C7BE915D17}"/>
              </a:ext>
            </a:extLst>
          </p:cNvPr>
          <p:cNvGrpSpPr/>
          <p:nvPr/>
        </p:nvGrpSpPr>
        <p:grpSpPr>
          <a:xfrm>
            <a:off x="5658986" y="3656826"/>
            <a:ext cx="2749945" cy="2781144"/>
            <a:chOff x="6394054" y="3629599"/>
            <a:chExt cx="2749945" cy="2781144"/>
          </a:xfrm>
        </p:grpSpPr>
        <p:pic>
          <p:nvPicPr>
            <p:cNvPr id="30" name="Picture 29" descr="Trigger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492" t="-12362" r="-1206" b="-366"/>
            <a:stretch/>
          </p:blipFill>
          <p:spPr>
            <a:xfrm>
              <a:off x="6394054" y="3629599"/>
              <a:ext cx="2749945" cy="278114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977707" y="4116828"/>
              <a:ext cx="1045879" cy="46166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venir Roman" panose="02000503020000020003" pitchFamily="2" charset="0"/>
                  <a:cs typeface="Arial"/>
                </a:rPr>
                <a:t>WITH</a:t>
              </a:r>
            </a:p>
            <a:p>
              <a:pPr algn="ctr"/>
              <a:r>
                <a:rPr lang="en-US" sz="1200" dirty="0">
                  <a:latin typeface="Avenir Roman" panose="02000503020000020003" pitchFamily="2" charset="0"/>
                  <a:cs typeface="Arial"/>
                </a:rPr>
                <a:t>Coincidence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 rot="1549427">
            <a:off x="1057264" y="1887101"/>
            <a:ext cx="1013867" cy="276999"/>
          </a:xfrm>
          <a:prstGeom prst="rect">
            <a:avLst/>
          </a:prstGeom>
          <a:noFill/>
          <a:ln w="31750">
            <a:noFill/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8FF21"/>
                </a:solidFill>
                <a:latin typeface="Avenir Roman" panose="02000503020000020003" pitchFamily="2" charset="0"/>
                <a:cs typeface="Arial"/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4128112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r 6"/>
          <p:cNvGrpSpPr/>
          <p:nvPr/>
        </p:nvGrpSpPr>
        <p:grpSpPr>
          <a:xfrm>
            <a:off x="239677" y="1164162"/>
            <a:ext cx="4021239" cy="2513939"/>
            <a:chOff x="219264" y="1620584"/>
            <a:chExt cx="4314941" cy="3130424"/>
          </a:xfrm>
        </p:grpSpPr>
        <p:pic>
          <p:nvPicPr>
            <p:cNvPr id="15" name="Image 14" descr="adc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64" y="1620584"/>
              <a:ext cx="4314941" cy="2952328"/>
            </a:xfrm>
            <a:prstGeom prst="rect">
              <a:avLst/>
            </a:prstGeom>
          </p:spPr>
        </p:pic>
        <p:sp>
          <p:nvSpPr>
            <p:cNvPr id="16" name="Ellipse 1"/>
            <p:cNvSpPr/>
            <p:nvPr/>
          </p:nvSpPr>
          <p:spPr>
            <a:xfrm rot="8073893">
              <a:off x="806915" y="2106384"/>
              <a:ext cx="313756" cy="202819"/>
            </a:xfrm>
            <a:prstGeom prst="ellipse">
              <a:avLst/>
            </a:prstGeom>
            <a:solidFill>
              <a:srgbClr val="CEF2FF">
                <a:alpha val="20000"/>
              </a:srgbClr>
            </a:solidFill>
            <a:ln w="12700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7" name="ZoneTexte 2"/>
            <p:cNvSpPr txBox="1"/>
            <p:nvPr/>
          </p:nvSpPr>
          <p:spPr>
            <a:xfrm>
              <a:off x="1604510" y="2130188"/>
              <a:ext cx="2128426" cy="651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u="none" strike="noStrike" kern="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511 </a:t>
              </a:r>
              <a:r>
                <a:rPr kumimoji="0" lang="fr-FR" sz="1400" u="none" strike="noStrike" kern="0" cap="none" spc="0" normalizeH="0" baseline="0" noProof="0" dirty="0" err="1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keV</a:t>
              </a:r>
              <a:r>
                <a:rPr kumimoji="0" lang="fr-FR" sz="1400" u="none" strike="noStrike" kern="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fr-FR" sz="1400" u="none" strike="noStrike" kern="0" cap="none" spc="0" normalizeH="0" baseline="0" noProof="0" dirty="0" err="1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from</a:t>
              </a:r>
              <a:r>
                <a:rPr kumimoji="0" lang="fr-FR" sz="1400" u="none" strike="noStrike" kern="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 e+ annihilation </a:t>
              </a:r>
              <a:r>
                <a:rPr kumimoji="0" lang="fr-FR" sz="1400" u="none" strike="noStrike" kern="0" cap="none" spc="0" normalizeH="0" baseline="0" noProof="0" dirty="0" err="1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at</a:t>
              </a:r>
              <a:r>
                <a:rPr kumimoji="0" lang="fr-FR" sz="1400" u="none" strike="noStrike" kern="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fr-FR" sz="1400" u="none" strike="noStrike" kern="0" cap="none" spc="0" normalizeH="0" baseline="0" noProof="0" dirty="0" err="1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rest</a:t>
              </a:r>
              <a:endParaRPr kumimoji="0" lang="fr-FR" sz="140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8" name="ZoneTexte 23"/>
            <p:cNvSpPr txBox="1"/>
            <p:nvPr/>
          </p:nvSpPr>
          <p:spPr>
            <a:xfrm>
              <a:off x="877144" y="3149343"/>
              <a:ext cx="1677174" cy="554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u="none" strike="noStrike" kern="0" cap="none" spc="0" normalizeH="0" baseline="0" noProof="0" dirty="0" err="1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Bremsstrahlung</a:t>
              </a:r>
              <a:r>
                <a:rPr kumimoji="0" lang="fr-FR" sz="1400" u="none" strike="noStrike" kern="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u="none" strike="noStrike" kern="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end-point</a:t>
              </a:r>
            </a:p>
          </p:txBody>
        </p:sp>
        <p:sp>
          <p:nvSpPr>
            <p:cNvPr id="19" name="Ellipse 24"/>
            <p:cNvSpPr/>
            <p:nvPr/>
          </p:nvSpPr>
          <p:spPr>
            <a:xfrm rot="4168434">
              <a:off x="2815030" y="3667317"/>
              <a:ext cx="624658" cy="374811"/>
            </a:xfrm>
            <a:prstGeom prst="ellipse">
              <a:avLst/>
            </a:prstGeom>
            <a:solidFill>
              <a:srgbClr val="CEF2FF">
                <a:alpha val="20000"/>
              </a:srgbClr>
            </a:solidFill>
            <a:ln w="12700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endParaRPr>
            </a:p>
          </p:txBody>
        </p:sp>
        <p:cxnSp>
          <p:nvCxnSpPr>
            <p:cNvPr id="20" name="Connecteur en angle 4"/>
            <p:cNvCxnSpPr>
              <a:stCxn id="18" idx="2"/>
              <a:endCxn id="19" idx="4"/>
            </p:cNvCxnSpPr>
            <p:nvPr/>
          </p:nvCxnSpPr>
          <p:spPr>
            <a:xfrm rot="16200000" flipH="1">
              <a:off x="2220366" y="3199492"/>
              <a:ext cx="226853" cy="1236120"/>
            </a:xfrm>
            <a:prstGeom prst="bentConnector2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" name="Connecteur en angle 9"/>
            <p:cNvCxnSpPr>
              <a:stCxn id="17" idx="1"/>
              <a:endCxn id="16" idx="1"/>
            </p:cNvCxnSpPr>
            <p:nvPr/>
          </p:nvCxnSpPr>
          <p:spPr>
            <a:xfrm rot="10800000">
              <a:off x="1081959" y="2187155"/>
              <a:ext cx="522551" cy="268797"/>
            </a:xfrm>
            <a:prstGeom prst="bentConnector3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2" name="ZoneTexte 3"/>
            <p:cNvSpPr txBox="1"/>
            <p:nvPr/>
          </p:nvSpPr>
          <p:spPr>
            <a:xfrm>
              <a:off x="2508413" y="4474009"/>
              <a:ext cx="16469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Energy</a:t>
              </a:r>
              <a:r>
                <a:rPr kumimoji="0" lang="fr-FR" sz="120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  (FADC </a:t>
              </a:r>
              <a:r>
                <a:rPr kumimoji="0" lang="fr-FR" sz="120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units</a:t>
              </a:r>
              <a:r>
                <a:rPr kumimoji="0" lang="fr-FR" sz="120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)</a:t>
              </a:r>
            </a:p>
          </p:txBody>
        </p:sp>
      </p:grpSp>
      <p:pic>
        <p:nvPicPr>
          <p:cNvPr id="23" name="Image 21" descr="Slice3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77" y="4042209"/>
            <a:ext cx="4117476" cy="2126214"/>
          </a:xfrm>
          <a:prstGeom prst="rect">
            <a:avLst/>
          </a:prstGeom>
        </p:spPr>
      </p:pic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1731097" y="3797"/>
            <a:ext cx="60011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>
                <a:solidFill>
                  <a:srgbClr val="000000"/>
                </a:solidFill>
                <a:latin typeface="Arial"/>
                <a:cs typeface="Arial"/>
              </a:rPr>
              <a:t>Energy</a:t>
            </a:r>
            <a:r>
              <a:rPr lang="fr-FR" altLang="en-US" sz="3200" b="1" dirty="0">
                <a:solidFill>
                  <a:srgbClr val="000000"/>
                </a:solidFill>
                <a:latin typeface="Arial"/>
                <a:cs typeface="Arial"/>
              </a:rPr>
              <a:t> Integrated </a:t>
            </a:r>
            <a:r>
              <a:rPr lang="fr-FR" altLang="en-US" sz="3200" b="1" dirty="0" err="1">
                <a:solidFill>
                  <a:srgbClr val="000000"/>
                </a:solidFill>
                <a:latin typeface="Arial"/>
                <a:cs typeface="Arial"/>
              </a:rPr>
              <a:t>Asymmetry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" name="Right Brace 27"/>
          <p:cNvSpPr/>
          <p:nvPr/>
        </p:nvSpPr>
        <p:spPr bwMode="auto">
          <a:xfrm>
            <a:off x="4260916" y="1134525"/>
            <a:ext cx="470746" cy="5270041"/>
          </a:xfrm>
          <a:prstGeom prst="righ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29" name="Picture 28" descr="SemiIn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431" y="2096628"/>
            <a:ext cx="4194650" cy="3836036"/>
          </a:xfrm>
          <a:prstGeom prst="rect">
            <a:avLst/>
          </a:prstGeom>
        </p:spPr>
      </p:pic>
      <p:sp>
        <p:nvSpPr>
          <p:cNvPr id="25" name="ZoneTexte 2"/>
          <p:cNvSpPr txBox="1"/>
          <p:nvPr/>
        </p:nvSpPr>
        <p:spPr>
          <a:xfrm>
            <a:off x="737420" y="4846191"/>
            <a:ext cx="1305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u="none" strike="noStrike" kern="0" cap="none" spc="0" normalizeH="0" baseline="0" noProof="0" dirty="0" err="1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/>
                <a:cs typeface="Arial"/>
              </a:rPr>
              <a:t>Accidentals</a:t>
            </a:r>
            <a:endParaRPr kumimoji="0" lang="fr-FR" sz="1400" u="none" strike="noStrike" kern="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26" name="Connecteur en angle 9"/>
          <p:cNvCxnSpPr/>
          <p:nvPr/>
        </p:nvCxnSpPr>
        <p:spPr>
          <a:xfrm rot="16200000" flipH="1">
            <a:off x="1039985" y="5388408"/>
            <a:ext cx="725092" cy="256212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7" name="ZoneTexte 3"/>
          <p:cNvSpPr txBox="1"/>
          <p:nvPr/>
        </p:nvSpPr>
        <p:spPr>
          <a:xfrm>
            <a:off x="2687373" y="6119367"/>
            <a:ext cx="1355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Time (TDC </a:t>
            </a:r>
            <a:r>
              <a:rPr kumimoji="0" lang="fr-FR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units</a:t>
            </a:r>
            <a:r>
              <a:rPr kumimoji="0" lang="fr-FR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)</a:t>
            </a:r>
          </a:p>
        </p:txBody>
      </p:sp>
      <p:graphicFrame>
        <p:nvGraphicFramePr>
          <p:cNvPr id="3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757043"/>
              </p:ext>
            </p:extLst>
          </p:nvPr>
        </p:nvGraphicFramePr>
        <p:xfrm>
          <a:off x="4848431" y="1117795"/>
          <a:ext cx="4143375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18" name="Equation" r:id="rId6" imgW="2463800" imgH="546100" progId="Equation.3">
                  <p:embed/>
                </p:oleObj>
              </mc:Choice>
              <mc:Fallback>
                <p:oleObj name="Equation" r:id="rId6" imgW="2463800" imgH="546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48431" y="1117795"/>
                        <a:ext cx="4143375" cy="9112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0432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7285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7346CDF7-D447-6E4D-81E6-7152DE814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0273" y="1259390"/>
            <a:ext cx="5181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b="1" dirty="0" err="1">
                <a:solidFill>
                  <a:srgbClr val="00B05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PEPPo</a:t>
            </a:r>
            <a:r>
              <a:rPr lang="en-US" sz="1600" dirty="0">
                <a:solidFill>
                  <a:srgbClr val="00B05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demonstrated </a:t>
            </a:r>
            <a:r>
              <a:rPr lang="en-US" sz="1600" b="1" dirty="0">
                <a:latin typeface="Avenir Roman" panose="02000503020000020003" pitchFamily="2" charset="0"/>
                <a:ea typeface="Arial" charset="0"/>
                <a:cs typeface="Arial" charset="0"/>
              </a:rPr>
              <a:t>efficient polarization transfer 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of </a:t>
            </a:r>
            <a:r>
              <a:rPr lang="en-US" sz="1600" b="1" dirty="0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8.2 MeV/c polarized </a:t>
            </a:r>
            <a:r>
              <a:rPr lang="en-US" sz="1600" b="1" dirty="0">
                <a:solidFill>
                  <a:srgbClr val="1C28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electrons</a:t>
            </a:r>
            <a:r>
              <a:rPr lang="en-US" sz="1600" b="1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to </a:t>
            </a:r>
            <a:r>
              <a:rPr lang="en-US" sz="1600" b="1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positrons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, expanding polarized positron production using </a:t>
            </a:r>
            <a:r>
              <a:rPr lang="en-US" sz="1600" b="1" dirty="0">
                <a:latin typeface="Avenir Roman" panose="02000503020000020003" pitchFamily="2" charset="0"/>
                <a:ea typeface="Arial" charset="0"/>
                <a:cs typeface="Arial" charset="0"/>
              </a:rPr>
              <a:t>MeV electron beam energies.</a:t>
            </a:r>
          </a:p>
        </p:txBody>
      </p:sp>
      <p:sp>
        <p:nvSpPr>
          <p:cNvPr id="3" name="Rectangle 19">
            <a:extLst>
              <a:ext uri="{FF2B5EF4-FFF2-40B4-BE49-F238E27FC236}">
                <a16:creationId xmlns:a16="http://schemas.microsoft.com/office/drawing/2014/main" id="{CD15C6CC-34C1-A94B-8E10-8CFCA0BF5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273" y="862445"/>
            <a:ext cx="762018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(</a:t>
            </a:r>
            <a:r>
              <a:rPr lang="fr-FR" sz="16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PEPPo</a:t>
            </a: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Collaboration) D. Abbott et al. , Phys. </a:t>
            </a:r>
            <a:r>
              <a:rPr lang="fr-FR" sz="16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Rev</a:t>
            </a: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 </a:t>
            </a:r>
            <a:r>
              <a:rPr lang="fr-FR" sz="16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Lett</a:t>
            </a: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 116 (2016) 214801</a:t>
            </a:r>
          </a:p>
        </p:txBody>
      </p:sp>
      <p:grpSp>
        <p:nvGrpSpPr>
          <p:cNvPr id="8" name="Grouper 21">
            <a:extLst>
              <a:ext uri="{FF2B5EF4-FFF2-40B4-BE49-F238E27FC236}">
                <a16:creationId xmlns:a16="http://schemas.microsoft.com/office/drawing/2014/main" id="{F6395E1A-D542-5946-8118-66A11BB6EEBB}"/>
              </a:ext>
            </a:extLst>
          </p:cNvPr>
          <p:cNvGrpSpPr/>
          <p:nvPr/>
        </p:nvGrpSpPr>
        <p:grpSpPr>
          <a:xfrm>
            <a:off x="3441700" y="2419341"/>
            <a:ext cx="5611747" cy="3946472"/>
            <a:chOff x="4948773" y="3261407"/>
            <a:chExt cx="3428703" cy="2736304"/>
          </a:xfrm>
        </p:grpSpPr>
        <p:pic>
          <p:nvPicPr>
            <p:cNvPr id="9" name="Image 6" descr="PosPol.eps">
              <a:extLst>
                <a:ext uri="{FF2B5EF4-FFF2-40B4-BE49-F238E27FC236}">
                  <a16:creationId xmlns:a16="http://schemas.microsoft.com/office/drawing/2014/main" id="{5913E897-127E-554A-9331-AF4713E14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8773" y="3261407"/>
              <a:ext cx="3428703" cy="2736304"/>
            </a:xfrm>
            <a:prstGeom prst="rect">
              <a:avLst/>
            </a:prstGeom>
          </p:spPr>
        </p:pic>
        <p:sp>
          <p:nvSpPr>
            <p:cNvPr id="10" name="ZoneTexte 19">
              <a:extLst>
                <a:ext uri="{FF2B5EF4-FFF2-40B4-BE49-F238E27FC236}">
                  <a16:creationId xmlns:a16="http://schemas.microsoft.com/office/drawing/2014/main" id="{6FCAED86-650D-C248-BF08-A9DE5621876A}"/>
                </a:ext>
              </a:extLst>
            </p:cNvPr>
            <p:cNvSpPr txBox="1"/>
            <p:nvPr/>
          </p:nvSpPr>
          <p:spPr>
            <a:xfrm>
              <a:off x="5534589" y="3319805"/>
              <a:ext cx="1490981" cy="384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38ABA6"/>
                  </a:solidFill>
                  <a:latin typeface="Avenir Roman" panose="02000503020000020003" pitchFamily="2" charset="0"/>
                </a:rPr>
                <a:t>electron beam polarization</a:t>
              </a:r>
            </a:p>
            <a:p>
              <a:pPr algn="ctr"/>
              <a:endParaRPr lang="en-US" sz="200" b="1" dirty="0">
                <a:solidFill>
                  <a:srgbClr val="38ABA6"/>
                </a:solidFill>
                <a:latin typeface="Avenir Roman" panose="02000503020000020003" pitchFamily="2" charset="0"/>
              </a:endParaRPr>
            </a:p>
            <a:p>
              <a:pPr algn="ctr"/>
              <a:r>
                <a:rPr lang="en-US" sz="1400" b="1" dirty="0">
                  <a:solidFill>
                    <a:srgbClr val="38ABA6"/>
                  </a:solidFill>
                  <a:latin typeface="Avenir Roman" panose="02000503020000020003" pitchFamily="2" charset="0"/>
                </a:rPr>
                <a:t>85.2 ± 0.6 ± 0.7 %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D280F42-C6F9-914D-8A89-1EAEC5041301}"/>
                </a:ext>
              </a:extLst>
            </p:cNvPr>
            <p:cNvSpPr/>
            <p:nvPr/>
          </p:nvSpPr>
          <p:spPr>
            <a:xfrm>
              <a:off x="5002295" y="4977168"/>
              <a:ext cx="72016" cy="36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Roman" panose="02000503020000020003" pitchFamily="2" charset="0"/>
              </a:endParaRPr>
            </a:p>
          </p:txBody>
        </p:sp>
      </p:grpSp>
      <p:pic>
        <p:nvPicPr>
          <p:cNvPr id="12" name="Picture 10" descr="PRLMay2016illustration_F2b-01.jpg">
            <a:extLst>
              <a:ext uri="{FF2B5EF4-FFF2-40B4-BE49-F238E27FC236}">
                <a16:creationId xmlns:a16="http://schemas.microsoft.com/office/drawing/2014/main" id="{36B2B1DE-64E7-FA49-BD4F-08965F5D0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02" y="1797999"/>
            <a:ext cx="2539786" cy="2539786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A8BBE9E3-A0FE-3643-B74A-11A3BD136867}"/>
              </a:ext>
            </a:extLst>
          </p:cNvPr>
          <p:cNvSpPr txBox="1"/>
          <p:nvPr/>
        </p:nvSpPr>
        <p:spPr>
          <a:xfrm>
            <a:off x="59250" y="4259981"/>
            <a:ext cx="29042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solidFill>
                  <a:srgbClr val="CC00CC"/>
                </a:solidFill>
                <a:latin typeface="Avenir Roman" panose="02000503020000020003" pitchFamily="2" charset="0"/>
              </a:rPr>
              <a:t>Whenever producing e</a:t>
            </a:r>
            <a:r>
              <a:rPr lang="en-US" sz="1800" i="1" baseline="30000" dirty="0">
                <a:solidFill>
                  <a:srgbClr val="CC00CC"/>
                </a:solidFill>
                <a:latin typeface="Avenir Roman" panose="02000503020000020003" pitchFamily="2" charset="0"/>
              </a:rPr>
              <a:t>+</a:t>
            </a:r>
            <a:r>
              <a:rPr lang="en-US" sz="1800" i="1" dirty="0">
                <a:solidFill>
                  <a:srgbClr val="CC00CC"/>
                </a:solidFill>
                <a:latin typeface="Avenir Roman" panose="02000503020000020003" pitchFamily="2" charset="0"/>
              </a:rPr>
              <a:t> from e</a:t>
            </a:r>
            <a:r>
              <a:rPr lang="en-US" sz="1800" i="1" baseline="30000" dirty="0">
                <a:solidFill>
                  <a:srgbClr val="CC00CC"/>
                </a:solidFill>
                <a:latin typeface="Avenir Roman" panose="02000503020000020003" pitchFamily="2" charset="0"/>
              </a:rPr>
              <a:t>-</a:t>
            </a:r>
            <a:r>
              <a:rPr lang="en-US" sz="1800" i="1" dirty="0">
                <a:solidFill>
                  <a:srgbClr val="CC00CC"/>
                </a:solidFill>
                <a:latin typeface="Avenir Roman" panose="02000503020000020003" pitchFamily="2" charset="0"/>
              </a:rPr>
              <a:t>, polarization is coming for free, if initial electrons are polarized</a:t>
            </a:r>
            <a:r>
              <a:rPr lang="en-US" sz="1600" i="1" dirty="0">
                <a:solidFill>
                  <a:srgbClr val="CC00CC"/>
                </a:solidFill>
                <a:latin typeface="Avenir Roman" panose="02000503020000020003" pitchFamily="2" charset="0"/>
              </a:rPr>
              <a:t>.</a:t>
            </a:r>
          </a:p>
        </p:txBody>
      </p:sp>
      <p:sp>
        <p:nvSpPr>
          <p:cNvPr id="14" name="Text Box 26">
            <a:extLst>
              <a:ext uri="{FF2B5EF4-FFF2-40B4-BE49-F238E27FC236}">
                <a16:creationId xmlns:a16="http://schemas.microsoft.com/office/drawing/2014/main" id="{CE8EF8CC-20A7-3348-8A41-52385C274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513" y="42107"/>
            <a:ext cx="49712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PEPPo</a:t>
            </a:r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 </a:t>
            </a:r>
            <a:r>
              <a:rPr lang="fr-FR" altLang="en-US" sz="3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Experiment</a:t>
            </a:r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 </a:t>
            </a:r>
            <a:r>
              <a:rPr lang="fr-FR" altLang="en-US" sz="3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Result</a:t>
            </a:r>
            <a:endParaRPr lang="fr-FR" altLang="en-US" sz="3200" dirty="0">
              <a:solidFill>
                <a:srgbClr val="000000"/>
              </a:solidFill>
              <a:latin typeface="Avenir Roman" panose="02000503020000020003" pitchFamily="2" charset="0"/>
              <a:cs typeface="Arial"/>
            </a:endParaRPr>
          </a:p>
        </p:txBody>
      </p:sp>
      <p:pic>
        <p:nvPicPr>
          <p:cNvPr id="15" name="Picture 14" descr="Screen shot 2012-03-31 at 6.08.09 AM.png">
            <a:extLst>
              <a:ext uri="{FF2B5EF4-FFF2-40B4-BE49-F238E27FC236}">
                <a16:creationId xmlns:a16="http://schemas.microsoft.com/office/drawing/2014/main" id="{AB4A7406-0751-AD45-A101-EF42E1F60C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4391" b="2954"/>
          <a:stretch/>
        </p:blipFill>
        <p:spPr>
          <a:xfrm>
            <a:off x="423969" y="1457020"/>
            <a:ext cx="2174852" cy="54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8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>
            <a:extLst>
              <a:ext uri="{FF2B5EF4-FFF2-40B4-BE49-F238E27FC236}">
                <a16:creationId xmlns:a16="http://schemas.microsoft.com/office/drawing/2014/main" id="{DA5EFC02-C28D-D943-A5D7-56154F919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375" y="1042907"/>
            <a:ext cx="310721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Clr>
                <a:srgbClr val="D60093"/>
              </a:buClr>
            </a:pPr>
            <a:r>
              <a:rPr lang="en-US" sz="2000" dirty="0">
                <a:solidFill>
                  <a:schemeClr val="tx1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Two </a:t>
            </a:r>
            <a:r>
              <a:rPr lang="en-US" sz="2000" dirty="0" err="1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NaI</a:t>
            </a:r>
            <a:r>
              <a:rPr lang="en-US" sz="2000" dirty="0">
                <a:solidFill>
                  <a:schemeClr val="tx1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detectors measured coincidence of </a:t>
            </a:r>
            <a:r>
              <a:rPr lang="en-US" sz="2000" dirty="0">
                <a:solidFill>
                  <a:srgbClr val="0000CC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back-to-back photons</a:t>
            </a:r>
            <a:r>
              <a:rPr lang="en-US" sz="2000" dirty="0">
                <a:solidFill>
                  <a:schemeClr val="tx1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emitted by </a:t>
            </a:r>
            <a:r>
              <a:rPr lang="en-US" sz="2000" dirty="0">
                <a:solidFill>
                  <a:srgbClr val="008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annihilation</a:t>
            </a:r>
            <a:r>
              <a:rPr lang="en-US" sz="2000" dirty="0">
                <a:solidFill>
                  <a:schemeClr val="tx1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of </a:t>
            </a:r>
            <a:r>
              <a:rPr lang="en-US" sz="2000" dirty="0">
                <a:solidFill>
                  <a:srgbClr val="008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positrons</a:t>
            </a:r>
            <a:r>
              <a:rPr lang="en-US" sz="2000" dirty="0">
                <a:solidFill>
                  <a:schemeClr val="tx1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in a </a:t>
            </a:r>
            <a:r>
              <a:rPr lang="en-US" sz="2000" u="sng" dirty="0" err="1">
                <a:solidFill>
                  <a:schemeClr val="tx1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viewscreen</a:t>
            </a:r>
            <a:r>
              <a:rPr lang="en-US" sz="2000" dirty="0">
                <a:solidFill>
                  <a:schemeClr val="tx1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 </a:t>
            </a:r>
          </a:p>
        </p:txBody>
      </p:sp>
      <p:sp>
        <p:nvSpPr>
          <p:cNvPr id="3" name="Text Box 26">
            <a:extLst>
              <a:ext uri="{FF2B5EF4-FFF2-40B4-BE49-F238E27FC236}">
                <a16:creationId xmlns:a16="http://schemas.microsoft.com/office/drawing/2014/main" id="{B3A933CA-600F-814B-B9F3-F0342F3DD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764" y="76273"/>
            <a:ext cx="58469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Positron </a:t>
            </a:r>
            <a:r>
              <a:rPr lang="fr-FR" altLang="en-US" sz="3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Yield</a:t>
            </a:r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 at MeV Energies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3FF7BFE-7002-AB4D-9550-F2A1C276E913}"/>
              </a:ext>
            </a:extLst>
          </p:cNvPr>
          <p:cNvGrpSpPr/>
          <p:nvPr/>
        </p:nvGrpSpPr>
        <p:grpSpPr>
          <a:xfrm>
            <a:off x="4028428" y="733859"/>
            <a:ext cx="3850966" cy="3167958"/>
            <a:chOff x="1589617" y="1379042"/>
            <a:chExt cx="3917041" cy="329710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0E5217B-EEBD-8F4E-B641-1A76D9E46D1C}"/>
                </a:ext>
              </a:extLst>
            </p:cNvPr>
            <p:cNvGrpSpPr/>
            <p:nvPr/>
          </p:nvGrpSpPr>
          <p:grpSpPr>
            <a:xfrm>
              <a:off x="1634606" y="1379042"/>
              <a:ext cx="3872052" cy="3010961"/>
              <a:chOff x="1562598" y="1857466"/>
              <a:chExt cx="3872052" cy="3010961"/>
            </a:xfrm>
          </p:grpSpPr>
          <p:sp>
            <p:nvSpPr>
              <p:cNvPr id="13" name="Oval 8">
                <a:extLst>
                  <a:ext uri="{FF2B5EF4-FFF2-40B4-BE49-F238E27FC236}">
                    <a16:creationId xmlns:a16="http://schemas.microsoft.com/office/drawing/2014/main" id="{63BF584C-6846-3B4A-981F-43B8AA9A7D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400" y="2135278"/>
                <a:ext cx="1439863" cy="1439863"/>
              </a:xfrm>
              <a:prstGeom prst="ellipse">
                <a:avLst/>
              </a:prstGeom>
              <a:solidFill>
                <a:srgbClr val="00CC6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14" name="Rectangle 9">
                <a:extLst>
                  <a:ext uri="{FF2B5EF4-FFF2-40B4-BE49-F238E27FC236}">
                    <a16:creationId xmlns:a16="http://schemas.microsoft.com/office/drawing/2014/main" id="{EC2D3097-8C7F-404C-8F2E-91E4C6C83F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5550" y="2090828"/>
                <a:ext cx="785813" cy="1512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15" name="Rectangle 10">
                <a:extLst>
                  <a:ext uri="{FF2B5EF4-FFF2-40B4-BE49-F238E27FC236}">
                    <a16:creationId xmlns:a16="http://schemas.microsoft.com/office/drawing/2014/main" id="{F8EC5895-2C30-EC48-9AE7-1F8339A504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1813" y="2859178"/>
                <a:ext cx="1079500" cy="787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16" name="Line 11">
                <a:extLst>
                  <a:ext uri="{FF2B5EF4-FFF2-40B4-BE49-F238E27FC236}">
                    <a16:creationId xmlns:a16="http://schemas.microsoft.com/office/drawing/2014/main" id="{7E1471DB-8157-C743-B35A-E75A191D1F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713" y="2133691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17" name="Line 12">
                <a:extLst>
                  <a:ext uri="{FF2B5EF4-FFF2-40B4-BE49-F238E27FC236}">
                    <a16:creationId xmlns:a16="http://schemas.microsoft.com/office/drawing/2014/main" id="{130BDCE2-99D9-C440-A3C7-0F7F94D23C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713" y="2854416"/>
                <a:ext cx="71913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18" name="Oval 14">
                <a:extLst>
                  <a:ext uri="{FF2B5EF4-FFF2-40B4-BE49-F238E27FC236}">
                    <a16:creationId xmlns:a16="http://schemas.microsoft.com/office/drawing/2014/main" id="{D268D349-6929-3E4D-9DFD-A85D892FEC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287713" y="3167153"/>
                <a:ext cx="1439862" cy="1439863"/>
              </a:xfrm>
              <a:prstGeom prst="ellipse">
                <a:avLst/>
              </a:prstGeom>
              <a:solidFill>
                <a:srgbClr val="00CC6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19" name="Rectangle 15">
                <a:extLst>
                  <a:ext uri="{FF2B5EF4-FFF2-40B4-BE49-F238E27FC236}">
                    <a16:creationId xmlns:a16="http://schemas.microsoft.com/office/drawing/2014/main" id="{64E7254E-9F31-D94B-BD98-2E0C4AF86E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4011613" y="3138578"/>
                <a:ext cx="785812" cy="1512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20" name="Rectangle 16">
                <a:extLst>
                  <a:ext uri="{FF2B5EF4-FFF2-40B4-BE49-F238E27FC236}">
                    <a16:creationId xmlns:a16="http://schemas.microsoft.com/office/drawing/2014/main" id="{04C778FD-26F2-5942-97D8-F83EFDDF17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143250" y="3097303"/>
                <a:ext cx="1079500" cy="787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21" name="Line 30">
                <a:extLst>
                  <a:ext uri="{FF2B5EF4-FFF2-40B4-BE49-F238E27FC236}">
                    <a16:creationId xmlns:a16="http://schemas.microsoft.com/office/drawing/2014/main" id="{12129FAD-1B89-7C40-B04D-AB2B7581AA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2598" y="2486117"/>
                <a:ext cx="812301" cy="4762"/>
              </a:xfrm>
              <a:prstGeom prst="line">
                <a:avLst/>
              </a:prstGeom>
              <a:noFill/>
              <a:ln w="19050">
                <a:solidFill>
                  <a:srgbClr val="0033CC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22" name="Line 33">
                <a:extLst>
                  <a:ext uri="{FF2B5EF4-FFF2-40B4-BE49-F238E27FC236}">
                    <a16:creationId xmlns:a16="http://schemas.microsoft.com/office/drawing/2014/main" id="{A077820C-1028-C149-A006-AEF7A7F69F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4325" y="2197191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23" name="Line 34">
                <a:extLst>
                  <a:ext uri="{FF2B5EF4-FFF2-40B4-BE49-F238E27FC236}">
                    <a16:creationId xmlns:a16="http://schemas.microsoft.com/office/drawing/2014/main" id="{950B61DD-DFE4-2D44-B0D4-CFF00291FB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2738" y="2782978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24" name="Line 35">
                <a:extLst>
                  <a:ext uri="{FF2B5EF4-FFF2-40B4-BE49-F238E27FC236}">
                    <a16:creationId xmlns:a16="http://schemas.microsoft.com/office/drawing/2014/main" id="{D520B2FD-B687-1445-9D57-57CC678466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1613" y="4187916"/>
                <a:ext cx="542925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25" name="Line 36">
                <a:extLst>
                  <a:ext uri="{FF2B5EF4-FFF2-40B4-BE49-F238E27FC236}">
                    <a16:creationId xmlns:a16="http://schemas.microsoft.com/office/drawing/2014/main" id="{C88879FB-FD8B-DA47-BF42-29C29A887F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788" y="4330791"/>
                <a:ext cx="542925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26" name="Line 38">
                <a:extLst>
                  <a:ext uri="{FF2B5EF4-FFF2-40B4-BE49-F238E27FC236}">
                    <a16:creationId xmlns:a16="http://schemas.microsoft.com/office/drawing/2014/main" id="{04D88604-D46B-CD4A-9F6E-487D49A970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68838" y="4186328"/>
                <a:ext cx="576262" cy="7143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27" name="Line 39">
                <a:extLst>
                  <a:ext uri="{FF2B5EF4-FFF2-40B4-BE49-F238E27FC236}">
                    <a16:creationId xmlns:a16="http://schemas.microsoft.com/office/drawing/2014/main" id="{69B889F9-53A5-974B-84A9-F401B8926C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3000000" flipV="1">
                <a:off x="4796632" y="4050597"/>
                <a:ext cx="315912" cy="48895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28" name="Line 41">
                <a:extLst>
                  <a:ext uri="{FF2B5EF4-FFF2-40B4-BE49-F238E27FC236}">
                    <a16:creationId xmlns:a16="http://schemas.microsoft.com/office/drawing/2014/main" id="{8FF38742-702A-CE45-B961-8E12C6124D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62350" y="2851241"/>
                <a:ext cx="147638" cy="103981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29" name="Line 42">
                <a:extLst>
                  <a:ext uri="{FF2B5EF4-FFF2-40B4-BE49-F238E27FC236}">
                    <a16:creationId xmlns:a16="http://schemas.microsoft.com/office/drawing/2014/main" id="{A2BA3CD9-2600-5046-9D9A-E8F6C56217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0763" y="2851241"/>
                <a:ext cx="149225" cy="103981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30" name="Text Box 43">
                <a:extLst>
                  <a:ext uri="{FF2B5EF4-FFF2-40B4-BE49-F238E27FC236}">
                    <a16:creationId xmlns:a16="http://schemas.microsoft.com/office/drawing/2014/main" id="{20A25004-4661-234B-9C6E-492AC8ADD1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32753" y="2666437"/>
                <a:ext cx="339472" cy="2882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200" b="1" dirty="0">
                    <a:latin typeface="Avenir Roman" panose="02000503020000020003" pitchFamily="2" charset="0"/>
                    <a:cs typeface="Comic Sans MS"/>
                  </a:rPr>
                  <a:t>T</a:t>
                </a:r>
                <a:r>
                  <a:rPr lang="en-US" sz="1200" b="1" baseline="-25000" dirty="0">
                    <a:latin typeface="Avenir Roman" panose="02000503020000020003" pitchFamily="2" charset="0"/>
                    <a:cs typeface="Comic Sans MS"/>
                  </a:rPr>
                  <a:t>1</a:t>
                </a:r>
                <a:endParaRPr lang="en-US" sz="1200" b="1" dirty="0">
                  <a:latin typeface="Avenir Roman" panose="02000503020000020003" pitchFamily="2" charset="0"/>
                  <a:cs typeface="Comic Sans MS"/>
                </a:endParaRPr>
              </a:p>
            </p:txBody>
          </p:sp>
          <p:sp>
            <p:nvSpPr>
              <p:cNvPr id="31" name="Text Box 44">
                <a:extLst>
                  <a:ext uri="{FF2B5EF4-FFF2-40B4-BE49-F238E27FC236}">
                    <a16:creationId xmlns:a16="http://schemas.microsoft.com/office/drawing/2014/main" id="{F6CACF73-7D82-4547-9BAE-484BEA5F8C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95179" y="4444437"/>
                <a:ext cx="339471" cy="2882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200" b="1" dirty="0">
                    <a:latin typeface="Avenir Roman" panose="02000503020000020003" pitchFamily="2" charset="0"/>
                    <a:cs typeface="Comic Sans MS"/>
                  </a:rPr>
                  <a:t>T</a:t>
                </a:r>
                <a:r>
                  <a:rPr lang="en-US" sz="1200" b="1" baseline="-25000" dirty="0">
                    <a:latin typeface="Avenir Roman" panose="02000503020000020003" pitchFamily="2" charset="0"/>
                    <a:cs typeface="Comic Sans MS"/>
                  </a:rPr>
                  <a:t>2</a:t>
                </a:r>
                <a:endParaRPr lang="en-US" sz="1200" b="1" dirty="0">
                  <a:latin typeface="Avenir Roman" panose="02000503020000020003" pitchFamily="2" charset="0"/>
                  <a:cs typeface="Comic Sans MS"/>
                </a:endParaRPr>
              </a:p>
            </p:txBody>
          </p:sp>
          <p:sp>
            <p:nvSpPr>
              <p:cNvPr id="32" name="Text Box 45">
                <a:extLst>
                  <a:ext uri="{FF2B5EF4-FFF2-40B4-BE49-F238E27FC236}">
                    <a16:creationId xmlns:a16="http://schemas.microsoft.com/office/drawing/2014/main" id="{DCE65A9B-040D-4D47-99C7-3248674933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35250" y="1857466"/>
                <a:ext cx="363929" cy="320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Avenir Roman" panose="02000503020000020003" pitchFamily="2" charset="0"/>
                    <a:cs typeface="Comic Sans MS"/>
                  </a:rPr>
                  <a:t>S</a:t>
                </a:r>
                <a:r>
                  <a:rPr lang="en-US" sz="1400" b="1" baseline="-25000" dirty="0">
                    <a:solidFill>
                      <a:srgbClr val="000000"/>
                    </a:solidFill>
                    <a:latin typeface="Avenir Roman" panose="02000503020000020003" pitchFamily="2" charset="0"/>
                    <a:cs typeface="Comic Sans MS"/>
                  </a:rPr>
                  <a:t>1</a:t>
                </a:r>
              </a:p>
            </p:txBody>
          </p:sp>
          <p:sp>
            <p:nvSpPr>
              <p:cNvPr id="33" name="Text Box 46">
                <a:extLst>
                  <a:ext uri="{FF2B5EF4-FFF2-40B4-BE49-F238E27FC236}">
                    <a16:creationId xmlns:a16="http://schemas.microsoft.com/office/drawing/2014/main" id="{9CDB683B-97F2-4849-A6CF-62E783CEA71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53140" y="4548103"/>
                <a:ext cx="363929" cy="320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Avenir Roman" panose="02000503020000020003" pitchFamily="2" charset="0"/>
                    <a:cs typeface="Comic Sans MS"/>
                  </a:rPr>
                  <a:t>S</a:t>
                </a:r>
                <a:r>
                  <a:rPr lang="en-US" sz="1400" b="1" baseline="-25000" dirty="0">
                    <a:solidFill>
                      <a:srgbClr val="000000"/>
                    </a:solidFill>
                    <a:latin typeface="Avenir Roman" panose="02000503020000020003" pitchFamily="2" charset="0"/>
                    <a:cs typeface="Comic Sans MS"/>
                  </a:rPr>
                  <a:t>2</a:t>
                </a:r>
              </a:p>
            </p:txBody>
          </p:sp>
          <p:sp>
            <p:nvSpPr>
              <p:cNvPr id="34" name="Text Box 47">
                <a:extLst>
                  <a:ext uri="{FF2B5EF4-FFF2-40B4-BE49-F238E27FC236}">
                    <a16:creationId xmlns:a16="http://schemas.microsoft.com/office/drawing/2014/main" id="{D1675E11-F9E9-EA4C-A9CF-4B9245FDBB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75038" y="2400391"/>
                <a:ext cx="326428" cy="320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Avenir Roman" panose="02000503020000020003" pitchFamily="2" charset="0"/>
                    <a:cs typeface="Comic Sans MS"/>
                  </a:rPr>
                  <a:t>D</a:t>
                </a:r>
              </a:p>
            </p:txBody>
          </p:sp>
          <p:sp>
            <p:nvSpPr>
              <p:cNvPr id="35" name="Text Box 48">
                <a:extLst>
                  <a:ext uri="{FF2B5EF4-FFF2-40B4-BE49-F238E27FC236}">
                    <a16:creationId xmlns:a16="http://schemas.microsoft.com/office/drawing/2014/main" id="{5A5FEDE1-CABA-7F43-A3AA-475C85C108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75038" y="4024403"/>
                <a:ext cx="326428" cy="320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Avenir Roman" panose="02000503020000020003" pitchFamily="2" charset="0"/>
                    <a:cs typeface="Comic Sans MS"/>
                  </a:rPr>
                  <a:t>D</a:t>
                </a:r>
              </a:p>
            </p:txBody>
          </p:sp>
          <p:sp>
            <p:nvSpPr>
              <p:cNvPr id="36" name="Line 49">
                <a:extLst>
                  <a:ext uri="{FF2B5EF4-FFF2-40B4-BE49-F238E27FC236}">
                    <a16:creationId xmlns:a16="http://schemas.microsoft.com/office/drawing/2014/main" id="{FC455147-9365-B245-979A-E42ACFC77F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3938" y="4079966"/>
                <a:ext cx="1254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37" name="Line 81">
                <a:extLst>
                  <a:ext uri="{FF2B5EF4-FFF2-40B4-BE49-F238E27FC236}">
                    <a16:creationId xmlns:a16="http://schemas.microsoft.com/office/drawing/2014/main" id="{5DCEEAA2-6551-2241-939A-547F43FBD7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4325" y="2205128"/>
                <a:ext cx="28733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cxnSp>
            <p:nvCxnSpPr>
              <p:cNvPr id="38" name="Straight Connector 2">
                <a:extLst>
                  <a:ext uri="{FF2B5EF4-FFF2-40B4-BE49-F238E27FC236}">
                    <a16:creationId xmlns:a16="http://schemas.microsoft.com/office/drawing/2014/main" id="{4CDDFF17-00BE-2A4E-9C8F-6B1CD332B05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123106" y="2124002"/>
                <a:ext cx="0" cy="287338"/>
              </a:xfrm>
              <a:prstGeom prst="line">
                <a:avLst/>
              </a:prstGeom>
              <a:noFill/>
              <a:ln w="63500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39" name="Line 82">
                <a:extLst>
                  <a:ext uri="{FF2B5EF4-FFF2-40B4-BE49-F238E27FC236}">
                    <a16:creationId xmlns:a16="http://schemas.microsoft.com/office/drawing/2014/main" id="{5685001D-E2DB-064F-A77E-4ED69BD04F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7500" y="2775041"/>
                <a:ext cx="28733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40" name="Line 31">
                <a:extLst>
                  <a:ext uri="{FF2B5EF4-FFF2-40B4-BE49-F238E27FC236}">
                    <a16:creationId xmlns:a16="http://schemas.microsoft.com/office/drawing/2014/main" id="{3537B6F9-8776-6A49-AC52-A7C371AF81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24113" y="2197191"/>
                <a:ext cx="360362" cy="2889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41" name="Line 84">
                <a:extLst>
                  <a:ext uri="{FF2B5EF4-FFF2-40B4-BE49-F238E27FC236}">
                    <a16:creationId xmlns:a16="http://schemas.microsoft.com/office/drawing/2014/main" id="{8367E8B8-E614-004D-8DB5-3FF2399525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27288" y="2206716"/>
                <a:ext cx="360362" cy="28892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42" name="Rectangle 26">
                <a:extLst>
                  <a:ext uri="{FF2B5EF4-FFF2-40B4-BE49-F238E27FC236}">
                    <a16:creationId xmlns:a16="http://schemas.microsoft.com/office/drawing/2014/main" id="{FE33E19B-426D-1D41-A2D8-512CD3D1D0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1250" y="2317841"/>
                <a:ext cx="36513" cy="360362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43" name="Line 32">
                <a:extLst>
                  <a:ext uri="{FF2B5EF4-FFF2-40B4-BE49-F238E27FC236}">
                    <a16:creationId xmlns:a16="http://schemas.microsoft.com/office/drawing/2014/main" id="{60D3FA01-238D-654E-92BA-ECBB06EBB9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2525" y="2495641"/>
                <a:ext cx="360363" cy="2873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44" name="Line 85">
                <a:extLst>
                  <a:ext uri="{FF2B5EF4-FFF2-40B4-BE49-F238E27FC236}">
                    <a16:creationId xmlns:a16="http://schemas.microsoft.com/office/drawing/2014/main" id="{149F8B2A-11F4-804E-ABE7-F2222AAA75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8875" y="2489291"/>
                <a:ext cx="360363" cy="28733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45" name="Oval 23">
                <a:extLst>
                  <a:ext uri="{FF2B5EF4-FFF2-40B4-BE49-F238E27FC236}">
                    <a16:creationId xmlns:a16="http://schemas.microsoft.com/office/drawing/2014/main" id="{0C9ABCD3-EA8A-1247-A085-4419A6A2FC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7013" y="2133691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46" name="Line 18">
                <a:extLst>
                  <a:ext uri="{FF2B5EF4-FFF2-40B4-BE49-F238E27FC236}">
                    <a16:creationId xmlns:a16="http://schemas.microsoft.com/office/drawing/2014/main" id="{4B2DEDC8-53F7-214B-8743-9E700DF68C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286125" y="3897403"/>
                <a:ext cx="71913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47" name="Line 17">
                <a:extLst>
                  <a:ext uri="{FF2B5EF4-FFF2-40B4-BE49-F238E27FC236}">
                    <a16:creationId xmlns:a16="http://schemas.microsoft.com/office/drawing/2014/main" id="{7A576F82-EE13-9247-9193-1C4A987F4A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4006850" y="3897403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48" name="Oval 24">
                <a:extLst>
                  <a:ext uri="{FF2B5EF4-FFF2-40B4-BE49-F238E27FC236}">
                    <a16:creationId xmlns:a16="http://schemas.microsoft.com/office/drawing/2014/main" id="{3D16E036-F011-2747-A950-B2494ECE84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7713" y="3879941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49" name="Rectangle 27">
                <a:extLst>
                  <a:ext uri="{FF2B5EF4-FFF2-40B4-BE49-F238E27FC236}">
                    <a16:creationId xmlns:a16="http://schemas.microsoft.com/office/drawing/2014/main" id="{D9EFED7F-6527-1249-911D-225B5E13F1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6688" y="4086316"/>
                <a:ext cx="36512" cy="360362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50" name="Line 33">
                <a:extLst>
                  <a:ext uri="{FF2B5EF4-FFF2-40B4-BE49-F238E27FC236}">
                    <a16:creationId xmlns:a16="http://schemas.microsoft.com/office/drawing/2014/main" id="{B30A76F3-FC4D-7D41-9006-652EB31D02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3250" y="2400391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51" name="Line 34">
                <a:extLst>
                  <a:ext uri="{FF2B5EF4-FFF2-40B4-BE49-F238E27FC236}">
                    <a16:creationId xmlns:a16="http://schemas.microsoft.com/office/drawing/2014/main" id="{391054D4-6F36-3045-9ADB-99EDC3AED8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6425" y="2625816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52" name="Line 33">
                <a:extLst>
                  <a:ext uri="{FF2B5EF4-FFF2-40B4-BE49-F238E27FC236}">
                    <a16:creationId xmlns:a16="http://schemas.microsoft.com/office/drawing/2014/main" id="{B1DC2E95-1851-D644-852E-5DC81DC31A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3250" y="2405153"/>
                <a:ext cx="144463" cy="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53" name="Line 33">
                <a:extLst>
                  <a:ext uri="{FF2B5EF4-FFF2-40B4-BE49-F238E27FC236}">
                    <a16:creationId xmlns:a16="http://schemas.microsoft.com/office/drawing/2014/main" id="{8AA72EF8-A016-7249-9893-D269B68A2D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6425" y="2619466"/>
                <a:ext cx="144463" cy="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54" name="Line 11">
                <a:extLst>
                  <a:ext uri="{FF2B5EF4-FFF2-40B4-BE49-F238E27FC236}">
                    <a16:creationId xmlns:a16="http://schemas.microsoft.com/office/drawing/2014/main" id="{66DCA751-DC1C-9C44-9A98-8BACA5B744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713" y="2133691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55" name="Text Box 88">
                <a:extLst>
                  <a:ext uri="{FF2B5EF4-FFF2-40B4-BE49-F238E27FC236}">
                    <a16:creationId xmlns:a16="http://schemas.microsoft.com/office/drawing/2014/main" id="{41862FCB-2A12-574B-A9F0-44079C0784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05363" y="3949791"/>
                <a:ext cx="373712" cy="320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FF0000"/>
                    </a:solidFill>
                    <a:latin typeface="Avenir Roman" panose="02000503020000020003" pitchFamily="2" charset="0"/>
                    <a:cs typeface="Comic Sans MS"/>
                  </a:rPr>
                  <a:t>e</a:t>
                </a:r>
                <a:r>
                  <a:rPr lang="en-US" sz="1400" b="1" baseline="30000" dirty="0">
                    <a:solidFill>
                      <a:srgbClr val="FF0000"/>
                    </a:solidFill>
                    <a:latin typeface="Avenir Roman" panose="02000503020000020003" pitchFamily="2" charset="0"/>
                    <a:cs typeface="Comic Sans MS"/>
                  </a:rPr>
                  <a:t>+</a:t>
                </a:r>
              </a:p>
            </p:txBody>
          </p:sp>
          <p:sp>
            <p:nvSpPr>
              <p:cNvPr id="56" name="Text Box 89">
                <a:extLst>
                  <a:ext uri="{FF2B5EF4-FFF2-40B4-BE49-F238E27FC236}">
                    <a16:creationId xmlns:a16="http://schemas.microsoft.com/office/drawing/2014/main" id="{6C708280-D8F2-B645-8147-FAEB934D1E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12022" y="2304358"/>
                <a:ext cx="331319" cy="32032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3333FF"/>
                    </a:solidFill>
                    <a:latin typeface="Avenir Roman" panose="02000503020000020003" pitchFamily="2" charset="0"/>
                    <a:cs typeface="Comic Sans MS"/>
                  </a:rPr>
                  <a:t>e</a:t>
                </a:r>
                <a:r>
                  <a:rPr lang="en-US" sz="1400" b="1" baseline="30000" dirty="0">
                    <a:solidFill>
                      <a:srgbClr val="3333FF"/>
                    </a:solidFill>
                    <a:latin typeface="Avenir Roman" panose="02000503020000020003" pitchFamily="2" charset="0"/>
                    <a:cs typeface="Comic Sans MS"/>
                  </a:rPr>
                  <a:t>-</a:t>
                </a:r>
              </a:p>
            </p:txBody>
          </p:sp>
          <p:sp>
            <p:nvSpPr>
              <p:cNvPr id="57" name="Oval 98">
                <a:extLst>
                  <a:ext uri="{FF2B5EF4-FFF2-40B4-BE49-F238E27FC236}">
                    <a16:creationId xmlns:a16="http://schemas.microsoft.com/office/drawing/2014/main" id="{8427C3E3-1807-4644-AEF3-FD5D140AB6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0775" y="2373809"/>
                <a:ext cx="144463" cy="540524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58" name="Oval 99">
                <a:extLst>
                  <a:ext uri="{FF2B5EF4-FFF2-40B4-BE49-F238E27FC236}">
                    <a16:creationId xmlns:a16="http://schemas.microsoft.com/office/drawing/2014/main" id="{83C9DC28-44BF-504E-A3BA-275098A9A9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8163" y="2249985"/>
                <a:ext cx="144462" cy="540524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59" name="Oval 100">
                <a:extLst>
                  <a:ext uri="{FF2B5EF4-FFF2-40B4-BE49-F238E27FC236}">
                    <a16:creationId xmlns:a16="http://schemas.microsoft.com/office/drawing/2014/main" id="{0D3D9365-5802-A64C-90E2-5B91F2EB24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4375" y="3108823"/>
                <a:ext cx="144463" cy="540524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60" name="Oval 101">
                <a:extLst>
                  <a:ext uri="{FF2B5EF4-FFF2-40B4-BE49-F238E27FC236}">
                    <a16:creationId xmlns:a16="http://schemas.microsoft.com/office/drawing/2014/main" id="{51C2132B-3F80-9440-90FC-C9658F631D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5888" y="3989885"/>
                <a:ext cx="144462" cy="540524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61" name="Oval 102">
                <a:extLst>
                  <a:ext uri="{FF2B5EF4-FFF2-40B4-BE49-F238E27FC236}">
                    <a16:creationId xmlns:a16="http://schemas.microsoft.com/office/drawing/2014/main" id="{C05F0135-C514-9C46-9AFE-2BD1743803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6513" y="3991473"/>
                <a:ext cx="144462" cy="540524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</p:grpSp>
        <p:pic>
          <p:nvPicPr>
            <p:cNvPr id="6" name="Picture 2" descr="C:\Documents and Settings\grames\Desktop\POSIPOL\images\ac_assembly.jpg">
              <a:extLst>
                <a:ext uri="{FF2B5EF4-FFF2-40B4-BE49-F238E27FC236}">
                  <a16:creationId xmlns:a16="http://schemas.microsoft.com/office/drawing/2014/main" id="{21F17727-4CDD-204D-95AD-842E6013A8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3912912" y="3104522"/>
              <a:ext cx="792089" cy="482025"/>
            </a:xfrm>
            <a:prstGeom prst="rect">
              <a:avLst/>
            </a:prstGeom>
            <a:noFill/>
          </p:spPr>
        </p:pic>
        <p:pic>
          <p:nvPicPr>
            <p:cNvPr id="7" name="Picture 2" descr="C:\Documents and Settings\grames\Desktop\POSIPOL\images\ac_assembly.jpg">
              <a:extLst>
                <a:ext uri="{FF2B5EF4-FFF2-40B4-BE49-F238E27FC236}">
                  <a16:creationId xmlns:a16="http://schemas.microsoft.com/office/drawing/2014/main" id="{CD228CBB-4D77-9840-AB13-3836E4E970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3908576" y="4021276"/>
              <a:ext cx="814243" cy="495506"/>
            </a:xfrm>
            <a:prstGeom prst="rect">
              <a:avLst/>
            </a:prstGeom>
            <a:noFill/>
          </p:spPr>
        </p:pic>
        <p:sp>
          <p:nvSpPr>
            <p:cNvPr id="8" name="Text Box 56">
              <a:extLst>
                <a:ext uri="{FF2B5EF4-FFF2-40B4-BE49-F238E27FC236}">
                  <a16:creationId xmlns:a16="http://schemas.microsoft.com/office/drawing/2014/main" id="{D46878F6-3A24-C84A-B202-F578A7B7A5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9617" y="2508688"/>
              <a:ext cx="1652030" cy="352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 err="1">
                  <a:solidFill>
                    <a:srgbClr val="0033CC"/>
                  </a:solidFill>
                  <a:latin typeface="Avenir Roman" panose="02000503020000020003" pitchFamily="2" charset="0"/>
                  <a:cs typeface="Comic Sans MS"/>
                </a:rPr>
                <a:t>p</a:t>
              </a:r>
              <a:r>
                <a:rPr lang="en-US" sz="1600" baseline="-25000" dirty="0" err="1">
                  <a:solidFill>
                    <a:srgbClr val="0033CC"/>
                  </a:solidFill>
                  <a:latin typeface="Avenir Roman" panose="02000503020000020003" pitchFamily="2" charset="0"/>
                  <a:cs typeface="Comic Sans MS"/>
                </a:rPr>
                <a:t>e</a:t>
              </a:r>
              <a:r>
                <a:rPr lang="en-US" sz="1600" baseline="-25000" dirty="0">
                  <a:solidFill>
                    <a:srgbClr val="0033CC"/>
                  </a:solidFill>
                  <a:latin typeface="Avenir Roman" panose="02000503020000020003" pitchFamily="2" charset="0"/>
                  <a:cs typeface="Comic Sans MS"/>
                </a:rPr>
                <a:t>-</a:t>
              </a:r>
              <a:r>
                <a:rPr lang="en-US" sz="1600" dirty="0">
                  <a:solidFill>
                    <a:srgbClr val="0033CC"/>
                  </a:solidFill>
                  <a:latin typeface="Avenir Roman" panose="02000503020000020003" pitchFamily="2" charset="0"/>
                  <a:cs typeface="Comic Sans MS"/>
                </a:rPr>
                <a:t>= 8.2 MeV/c </a:t>
              </a:r>
            </a:p>
          </p:txBody>
        </p:sp>
        <p:cxnSp>
          <p:nvCxnSpPr>
            <p:cNvPr id="9" name="Straight Connector 2">
              <a:extLst>
                <a:ext uri="{FF2B5EF4-FFF2-40B4-BE49-F238E27FC236}">
                  <a16:creationId xmlns:a16="http://schemas.microsoft.com/office/drawing/2014/main" id="{0788CB02-E57D-BA46-AFFB-87A6D7DB55D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195114" y="2136362"/>
              <a:ext cx="0" cy="287338"/>
            </a:xfrm>
            <a:prstGeom prst="line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" name="Straight Connector 2">
              <a:extLst>
                <a:ext uri="{FF2B5EF4-FFF2-40B4-BE49-F238E27FC236}">
                  <a16:creationId xmlns:a16="http://schemas.microsoft.com/office/drawing/2014/main" id="{1D6731CA-7328-C746-B966-B73131D54ED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403377" y="2743795"/>
              <a:ext cx="0" cy="287338"/>
            </a:xfrm>
            <a:prstGeom prst="line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" name="Straight Connector 2">
              <a:extLst>
                <a:ext uri="{FF2B5EF4-FFF2-40B4-BE49-F238E27FC236}">
                  <a16:creationId xmlns:a16="http://schemas.microsoft.com/office/drawing/2014/main" id="{6F3AB7D4-B472-214A-BAF1-A183D455CB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4003452" y="2743795"/>
              <a:ext cx="0" cy="287338"/>
            </a:xfrm>
            <a:prstGeom prst="line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2" name="Text Box 88">
              <a:extLst>
                <a:ext uri="{FF2B5EF4-FFF2-40B4-BE49-F238E27FC236}">
                  <a16:creationId xmlns:a16="http://schemas.microsoft.com/office/drawing/2014/main" id="{6ABA7A6A-AE07-154D-B0D7-3BD8E60A2B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2771" y="1819186"/>
              <a:ext cx="373712" cy="320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F0000"/>
                  </a:solidFill>
                  <a:latin typeface="Avenir Roman" panose="02000503020000020003" pitchFamily="2" charset="0"/>
                  <a:cs typeface="Comic Sans MS"/>
                </a:rPr>
                <a:t>e</a:t>
              </a:r>
              <a:r>
                <a:rPr lang="en-US" sz="1400" b="1" baseline="30000" dirty="0">
                  <a:solidFill>
                    <a:srgbClr val="FF0000"/>
                  </a:solidFill>
                  <a:latin typeface="Avenir Roman" panose="02000503020000020003" pitchFamily="2" charset="0"/>
                  <a:cs typeface="Comic Sans MS"/>
                </a:rPr>
                <a:t>+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275E2FA7-41A8-C149-88F2-88573B16D134}"/>
              </a:ext>
            </a:extLst>
          </p:cNvPr>
          <p:cNvSpPr txBox="1"/>
          <p:nvPr/>
        </p:nvSpPr>
        <p:spPr>
          <a:xfrm>
            <a:off x="0" y="4460942"/>
            <a:ext cx="184731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baseline="-25000" dirty="0">
              <a:latin typeface="Avenir Roman" panose="02000503020000020003" pitchFamily="2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DD9F40C-1DAD-5743-9D85-5407B4C9AAEB}"/>
              </a:ext>
            </a:extLst>
          </p:cNvPr>
          <p:cNvGrpSpPr/>
          <p:nvPr/>
        </p:nvGrpSpPr>
        <p:grpSpPr>
          <a:xfrm>
            <a:off x="68649" y="3549565"/>
            <a:ext cx="6055775" cy="2793817"/>
            <a:chOff x="1209235" y="628529"/>
            <a:chExt cx="6698506" cy="252281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F2CA0BB6-FC2E-D742-A32D-8D6E1EE69B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235" y="639170"/>
              <a:ext cx="3397870" cy="2512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A3D1535-F14A-D845-8FF4-6CE15CD02A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294" y="628529"/>
              <a:ext cx="3234447" cy="2461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6" name="Picture 3">
            <a:extLst>
              <a:ext uri="{FF2B5EF4-FFF2-40B4-BE49-F238E27FC236}">
                <a16:creationId xmlns:a16="http://schemas.microsoft.com/office/drawing/2014/main" id="{F838FCED-5D26-1B4F-BEF5-7532F0C44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08334" y="821237"/>
            <a:ext cx="1781854" cy="1817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30B0BF9C-A6FB-2D44-9AE6-7E69E7AE0EEE}"/>
              </a:ext>
            </a:extLst>
          </p:cNvPr>
          <p:cNvCxnSpPr/>
          <p:nvPr/>
        </p:nvCxnSpPr>
        <p:spPr bwMode="auto">
          <a:xfrm flipH="1">
            <a:off x="6731637" y="2117275"/>
            <a:ext cx="733282" cy="9312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637CA1C0-4A16-1849-8671-45B166EDB6E5}"/>
              </a:ext>
            </a:extLst>
          </p:cNvPr>
          <p:cNvSpPr txBox="1"/>
          <p:nvPr/>
        </p:nvSpPr>
        <p:spPr>
          <a:xfrm>
            <a:off x="6387226" y="4348442"/>
            <a:ext cx="25711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venir Roman" panose="02000503020000020003" pitchFamily="2" charset="0"/>
                <a:cs typeface="Arial"/>
              </a:rPr>
              <a:t>For these data we had a yield of </a:t>
            </a:r>
            <a:r>
              <a:rPr lang="en-US" sz="2800" b="1" dirty="0">
                <a:latin typeface="Avenir Roman" panose="02000503020000020003" pitchFamily="2" charset="0"/>
                <a:cs typeface="Arial"/>
              </a:rPr>
              <a:t>~10</a:t>
            </a:r>
            <a:r>
              <a:rPr lang="en-US" sz="2800" b="1" baseline="30000" dirty="0">
                <a:latin typeface="Avenir Roman" panose="02000503020000020003" pitchFamily="2" charset="0"/>
                <a:cs typeface="Arial"/>
              </a:rPr>
              <a:t>-5</a:t>
            </a:r>
            <a:r>
              <a:rPr lang="en-US" sz="2800" b="1" dirty="0">
                <a:latin typeface="Avenir Roman" panose="02000503020000020003" pitchFamily="2" charset="0"/>
                <a:cs typeface="Arial"/>
              </a:rPr>
              <a:t> e</a:t>
            </a:r>
            <a:r>
              <a:rPr lang="en-US" sz="2800" b="1" baseline="30000" dirty="0">
                <a:latin typeface="Avenir Roman" panose="02000503020000020003" pitchFamily="2" charset="0"/>
                <a:cs typeface="Arial"/>
              </a:rPr>
              <a:t>+</a:t>
            </a:r>
            <a:r>
              <a:rPr lang="en-US" sz="2800" b="1" dirty="0">
                <a:latin typeface="Avenir Roman" panose="02000503020000020003" pitchFamily="2" charset="0"/>
                <a:cs typeface="Arial"/>
              </a:rPr>
              <a:t>/e</a:t>
            </a:r>
            <a:r>
              <a:rPr lang="en-US" sz="2800" b="1" baseline="30000" dirty="0">
                <a:latin typeface="Avenir Roman" panose="02000503020000020003" pitchFamily="2" charset="0"/>
                <a:cs typeface="Arial"/>
              </a:rPr>
              <a:t>-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F9E47D1-0DE0-B349-870A-BD626A9DDD85}"/>
              </a:ext>
            </a:extLst>
          </p:cNvPr>
          <p:cNvSpPr txBox="1"/>
          <p:nvPr/>
        </p:nvSpPr>
        <p:spPr>
          <a:xfrm>
            <a:off x="6425318" y="2237336"/>
            <a:ext cx="47481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>
                <a:latin typeface="Avenir Roman" panose="02000503020000020003" pitchFamily="2" charset="0"/>
              </a:rPr>
              <a:t>A3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CABB37F-1C0F-454F-AC3A-0F3487998893}"/>
              </a:ext>
            </a:extLst>
          </p:cNvPr>
          <p:cNvSpPr txBox="1"/>
          <p:nvPr/>
        </p:nvSpPr>
        <p:spPr>
          <a:xfrm>
            <a:off x="6425246" y="3495413"/>
            <a:ext cx="47481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A1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6594752-1CAF-3145-9468-F37D5D61008D}"/>
              </a:ext>
            </a:extLst>
          </p:cNvPr>
          <p:cNvSpPr txBox="1"/>
          <p:nvPr/>
        </p:nvSpPr>
        <p:spPr>
          <a:xfrm>
            <a:off x="2386999" y="5174832"/>
            <a:ext cx="47481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A3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C0A3F61-84BC-B54F-9AE8-A35229B598EB}"/>
              </a:ext>
            </a:extLst>
          </p:cNvPr>
          <p:cNvSpPr txBox="1"/>
          <p:nvPr/>
        </p:nvSpPr>
        <p:spPr>
          <a:xfrm>
            <a:off x="5293184" y="5182089"/>
            <a:ext cx="47481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A1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1FC0223-8DC5-3D4B-B3DB-F2032CD4749B}"/>
              </a:ext>
            </a:extLst>
          </p:cNvPr>
          <p:cNvSpPr txBox="1"/>
          <p:nvPr/>
        </p:nvSpPr>
        <p:spPr>
          <a:xfrm>
            <a:off x="393453" y="2689390"/>
            <a:ext cx="36086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Viewscreen</a:t>
            </a:r>
            <a:r>
              <a:rPr lang="en-US" sz="1400" dirty="0"/>
              <a:t> 0.011 thick @ 45 </a:t>
            </a:r>
            <a:r>
              <a:rPr lang="en-US" sz="1400" dirty="0" err="1"/>
              <a:t>deg</a:t>
            </a:r>
            <a:r>
              <a:rPr lang="en-US" sz="1400" dirty="0"/>
              <a:t> to beam line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99.5% aluminum oxide Al</a:t>
            </a:r>
            <a:r>
              <a:rPr lang="en-US" sz="1400" baseline="-25000" dirty="0"/>
              <a:t>2</a:t>
            </a:r>
            <a:r>
              <a:rPr lang="en-US" sz="1400" dirty="0"/>
              <a:t>O</a:t>
            </a:r>
            <a:r>
              <a:rPr lang="en-US" sz="1400" baseline="-25000" dirty="0"/>
              <a:t>3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  0.5% chromium doped  Al</a:t>
            </a:r>
            <a:r>
              <a:rPr lang="en-US" sz="1400" baseline="-25000" dirty="0"/>
              <a:t>2</a:t>
            </a:r>
            <a:r>
              <a:rPr lang="en-US" sz="1400" dirty="0"/>
              <a:t>O</a:t>
            </a:r>
            <a:r>
              <a:rPr lang="en-US" sz="1400" baseline="-25000" dirty="0"/>
              <a:t>3</a:t>
            </a:r>
            <a:r>
              <a:rPr lang="en-US" sz="1400" dirty="0"/>
              <a:t>/Al</a:t>
            </a:r>
            <a:r>
              <a:rPr lang="en-US" sz="1400" baseline="-25000" dirty="0"/>
              <a:t>2</a:t>
            </a:r>
            <a:r>
              <a:rPr lang="en-US" sz="1400" dirty="0"/>
              <a:t>O</a:t>
            </a:r>
            <a:r>
              <a:rPr lang="en-US" sz="1400" baseline="-25000" dirty="0"/>
              <a:t>3</a:t>
            </a:r>
            <a:r>
              <a:rPr lang="en-US" sz="1400" dirty="0"/>
              <a:t>Cr</a:t>
            </a:r>
            <a:r>
              <a:rPr lang="en-US" sz="1400" baseline="-25000" dirty="0"/>
              <a:t>2</a:t>
            </a:r>
            <a:r>
              <a:rPr lang="en-US" sz="1400" dirty="0"/>
              <a:t>O</a:t>
            </a:r>
            <a:r>
              <a:rPr lang="en-US" sz="1400" baseline="-25000" dirty="0"/>
              <a:t>3</a:t>
            </a:r>
          </a:p>
        </p:txBody>
      </p:sp>
      <p:sp>
        <p:nvSpPr>
          <p:cNvPr id="74" name="Text Box 56">
            <a:extLst>
              <a:ext uri="{FF2B5EF4-FFF2-40B4-BE49-F238E27FC236}">
                <a16:creationId xmlns:a16="http://schemas.microsoft.com/office/drawing/2014/main" id="{FE993877-442A-864C-8DA7-766DA749A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165" y="3296647"/>
            <a:ext cx="1499128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err="1">
                <a:solidFill>
                  <a:srgbClr val="FF0000"/>
                </a:solidFill>
                <a:latin typeface="Avenir Roman" panose="02000503020000020003" pitchFamily="2" charset="0"/>
                <a:cs typeface="Comic Sans MS"/>
              </a:rPr>
              <a:t>p</a:t>
            </a:r>
            <a:r>
              <a:rPr lang="en-US" sz="1600" baseline="-25000" dirty="0" err="1">
                <a:solidFill>
                  <a:srgbClr val="FF0000"/>
                </a:solidFill>
                <a:latin typeface="Avenir Roman" panose="02000503020000020003" pitchFamily="2" charset="0"/>
                <a:cs typeface="Comic Sans MS"/>
              </a:rPr>
              <a:t>e</a:t>
            </a:r>
            <a:r>
              <a:rPr lang="en-US" sz="1600" baseline="-25000" dirty="0">
                <a:solidFill>
                  <a:srgbClr val="FF0000"/>
                </a:solidFill>
                <a:latin typeface="Avenir Roman" panose="02000503020000020003" pitchFamily="2" charset="0"/>
                <a:cs typeface="Comic Sans MS"/>
              </a:rPr>
              <a:t>+</a:t>
            </a:r>
            <a:r>
              <a:rPr lang="en-US" sz="1600" dirty="0">
                <a:solidFill>
                  <a:srgbClr val="FF0000"/>
                </a:solidFill>
                <a:latin typeface="Avenir Roman" panose="02000503020000020003" pitchFamily="2" charset="0"/>
                <a:cs typeface="Comic Sans MS"/>
              </a:rPr>
              <a:t>= 4 MeV/c </a:t>
            </a:r>
          </a:p>
        </p:txBody>
      </p:sp>
    </p:spTree>
    <p:extLst>
      <p:ext uri="{BB962C8B-B14F-4D97-AF65-F5344CB8AC3E}">
        <p14:creationId xmlns:p14="http://schemas.microsoft.com/office/powerpoint/2010/main" val="2491550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7D94E53-2115-5742-A270-8C3A96795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0337"/>
            <a:ext cx="9144000" cy="547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0F8ADA-379C-204E-9F4D-3B870F9A7548}"/>
              </a:ext>
            </a:extLst>
          </p:cNvPr>
          <p:cNvSpPr/>
          <p:nvPr/>
        </p:nvSpPr>
        <p:spPr>
          <a:xfrm>
            <a:off x="3838073" y="1012068"/>
            <a:ext cx="5197643" cy="230832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5B6065"/>
                </a:solidFill>
                <a:latin typeface="avenir-light" panose="02000503020000020003" pitchFamily="2" charset="0"/>
              </a:rPr>
              <a:t>• Deliver discovery-caliber research of the atomic nucleus, its constituents, and their interactions</a:t>
            </a:r>
          </a:p>
          <a:p>
            <a:br>
              <a:rPr lang="en-US" b="1" dirty="0"/>
            </a:br>
            <a:r>
              <a:rPr lang="en-US" b="1" dirty="0">
                <a:solidFill>
                  <a:srgbClr val="5B6065"/>
                </a:solidFill>
                <a:latin typeface="avenir-light" panose="02000503020000020003" pitchFamily="2" charset="0"/>
              </a:rPr>
              <a:t>• Apply advanced particle accelerator to develop new basic research capabilities</a:t>
            </a:r>
          </a:p>
          <a:p>
            <a:endParaRPr lang="en-US" b="1" dirty="0">
              <a:solidFill>
                <a:srgbClr val="5B6065"/>
              </a:solidFill>
              <a:latin typeface="avenir-light" panose="02000503020000020003" pitchFamily="2" charset="0"/>
            </a:endParaRPr>
          </a:p>
          <a:p>
            <a:r>
              <a:rPr lang="en-US" b="1" dirty="0">
                <a:solidFill>
                  <a:srgbClr val="5B6065"/>
                </a:solidFill>
                <a:latin typeface="avenir-light" panose="02000503020000020003" pitchFamily="2" charset="0"/>
              </a:rPr>
              <a:t>• Over 1500 Users from 230 Institutions and 30 Countries; over 1/3</a:t>
            </a:r>
            <a:r>
              <a:rPr lang="en-US" b="1" baseline="30000" dirty="0">
                <a:solidFill>
                  <a:srgbClr val="5B6065"/>
                </a:solidFill>
                <a:latin typeface="avenir-light" panose="02000503020000020003" pitchFamily="2" charset="0"/>
              </a:rPr>
              <a:t>rd</a:t>
            </a:r>
            <a:r>
              <a:rPr lang="en-US" b="1" dirty="0">
                <a:solidFill>
                  <a:srgbClr val="5B6065"/>
                </a:solidFill>
                <a:latin typeface="avenir-light" panose="02000503020000020003" pitchFamily="2" charset="0"/>
              </a:rPr>
              <a:t> of U.S. </a:t>
            </a:r>
            <a:r>
              <a:rPr lang="en-US" b="1" dirty="0" err="1">
                <a:solidFill>
                  <a:srgbClr val="5B6065"/>
                </a:solidFill>
                <a:latin typeface="avenir-light" panose="02000503020000020003" pitchFamily="2" charset="0"/>
              </a:rPr>
              <a:t>Ph.D’s</a:t>
            </a:r>
            <a:r>
              <a:rPr lang="en-US" b="1" dirty="0">
                <a:solidFill>
                  <a:srgbClr val="5B6065"/>
                </a:solidFill>
                <a:latin typeface="avenir-light" panose="02000503020000020003" pitchFamily="2" charset="0"/>
              </a:rPr>
              <a:t> in </a:t>
            </a:r>
            <a:r>
              <a:rPr lang="en-US" b="1" dirty="0" err="1">
                <a:solidFill>
                  <a:srgbClr val="5B6065"/>
                </a:solidFill>
                <a:latin typeface="avenir-light" panose="02000503020000020003" pitchFamily="2" charset="0"/>
              </a:rPr>
              <a:t>Nucl</a:t>
            </a:r>
            <a:r>
              <a:rPr lang="en-US" b="1" dirty="0">
                <a:solidFill>
                  <a:srgbClr val="5B6065"/>
                </a:solidFill>
                <a:latin typeface="avenir-light" panose="02000503020000020003" pitchFamily="2" charset="0"/>
              </a:rPr>
              <a:t>. </a:t>
            </a:r>
            <a:r>
              <a:rPr lang="en-US" b="1" dirty="0" err="1">
                <a:solidFill>
                  <a:srgbClr val="5B6065"/>
                </a:solidFill>
                <a:latin typeface="avenir-light" panose="02000503020000020003" pitchFamily="2" charset="0"/>
              </a:rPr>
              <a:t>Phy</a:t>
            </a:r>
            <a:r>
              <a:rPr lang="en-US" b="1" dirty="0">
                <a:solidFill>
                  <a:srgbClr val="5B6065"/>
                </a:solidFill>
                <a:latin typeface="avenir-light" panose="02000503020000020003" pitchFamily="2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50C31-9175-8846-B823-C5C185161F72}"/>
              </a:ext>
            </a:extLst>
          </p:cNvPr>
          <p:cNvSpPr/>
          <p:nvPr/>
        </p:nvSpPr>
        <p:spPr>
          <a:xfrm>
            <a:off x="0" y="4812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1C28FF"/>
                </a:solidFill>
                <a:latin typeface="avenir-light" panose="02000503020000020003" pitchFamily="2" charset="0"/>
              </a:rPr>
              <a:t>Thomas Jefferson National Accelerator Facility</a:t>
            </a:r>
            <a:r>
              <a:rPr lang="en-US" sz="2000" b="1" dirty="0">
                <a:latin typeface="avenir-light" panose="02000503020000020003" pitchFamily="2" charset="0"/>
              </a:rPr>
              <a:t> </a:t>
            </a:r>
            <a:r>
              <a:rPr lang="en-US" sz="2000" dirty="0">
                <a:latin typeface="avenir-light" panose="02000503020000020003" pitchFamily="2" charset="0"/>
              </a:rPr>
              <a:t>is a </a:t>
            </a:r>
            <a:r>
              <a:rPr lang="en-US" sz="2000" b="1" dirty="0">
                <a:latin typeface="avenir-light" panose="02000503020000020003" pitchFamily="2" charset="0"/>
              </a:rPr>
              <a:t>U.S. Department of Energy Office of Science</a:t>
            </a:r>
            <a:r>
              <a:rPr lang="en-US" sz="2000" dirty="0">
                <a:latin typeface="avenir-light" panose="02000503020000020003" pitchFamily="2" charset="0"/>
              </a:rPr>
              <a:t> national laboratory located in Newport News, VA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82D5B4-66DE-0A49-A774-2EDAC50B0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673" y="1112393"/>
            <a:ext cx="7106653" cy="5035681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10730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e+pol">
            <a:extLst>
              <a:ext uri="{FF2B5EF4-FFF2-40B4-BE49-F238E27FC236}">
                <a16:creationId xmlns:a16="http://schemas.microsoft.com/office/drawing/2014/main" id="{3F3828E6-ABDD-134A-B293-926659AB7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9" y="2742762"/>
            <a:ext cx="4418255" cy="35327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9">
            <a:extLst>
              <a:ext uri="{FF2B5EF4-FFF2-40B4-BE49-F238E27FC236}">
                <a16:creationId xmlns:a16="http://schemas.microsoft.com/office/drawing/2014/main" id="{A1CA7B07-5D19-2346-87D0-9E3BCF017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1410" y="813244"/>
            <a:ext cx="5594927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R.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Dollan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K.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Laihem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A.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Schälicke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NIM A 559 (2006) 185,</a:t>
            </a:r>
          </a:p>
          <a:p>
            <a:pPr algn="ctr">
              <a:defRPr/>
            </a:pP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J. Dumas, J.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Grames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E.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Voutier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JPos09, AIP 1160 (2009) 120</a:t>
            </a:r>
          </a:p>
          <a:p>
            <a:pPr algn="ctr">
              <a:defRPr/>
            </a:pP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J. Dumas,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Doctorate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Thesis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(2011)</a:t>
            </a:r>
          </a:p>
        </p:txBody>
      </p:sp>
      <p:graphicFrame>
        <p:nvGraphicFramePr>
          <p:cNvPr id="4" name="Object 12">
            <a:extLst>
              <a:ext uri="{FF2B5EF4-FFF2-40B4-BE49-F238E27FC236}">
                <a16:creationId xmlns:a16="http://schemas.microsoft.com/office/drawing/2014/main" id="{32D17F53-2753-F94D-B1BC-A738516D5C1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389737" y="4595751"/>
          <a:ext cx="1450159" cy="810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3" name="…quation" r:id="rId4" imgW="822600" imgH="456840" progId="Equation.3">
                  <p:embed/>
                </p:oleObj>
              </mc:Choice>
              <mc:Fallback>
                <p:oleObj name="…quation" r:id="rId4" imgW="822600" imgH="456840" progId="Equation.3">
                  <p:embed/>
                  <p:pic>
                    <p:nvPicPr>
                      <p:cNvPr id="4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9737" y="4595751"/>
                        <a:ext cx="1450159" cy="81079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er 2">
            <a:extLst>
              <a:ext uri="{FF2B5EF4-FFF2-40B4-BE49-F238E27FC236}">
                <a16:creationId xmlns:a16="http://schemas.microsoft.com/office/drawing/2014/main" id="{68E9F204-92DB-CD4C-AA6C-EC573EF12B6A}"/>
              </a:ext>
            </a:extLst>
          </p:cNvPr>
          <p:cNvGrpSpPr/>
          <p:nvPr/>
        </p:nvGrpSpPr>
        <p:grpSpPr>
          <a:xfrm>
            <a:off x="4572000" y="2652168"/>
            <a:ext cx="4458102" cy="3647123"/>
            <a:chOff x="4688198" y="1907823"/>
            <a:chExt cx="4026979" cy="2952328"/>
          </a:xfrm>
        </p:grpSpPr>
        <p:grpSp>
          <p:nvGrpSpPr>
            <p:cNvPr id="6" name="Grouper 15">
              <a:extLst>
                <a:ext uri="{FF2B5EF4-FFF2-40B4-BE49-F238E27FC236}">
                  <a16:creationId xmlns:a16="http://schemas.microsoft.com/office/drawing/2014/main" id="{D8A002F1-71A1-2C46-8154-33FC99E6DAD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88198" y="1907823"/>
              <a:ext cx="3986206" cy="2952328"/>
              <a:chOff x="4324404" y="2362850"/>
              <a:chExt cx="4516437" cy="3665538"/>
            </a:xfrm>
          </p:grpSpPr>
          <p:pic>
            <p:nvPicPr>
              <p:cNvPr id="8" name="Picture 3" descr="logoLPSC2[1]">
                <a:extLst>
                  <a:ext uri="{FF2B5EF4-FFF2-40B4-BE49-F238E27FC236}">
                    <a16:creationId xmlns:a16="http://schemas.microsoft.com/office/drawing/2014/main" id="{3E47C85E-C0A5-EB4B-91C6-6ADE2F5808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0192" y="4077072"/>
                <a:ext cx="863600" cy="414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0" descr="fom2">
                <a:extLst>
                  <a:ext uri="{FF2B5EF4-FFF2-40B4-BE49-F238E27FC236}">
                    <a16:creationId xmlns:a16="http://schemas.microsoft.com/office/drawing/2014/main" id="{CE815526-B1BE-2A4E-BB30-FC5160969A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4404" y="2362850"/>
                <a:ext cx="4516437" cy="36655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Line 19">
                <a:extLst>
                  <a:ext uri="{FF2B5EF4-FFF2-40B4-BE49-F238E27FC236}">
                    <a16:creationId xmlns:a16="http://schemas.microsoft.com/office/drawing/2014/main" id="{287CFF79-E900-5E4B-A704-1E613B75F9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51625" y="3308350"/>
                <a:ext cx="0" cy="228123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none" w="lg" len="lg"/>
                <a:tailEnd type="stealth" w="lg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1" name="Text Box 20">
                <a:extLst>
                  <a:ext uri="{FF2B5EF4-FFF2-40B4-BE49-F238E27FC236}">
                    <a16:creationId xmlns:a16="http://schemas.microsoft.com/office/drawing/2014/main" id="{1A1D0DE8-699D-7343-A232-57E702F8C8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38452" y="5013728"/>
                <a:ext cx="1441356" cy="2783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Optimum  </a:t>
                </a:r>
                <a:r>
                  <a:rPr lang="fr-FR" sz="1200" err="1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energy</a:t>
                </a:r>
                <a:endParaRPr lang="fr-FR" sz="1200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2" name="Line 21">
                <a:extLst>
                  <a:ext uri="{FF2B5EF4-FFF2-40B4-BE49-F238E27FC236}">
                    <a16:creationId xmlns:a16="http://schemas.microsoft.com/office/drawing/2014/main" id="{F5700F90-9A49-E54E-869F-542F245E0A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32363" y="3155950"/>
                <a:ext cx="172402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stealth" w="lg" len="lg"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3" name="Text Box 22">
                <a:extLst>
                  <a:ext uri="{FF2B5EF4-FFF2-40B4-BE49-F238E27FC236}">
                    <a16:creationId xmlns:a16="http://schemas.microsoft.com/office/drawing/2014/main" id="{C4A3CB69-DCEB-3340-818C-4C1EDE5E4D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68655" y="2890843"/>
                <a:ext cx="866691" cy="5258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Optimum</a:t>
                </a:r>
              </a:p>
              <a:p>
                <a:pPr algn="ctr"/>
                <a:endParaRPr lang="fr-FR" sz="400" dirty="0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  <a:p>
                <a:pPr algn="ctr"/>
                <a:r>
                  <a:rPr lang="fr-FR" sz="1200" dirty="0" err="1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FoM</a:t>
                </a:r>
                <a:endParaRPr lang="fr-FR" sz="1200" dirty="0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172F6C2-66BA-BC45-AA8C-7B231F2215B6}"/>
                </a:ext>
              </a:extLst>
            </p:cNvPr>
            <p:cNvSpPr/>
            <p:nvPr/>
          </p:nvSpPr>
          <p:spPr>
            <a:xfrm>
              <a:off x="7851081" y="1946393"/>
              <a:ext cx="86409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venir Roman" panose="02000503020000020003" pitchFamily="2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4" name="Text Box 11">
            <a:extLst>
              <a:ext uri="{FF2B5EF4-FFF2-40B4-BE49-F238E27FC236}">
                <a16:creationId xmlns:a16="http://schemas.microsoft.com/office/drawing/2014/main" id="{4B30F40F-80CD-C446-9CD2-2C1341387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50" y="1487675"/>
            <a:ext cx="414045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3333FF"/>
              </a:buClr>
            </a:pP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The </a:t>
            </a:r>
            <a:r>
              <a:rPr lang="fr-FR" sz="2000" dirty="0" err="1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polarization</a:t>
            </a:r>
            <a:r>
              <a:rPr lang="fr-FR" sz="2000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distribution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of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generated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positrons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is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latin typeface="Avenir Roman" panose="02000503020000020003" pitchFamily="2" charset="0"/>
                <a:ea typeface="Arial" charset="0"/>
                <a:cs typeface="Arial" charset="0"/>
              </a:rPr>
              <a:t>dominated</a:t>
            </a:r>
            <a:r>
              <a:rPr lang="fr-FR" sz="2000" dirty="0">
                <a:latin typeface="Avenir Roman" panose="02000503020000020003" pitchFamily="2" charset="0"/>
                <a:ea typeface="Arial" charset="0"/>
                <a:cs typeface="Arial" charset="0"/>
              </a:rPr>
              <a:t> by </a:t>
            </a:r>
            <a:r>
              <a:rPr lang="fr-FR" sz="2000" b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low-energy</a:t>
            </a:r>
            <a:r>
              <a:rPr lang="fr-FR" sz="2000" b="1" dirty="0"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b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events</a:t>
            </a:r>
            <a:r>
              <a:rPr lang="fr-FR" sz="2000" dirty="0">
                <a:latin typeface="Avenir Roman" panose="02000503020000020003" pitchFamily="2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91B1F1ED-9AC4-5745-9649-03CE7F14F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8095" y="1531381"/>
            <a:ext cx="387973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3333FF"/>
              </a:buClr>
            </a:pP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The </a:t>
            </a:r>
            <a:r>
              <a:rPr lang="fr-FR" sz="2000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positron </a:t>
            </a:r>
            <a:r>
              <a:rPr lang="fr-FR" sz="2000" dirty="0" err="1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energy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at the optimum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FoM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(P</a:t>
            </a:r>
            <a:r>
              <a:rPr lang="fr-FR" sz="2000" baseline="30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2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I)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is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about </a:t>
            </a:r>
            <a:r>
              <a:rPr lang="fr-FR" sz="2000" b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half</a:t>
            </a:r>
            <a:r>
              <a:rPr lang="fr-FR" sz="2000" dirty="0"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of the </a:t>
            </a:r>
            <a:r>
              <a:rPr lang="fr-FR" sz="2000" dirty="0" err="1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electron</a:t>
            </a:r>
            <a:r>
              <a:rPr lang="fr-FR" sz="2000" dirty="0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beam</a:t>
            </a:r>
            <a:r>
              <a:rPr lang="fr-FR" sz="2000" dirty="0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energy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6" name="Text Box 26">
            <a:extLst>
              <a:ext uri="{FF2B5EF4-FFF2-40B4-BE49-F238E27FC236}">
                <a16:creationId xmlns:a16="http://schemas.microsoft.com/office/drawing/2014/main" id="{B67CC106-0FA5-2E4C-93F6-B3A5C6C7D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2882" y="50578"/>
            <a:ext cx="56868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Figure of </a:t>
            </a:r>
            <a:r>
              <a:rPr lang="fr-FR" altLang="en-US" sz="3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Merit</a:t>
            </a:r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 (</a:t>
            </a:r>
            <a:r>
              <a:rPr lang="fr-FR" altLang="en-US" sz="3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E</a:t>
            </a:r>
            <a:r>
              <a:rPr lang="fr-FR" altLang="en-US" sz="3200" baseline="-250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e</a:t>
            </a:r>
            <a:r>
              <a:rPr lang="fr-FR" altLang="en-US" sz="3200" baseline="-250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-</a:t>
            </a:r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 = 60 MeV)</a:t>
            </a:r>
          </a:p>
        </p:txBody>
      </p:sp>
      <p:sp>
        <p:nvSpPr>
          <p:cNvPr id="17" name="Slide Number Placeholder 17">
            <a:extLst>
              <a:ext uri="{FF2B5EF4-FFF2-40B4-BE49-F238E27FC236}">
                <a16:creationId xmlns:a16="http://schemas.microsoft.com/office/drawing/2014/main" id="{882658B6-2916-FA47-8BEF-E7F80B1444D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E120DA-BA2B-DB47-BCDC-D61492424AC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375B26B3-4FBA-BF46-823D-0EA58B06D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337" y="1995157"/>
            <a:ext cx="7665239" cy="255454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en-US" sz="3200" dirty="0">
                <a:solidFill>
                  <a:schemeClr val="tx1"/>
                </a:solidFill>
                <a:latin typeface="Avenir Roman" panose="02000503020000020003" pitchFamily="2" charset="0"/>
              </a:rPr>
              <a:t>Producing </a:t>
            </a:r>
            <a:r>
              <a:rPr lang="en-US" altLang="en-US" sz="3200" dirty="0">
                <a:latin typeface="Avenir Roman" panose="02000503020000020003" pitchFamily="2" charset="0"/>
              </a:rPr>
              <a:t>highly polarized positron beams with intensities &gt; 100 </a:t>
            </a:r>
            <a:r>
              <a:rPr lang="en-US" altLang="en-US" sz="3200" dirty="0" err="1">
                <a:latin typeface="Avenir Roman" panose="02000503020000020003" pitchFamily="2" charset="0"/>
              </a:rPr>
              <a:t>nA</a:t>
            </a:r>
            <a:r>
              <a:rPr lang="en-US" altLang="en-US" sz="3200" dirty="0">
                <a:solidFill>
                  <a:schemeClr val="tx1"/>
                </a:solidFill>
                <a:latin typeface="Avenir Roman" panose="02000503020000020003" pitchFamily="2" charset="0"/>
              </a:rPr>
              <a:t> with typical injector energies (10-100 MeV) requires </a:t>
            </a:r>
            <a:r>
              <a:rPr lang="en-US" altLang="en-US" sz="3200" dirty="0">
                <a:solidFill>
                  <a:srgbClr val="1C28FF"/>
                </a:solidFill>
                <a:latin typeface="Avenir Roman" panose="02000503020000020003" pitchFamily="2" charset="0"/>
              </a:rPr>
              <a:t>polarized electron beam intensities of &gt;1-10 </a:t>
            </a:r>
            <a:r>
              <a:rPr lang="en-US" altLang="en-US" sz="3200" dirty="0" err="1">
                <a:solidFill>
                  <a:srgbClr val="1C28FF"/>
                </a:solidFill>
                <a:latin typeface="Avenir Roman" panose="02000503020000020003" pitchFamily="2" charset="0"/>
              </a:rPr>
              <a:t>milliAmps</a:t>
            </a:r>
            <a:endParaRPr lang="en-US" altLang="en-US" sz="3200" dirty="0">
              <a:solidFill>
                <a:srgbClr val="1C28FF"/>
              </a:solidFill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91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5433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3200" dirty="0">
                <a:latin typeface="Avenir Roman" panose="02000503020000020003" pitchFamily="2" charset="0"/>
              </a:rPr>
              <a:t>Superlattice Performance &gt;1 mA Encouraging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25F0AD3-0E1D-3F40-82FE-4E6B43F77EBC}"/>
              </a:ext>
            </a:extLst>
          </p:cNvPr>
          <p:cNvGrpSpPr/>
          <p:nvPr/>
        </p:nvGrpSpPr>
        <p:grpSpPr>
          <a:xfrm>
            <a:off x="302890" y="1024498"/>
            <a:ext cx="4356158" cy="3057405"/>
            <a:chOff x="4659048" y="1036530"/>
            <a:chExt cx="4356158" cy="305740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1F92EF0-6411-CA46-BE5D-6239A4DC2687}"/>
                </a:ext>
              </a:extLst>
            </p:cNvPr>
            <p:cNvGrpSpPr/>
            <p:nvPr/>
          </p:nvGrpSpPr>
          <p:grpSpPr>
            <a:xfrm>
              <a:off x="4659048" y="1036530"/>
              <a:ext cx="4356158" cy="3057405"/>
              <a:chOff x="323148" y="1202966"/>
              <a:chExt cx="4827861" cy="301639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1F271B9-9AD2-124C-BFAE-0437A593EBF6}"/>
                  </a:ext>
                </a:extLst>
              </p:cNvPr>
              <p:cNvSpPr/>
              <p:nvPr/>
            </p:nvSpPr>
            <p:spPr bwMode="auto">
              <a:xfrm>
                <a:off x="767155" y="1273998"/>
                <a:ext cx="4383837" cy="303649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venir Roman" panose="02000503020000020003" pitchFamily="2" charset="0"/>
                </a:endParaRPr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2114D28-1762-8C4B-BBE8-15E9D1007ACD}"/>
                  </a:ext>
                </a:extLst>
              </p:cNvPr>
              <p:cNvGrpSpPr/>
              <p:nvPr/>
            </p:nvGrpSpPr>
            <p:grpSpPr>
              <a:xfrm>
                <a:off x="323148" y="1202966"/>
                <a:ext cx="4827861" cy="3016395"/>
                <a:chOff x="1991441" y="1364410"/>
                <a:chExt cx="4827861" cy="3016395"/>
              </a:xfrm>
            </p:grpSpPr>
            <p:graphicFrame>
              <p:nvGraphicFramePr>
                <p:cNvPr id="12" name="Object 6">
                  <a:extLst>
                    <a:ext uri="{FF2B5EF4-FFF2-40B4-BE49-F238E27FC236}">
                      <a16:creationId xmlns:a16="http://schemas.microsoft.com/office/drawing/2014/main" id="{29E5BABB-F1AA-D843-B5D3-2627F12D01CD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749268978"/>
                    </p:ext>
                  </p:extLst>
                </p:nvPr>
              </p:nvGraphicFramePr>
              <p:xfrm>
                <a:off x="2321915" y="1364410"/>
                <a:ext cx="4497387" cy="291220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8769" name="Worksheet" r:id="rId3" imgW="7869600" imgH="4746240" progId="Excel.Sheet.8">
                        <p:embed/>
                      </p:oleObj>
                    </mc:Choice>
                    <mc:Fallback>
                      <p:oleObj name="Worksheet" r:id="rId3" imgW="7869600" imgH="4746240" progId="Excel.Sheet.8">
                        <p:embed/>
                        <p:pic>
                          <p:nvPicPr>
                            <p:cNvPr id="4" name="Object 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l="1323" t="2133" r="18016" b="3999"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21915" y="1364410"/>
                              <a:ext cx="4497387" cy="291220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=""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=""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3" name="Oval 7">
                  <a:extLst>
                    <a:ext uri="{FF2B5EF4-FFF2-40B4-BE49-F238E27FC236}">
                      <a16:creationId xmlns:a16="http://schemas.microsoft.com/office/drawing/2014/main" id="{D5BB0AD8-A1AE-A746-A534-3DAA574B4E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4663" y="3880000"/>
                  <a:ext cx="73733" cy="66192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/>
                  <a:endParaRPr lang="en-US" altLang="en-US" sz="3200">
                    <a:solidFill>
                      <a:srgbClr val="3333CC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15" name="Text Box 14">
                  <a:extLst>
                    <a:ext uri="{FF2B5EF4-FFF2-40B4-BE49-F238E27FC236}">
                      <a16:creationId xmlns:a16="http://schemas.microsoft.com/office/drawing/2014/main" id="{BBDBB751-35A1-7C46-8E42-90ADEE86E15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61527" y="4122704"/>
                  <a:ext cx="520893" cy="2581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/>
                  <a:r>
                    <a:rPr lang="en-US" altLang="en-US" sz="1050" dirty="0">
                      <a:solidFill>
                        <a:srgbClr val="000000"/>
                      </a:solidFill>
                      <a:latin typeface="Avenir Roman" panose="02000503020000020003" pitchFamily="2" charset="0"/>
                      <a:cs typeface="Arial"/>
                    </a:rPr>
                    <a:t>Year</a:t>
                  </a:r>
                </a:p>
              </p:txBody>
            </p:sp>
            <p:sp>
              <p:nvSpPr>
                <p:cNvPr id="16" name="Text Box 15">
                  <a:extLst>
                    <a:ext uri="{FF2B5EF4-FFF2-40B4-BE49-F238E27FC236}">
                      <a16:creationId xmlns:a16="http://schemas.microsoft.com/office/drawing/2014/main" id="{C6AD1A76-8A07-9348-B0E9-6BF111340FA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6203246">
                  <a:off x="1584928" y="2550214"/>
                  <a:ext cx="1120020" cy="3069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/>
                  <a:r>
                    <a:rPr lang="en-US" altLang="en-US" sz="1200" dirty="0">
                      <a:solidFill>
                        <a:srgbClr val="000000"/>
                      </a:solidFill>
                      <a:latin typeface="Avenir Roman" panose="02000503020000020003" pitchFamily="2" charset="0"/>
                      <a:cs typeface="Arial"/>
                    </a:rPr>
                    <a:t>Intensity (mA)</a:t>
                  </a:r>
                </a:p>
              </p:txBody>
            </p:sp>
            <p:sp>
              <p:nvSpPr>
                <p:cNvPr id="19" name="Isosceles Triangle 23">
                  <a:extLst>
                    <a:ext uri="{FF2B5EF4-FFF2-40B4-BE49-F238E27FC236}">
                      <a16:creationId xmlns:a16="http://schemas.microsoft.com/office/drawing/2014/main" id="{6E1297EB-0B96-2344-BC3C-5EDAF5F2CB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38639" y="2120394"/>
                  <a:ext cx="221198" cy="19857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/>
                  <a:endParaRPr lang="en-US" altLang="en-US" sz="3200">
                    <a:solidFill>
                      <a:srgbClr val="3333CC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20" name="Isosceles Triangle 24">
                  <a:extLst>
                    <a:ext uri="{FF2B5EF4-FFF2-40B4-BE49-F238E27FC236}">
                      <a16:creationId xmlns:a16="http://schemas.microsoft.com/office/drawing/2014/main" id="{FB4C3EED-9A8E-6C4E-B651-3CDF3FE8A2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59837" y="1988010"/>
                  <a:ext cx="294931" cy="19857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/>
                  <a:endParaRPr lang="en-US" altLang="en-US" sz="3200">
                    <a:solidFill>
                      <a:srgbClr val="3333CC"/>
                    </a:solidFill>
                    <a:latin typeface="Avenir Roman" panose="02000503020000020003" pitchFamily="2" charset="0"/>
                  </a:endParaRPr>
                </a:p>
              </p:txBody>
            </p:sp>
          </p:grpSp>
          <p:sp>
            <p:nvSpPr>
              <p:cNvPr id="11" name="Text Box 20">
                <a:extLst>
                  <a:ext uri="{FF2B5EF4-FFF2-40B4-BE49-F238E27FC236}">
                    <a16:creationId xmlns:a16="http://schemas.microsoft.com/office/drawing/2014/main" id="{37FF2077-F47E-C844-911D-202C1599C8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8876" y="1301563"/>
                <a:ext cx="2115250" cy="59211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1pPr>
                <a:lvl2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r>
                  <a:rPr lang="en-US" altLang="en-US" sz="1100" dirty="0">
                    <a:latin typeface="Avenir Roman" panose="02000503020000020003" pitchFamily="2" charset="0"/>
                    <a:cs typeface="Arial"/>
                  </a:rPr>
                  <a:t>SLAC: First </a:t>
                </a:r>
                <a:r>
                  <a:rPr lang="en-US" altLang="en-US" sz="1100" dirty="0" err="1">
                    <a:latin typeface="Avenir Roman" panose="02000503020000020003" pitchFamily="2" charset="0"/>
                    <a:cs typeface="Arial"/>
                  </a:rPr>
                  <a:t>GaAs</a:t>
                </a:r>
                <a:r>
                  <a:rPr lang="en-US" altLang="en-US" sz="1100" dirty="0">
                    <a:latin typeface="Avenir Roman" panose="02000503020000020003" pitchFamily="2" charset="0"/>
                    <a:cs typeface="Arial"/>
                  </a:rPr>
                  <a:t> </a:t>
                </a:r>
                <a:r>
                  <a:rPr lang="en-US" altLang="en-US" sz="1100" dirty="0" err="1">
                    <a:latin typeface="Avenir Roman" panose="02000503020000020003" pitchFamily="2" charset="0"/>
                    <a:cs typeface="Arial"/>
                  </a:rPr>
                  <a:t>photogun</a:t>
                </a:r>
                <a:endParaRPr lang="en-US" altLang="en-US" sz="1100" dirty="0">
                  <a:latin typeface="Avenir Roman" panose="02000503020000020003" pitchFamily="2" charset="0"/>
                  <a:cs typeface="Arial"/>
                </a:endParaRPr>
              </a:p>
              <a:p>
                <a:pPr eaLnBrk="1" hangingPunct="1"/>
                <a:r>
                  <a:rPr lang="en-US" altLang="en-US" sz="1100" dirty="0">
                    <a:solidFill>
                      <a:srgbClr val="003399"/>
                    </a:solidFill>
                    <a:latin typeface="Avenir Roman" panose="02000503020000020003" pitchFamily="2" charset="0"/>
                    <a:cs typeface="Arial"/>
                  </a:rPr>
                  <a:t>JLAB: Low-P Bulk </a:t>
                </a:r>
                <a:r>
                  <a:rPr lang="en-US" altLang="en-US" sz="1100" dirty="0" err="1">
                    <a:solidFill>
                      <a:srgbClr val="003399"/>
                    </a:solidFill>
                    <a:latin typeface="Avenir Roman" panose="02000503020000020003" pitchFamily="2" charset="0"/>
                    <a:cs typeface="Arial"/>
                  </a:rPr>
                  <a:t>GaAs</a:t>
                </a:r>
                <a:endParaRPr lang="en-US" altLang="en-US" sz="1100" dirty="0">
                  <a:solidFill>
                    <a:srgbClr val="003399"/>
                  </a:solidFill>
                  <a:latin typeface="Avenir Roman" panose="02000503020000020003" pitchFamily="2" charset="0"/>
                  <a:cs typeface="Arial"/>
                </a:endParaRPr>
              </a:p>
              <a:p>
                <a:pPr eaLnBrk="1" hangingPunct="1"/>
                <a:r>
                  <a:rPr lang="en-US" altLang="en-US" sz="1100" dirty="0">
                    <a:solidFill>
                      <a:srgbClr val="00B050"/>
                    </a:solidFill>
                    <a:latin typeface="Avenir Roman" panose="02000503020000020003" pitchFamily="2" charset="0"/>
                    <a:cs typeface="Arial"/>
                  </a:rPr>
                  <a:t>JLAB: High-P </a:t>
                </a:r>
                <a:r>
                  <a:rPr lang="en-US" altLang="en-US" sz="1100" dirty="0" err="1">
                    <a:solidFill>
                      <a:srgbClr val="00B050"/>
                    </a:solidFill>
                    <a:latin typeface="Avenir Roman" panose="02000503020000020003" pitchFamily="2" charset="0"/>
                    <a:cs typeface="Arial"/>
                  </a:rPr>
                  <a:t>GaAs</a:t>
                </a:r>
                <a:r>
                  <a:rPr lang="en-US" altLang="en-US" sz="1100" dirty="0">
                    <a:solidFill>
                      <a:srgbClr val="00B050"/>
                    </a:solidFill>
                    <a:latin typeface="Avenir Roman" panose="02000503020000020003" pitchFamily="2" charset="0"/>
                    <a:cs typeface="Arial"/>
                  </a:rPr>
                  <a:t>/</a:t>
                </a:r>
                <a:r>
                  <a:rPr lang="en-US" altLang="en-US" sz="1100" dirty="0" err="1">
                    <a:solidFill>
                      <a:srgbClr val="00B050"/>
                    </a:solidFill>
                    <a:latin typeface="Avenir Roman" panose="02000503020000020003" pitchFamily="2" charset="0"/>
                    <a:cs typeface="Arial"/>
                  </a:rPr>
                  <a:t>GaAsP</a:t>
                </a:r>
                <a:endParaRPr lang="en-US" altLang="en-US" sz="1100" dirty="0">
                  <a:solidFill>
                    <a:srgbClr val="00B050"/>
                  </a:solidFill>
                  <a:latin typeface="Avenir Roman" panose="02000503020000020003" pitchFamily="2" charset="0"/>
                  <a:cs typeface="Arial"/>
                </a:endParaRPr>
              </a:p>
            </p:txBody>
          </p: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2B80E1A-824A-4248-861A-ABCEB28C0CC2}"/>
                </a:ext>
              </a:extLst>
            </p:cNvPr>
            <p:cNvSpPr/>
            <p:nvPr/>
          </p:nvSpPr>
          <p:spPr bwMode="auto">
            <a:xfrm>
              <a:off x="7367280" y="1972522"/>
              <a:ext cx="102441" cy="108284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47D8828-D2D8-2C45-8CE7-EAF4A3DDCE6E}"/>
                </a:ext>
              </a:extLst>
            </p:cNvPr>
            <p:cNvSpPr/>
            <p:nvPr/>
          </p:nvSpPr>
          <p:spPr bwMode="auto">
            <a:xfrm>
              <a:off x="7134429" y="2294049"/>
              <a:ext cx="102441" cy="108284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43" name="Oval 42">
            <a:extLst>
              <a:ext uri="{FF2B5EF4-FFF2-40B4-BE49-F238E27FC236}">
                <a16:creationId xmlns:a16="http://schemas.microsoft.com/office/drawing/2014/main" id="{B483EA64-8254-C94D-87C3-D4A6E70B8AC9}"/>
              </a:ext>
            </a:extLst>
          </p:cNvPr>
          <p:cNvSpPr/>
          <p:nvPr/>
        </p:nvSpPr>
        <p:spPr bwMode="auto">
          <a:xfrm>
            <a:off x="3235713" y="1884288"/>
            <a:ext cx="102441" cy="108284"/>
          </a:xfrm>
          <a:prstGeom prst="ellipse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02973C8-7FD9-8F42-B731-DE468471605C}"/>
              </a:ext>
            </a:extLst>
          </p:cNvPr>
          <p:cNvGrpSpPr/>
          <p:nvPr/>
        </p:nvGrpSpPr>
        <p:grpSpPr>
          <a:xfrm>
            <a:off x="871928" y="1928815"/>
            <a:ext cx="7410631" cy="4428924"/>
            <a:chOff x="871928" y="1928815"/>
            <a:chExt cx="7410631" cy="4428924"/>
          </a:xfrm>
        </p:grpSpPr>
        <p:graphicFrame>
          <p:nvGraphicFramePr>
            <p:cNvPr id="7" name="shape">
              <a:extLst>
                <a:ext uri="{FF2B5EF4-FFF2-40B4-BE49-F238E27FC236}">
                  <a16:creationId xmlns:a16="http://schemas.microsoft.com/office/drawing/2014/main" id="{AC2B2122-2056-1241-83AD-5DD1226C6A7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034902437"/>
                </p:ext>
              </p:extLst>
            </p:nvPr>
          </p:nvGraphicFramePr>
          <p:xfrm>
            <a:off x="871928" y="4131470"/>
            <a:ext cx="7410631" cy="222626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5DC416D-AFBC-734F-934C-583A86F9709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35713" y="2282017"/>
              <a:ext cx="1216818" cy="2088573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3FA177C-9B6A-C94C-BC93-6D385F759CA6}"/>
                </a:ext>
              </a:extLst>
            </p:cNvPr>
            <p:cNvSpPr/>
            <p:nvPr/>
          </p:nvSpPr>
          <p:spPr bwMode="auto">
            <a:xfrm rot="19581199">
              <a:off x="2559402" y="1928815"/>
              <a:ext cx="974623" cy="416744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E61363C-5AD5-514E-BB34-AA67FE5850E6}"/>
              </a:ext>
            </a:extLst>
          </p:cNvPr>
          <p:cNvGrpSpPr/>
          <p:nvPr/>
        </p:nvGrpSpPr>
        <p:grpSpPr>
          <a:xfrm>
            <a:off x="3368006" y="1095911"/>
            <a:ext cx="5092053" cy="3274679"/>
            <a:chOff x="2737206" y="943316"/>
            <a:chExt cx="5092053" cy="3274679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F651340-3BEB-D141-A600-115C26EB6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75192" y="943316"/>
              <a:ext cx="2554067" cy="3274679"/>
            </a:xfrm>
            <a:prstGeom prst="rect">
              <a:avLst/>
            </a:prstGeom>
            <a:ln>
              <a:noFill/>
            </a:ln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3DC2B0A-E14B-F34B-B507-106885F81228}"/>
                </a:ext>
              </a:extLst>
            </p:cNvPr>
            <p:cNvSpPr txBox="1"/>
            <p:nvPr/>
          </p:nvSpPr>
          <p:spPr>
            <a:xfrm>
              <a:off x="2737206" y="1335680"/>
              <a:ext cx="3337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venir Roman" panose="02000503020000020003" pitchFamily="2" charset="0"/>
                </a:rPr>
                <a:t>?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EDDB7EE3-E660-284E-8891-764A04BB5A1F}"/>
                </a:ext>
              </a:extLst>
            </p:cNvPr>
            <p:cNvCxnSpPr>
              <a:cxnSpLocks/>
              <a:endCxn id="60" idx="3"/>
            </p:cNvCxnSpPr>
            <p:nvPr/>
          </p:nvCxnSpPr>
          <p:spPr bwMode="auto">
            <a:xfrm flipH="1" flipV="1">
              <a:off x="3070952" y="1566513"/>
              <a:ext cx="2204242" cy="348994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EDB3FBF-DC65-594D-85E8-AD2C30C248FE}"/>
              </a:ext>
            </a:extLst>
          </p:cNvPr>
          <p:cNvSpPr/>
          <p:nvPr/>
        </p:nvSpPr>
        <p:spPr>
          <a:xfrm>
            <a:off x="5030742" y="845201"/>
            <a:ext cx="41243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252525"/>
                </a:solidFill>
                <a:latin typeface="Arial" panose="020B0604020202020204" pitchFamily="34" charset="0"/>
              </a:rPr>
              <a:t>W. Liu et al., Appl. Phys. Lett. </a:t>
            </a:r>
            <a:r>
              <a:rPr lang="en-US" sz="1400" b="1" dirty="0">
                <a:solidFill>
                  <a:srgbClr val="252525"/>
                </a:solidFill>
                <a:latin typeface="Arial" panose="020B0604020202020204" pitchFamily="34" charset="0"/>
              </a:rPr>
              <a:t>109</a:t>
            </a:r>
            <a:r>
              <a:rPr lang="en-US" sz="1400" dirty="0">
                <a:solidFill>
                  <a:srgbClr val="252525"/>
                </a:solidFill>
                <a:latin typeface="Arial" panose="020B0604020202020204" pitchFamily="34" charset="0"/>
              </a:rPr>
              <a:t>, 252104 (2016)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2383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80EEA-4046-5248-8275-9DF7E8CD2938}"/>
              </a:ext>
            </a:extLst>
          </p:cNvPr>
          <p:cNvSpPr txBox="1">
            <a:spLocks/>
          </p:cNvSpPr>
          <p:nvPr/>
        </p:nvSpPr>
        <p:spPr>
          <a:xfrm>
            <a:off x="0" y="-1270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defTabSz="914400"/>
            <a:r>
              <a:rPr lang="en-US" b="0" kern="0" dirty="0">
                <a:latin typeface="Minion Pro"/>
              </a:rPr>
              <a:t>Source Operation using GaAs/</a:t>
            </a:r>
            <a:r>
              <a:rPr lang="en-US" b="0" kern="0" dirty="0" err="1">
                <a:latin typeface="Minion Pro"/>
              </a:rPr>
              <a:t>GaAsP</a:t>
            </a:r>
            <a:r>
              <a:rPr lang="en-US" b="0" kern="0" dirty="0">
                <a:latin typeface="Minion Pro"/>
              </a:rPr>
              <a:t> &gt;1 mA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337A0A-A854-7844-948D-84205FEC5E68}"/>
              </a:ext>
            </a:extLst>
          </p:cNvPr>
          <p:cNvSpPr/>
          <p:nvPr/>
        </p:nvSpPr>
        <p:spPr>
          <a:xfrm>
            <a:off x="3633537" y="1102445"/>
            <a:ext cx="551046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A electron source operating at </a:t>
            </a:r>
            <a:r>
              <a:rPr lang="en-US" sz="2000" i="1" dirty="0">
                <a:latin typeface="Century Gothic" charset="0"/>
                <a:ea typeface="Century Gothic" charset="0"/>
                <a:cs typeface="Century Gothic" charset="0"/>
              </a:rPr>
              <a:t>1 mA for one week produces 605 C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.</a:t>
            </a:r>
          </a:p>
          <a:p>
            <a:pPr marL="228600" lvl="1" indent="-228600">
              <a:buFont typeface="Arial" panose="020B0604020202020204" pitchFamily="34" charset="0"/>
              <a:buChar char="•"/>
            </a:pP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Recent tests demonstrate photocathode </a:t>
            </a:r>
            <a:r>
              <a:rPr lang="en-US" sz="2000" b="1" dirty="0">
                <a:latin typeface="Century Gothic" charset="0"/>
                <a:ea typeface="Century Gothic" charset="0"/>
                <a:cs typeface="Century Gothic" charset="0"/>
              </a:rPr>
              <a:t>charge lifetimes 300-450 C for beam intensities &gt; 1 mA.</a:t>
            </a:r>
          </a:p>
          <a:p>
            <a:pPr marL="228600" lvl="1" indent="-228600">
              <a:buFont typeface="Arial" panose="020B0604020202020204" pitchFamily="34" charset="0"/>
              <a:buChar char="•"/>
            </a:pP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D349C4-E0AA-5647-90BB-361800CAE3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 r="18805" b="252"/>
          <a:stretch/>
        </p:blipFill>
        <p:spPr>
          <a:xfrm>
            <a:off x="180475" y="950468"/>
            <a:ext cx="3368841" cy="2826916"/>
          </a:xfrm>
          <a:prstGeom prst="rect">
            <a:avLst/>
          </a:prstGeom>
        </p:spPr>
      </p:pic>
      <p:pic>
        <p:nvPicPr>
          <p:cNvPr id="4" name="Picture 2" descr="C:\Users\poelker\AppData\Local\Temp\life_v_area_1000_1500_expFit.jpeg">
            <a:extLst>
              <a:ext uri="{FF2B5EF4-FFF2-40B4-BE49-F238E27FC236}">
                <a16:creationId xmlns:a16="http://schemas.microsoft.com/office/drawing/2014/main" id="{EEF02951-E6C9-D14F-8E76-7E242BFB7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717" y="3501190"/>
            <a:ext cx="6523557" cy="2890116"/>
          </a:xfrm>
          <a:prstGeom prst="rect">
            <a:avLst/>
          </a:prstGeom>
          <a:solidFill>
            <a:schemeClr val="bg1"/>
          </a:solidFill>
          <a:extLst/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073D617-9A5A-7849-A072-CDC70E78A7D7}"/>
              </a:ext>
            </a:extLst>
          </p:cNvPr>
          <p:cNvCxnSpPr/>
          <p:nvPr/>
        </p:nvCxnSpPr>
        <p:spPr bwMode="auto">
          <a:xfrm flipV="1">
            <a:off x="2899611" y="3657600"/>
            <a:ext cx="3850105" cy="25266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098727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64AFF1-9777-9C4E-A4A5-AEF127FA6E59}"/>
              </a:ext>
            </a:extLst>
          </p:cNvPr>
          <p:cNvSpPr/>
          <p:nvPr/>
        </p:nvSpPr>
        <p:spPr bwMode="auto">
          <a:xfrm>
            <a:off x="4251861" y="4596063"/>
            <a:ext cx="4733006" cy="178067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9375F0-5504-3E48-9AB8-B3C6CAEA224B}"/>
              </a:ext>
            </a:extLst>
          </p:cNvPr>
          <p:cNvSpPr/>
          <p:nvPr/>
        </p:nvSpPr>
        <p:spPr bwMode="auto">
          <a:xfrm>
            <a:off x="4251861" y="2723119"/>
            <a:ext cx="4733006" cy="178067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5482F4-5799-0943-BE1D-6E06E5BA8565}"/>
              </a:ext>
            </a:extLst>
          </p:cNvPr>
          <p:cNvSpPr/>
          <p:nvPr/>
        </p:nvSpPr>
        <p:spPr bwMode="auto">
          <a:xfrm>
            <a:off x="4251861" y="850175"/>
            <a:ext cx="4733006" cy="178067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8912BB-DB06-0A4F-B132-2D27B5BA96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4332126" y="923951"/>
            <a:ext cx="4572475" cy="163877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B518454-D476-9949-9E50-5A5048B81673}"/>
              </a:ext>
            </a:extLst>
          </p:cNvPr>
          <p:cNvSpPr/>
          <p:nvPr/>
        </p:nvSpPr>
        <p:spPr>
          <a:xfrm>
            <a:off x="313655" y="115005"/>
            <a:ext cx="84840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effectLst/>
                <a:latin typeface="Avenir Roman" panose="02000503020000020003" pitchFamily="2" charset="0"/>
              </a:rPr>
              <a:t>Polarized Positron Injector Concepts Abound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3F55C93-30DD-7C4A-871D-1B52A882A3F2}"/>
              </a:ext>
            </a:extLst>
          </p:cNvPr>
          <p:cNvSpPr/>
          <p:nvPr/>
        </p:nvSpPr>
        <p:spPr>
          <a:xfrm>
            <a:off x="0" y="1453338"/>
            <a:ext cx="380593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venir Roman" panose="02000503020000020003" pitchFamily="2" charset="0"/>
              </a:rPr>
              <a:t>We have explored concepts with varying level of detail (theses, proposals, and yes</a:t>
            </a:r>
            <a:r>
              <a:rPr lang="en-US" i="1" dirty="0">
                <a:latin typeface="Avenir Roman" panose="02000503020000020003" pitchFamily="2" charset="0"/>
              </a:rPr>
              <a:t>…napkins</a:t>
            </a:r>
            <a:r>
              <a:rPr lang="en-US" dirty="0">
                <a:latin typeface="Avenir Roman" panose="02000503020000020003" pitchFamily="2" charset="0"/>
              </a:rPr>
              <a:t>).</a:t>
            </a:r>
          </a:p>
          <a:p>
            <a:pPr algn="just"/>
            <a:endParaRPr lang="en-US" dirty="0">
              <a:latin typeface="Avenir Roman" panose="02000503020000020003" pitchFamily="2" charset="0"/>
            </a:endParaRPr>
          </a:p>
          <a:p>
            <a:pPr algn="just"/>
            <a:r>
              <a:rPr lang="en-US" dirty="0">
                <a:latin typeface="Avenir Roman" panose="02000503020000020003" pitchFamily="2" charset="0"/>
              </a:rPr>
              <a:t>The common denominator at </a:t>
            </a:r>
            <a:r>
              <a:rPr lang="en-US" dirty="0" err="1">
                <a:latin typeface="Avenir Roman" panose="02000503020000020003" pitchFamily="2" charset="0"/>
              </a:rPr>
              <a:t>JLab</a:t>
            </a:r>
            <a:r>
              <a:rPr lang="en-US" dirty="0">
                <a:latin typeface="Avenir Roman" panose="02000503020000020003" pitchFamily="2" charset="0"/>
              </a:rPr>
              <a:t> is leveraging our skills: </a:t>
            </a:r>
            <a:r>
              <a:rPr lang="en-US" b="1" dirty="0">
                <a:latin typeface="Avenir Roman" panose="02000503020000020003" pitchFamily="2" charset="0"/>
              </a:rPr>
              <a:t>Polarized Beams</a:t>
            </a:r>
            <a:r>
              <a:rPr lang="en-US" dirty="0">
                <a:latin typeface="Avenir Roman" panose="02000503020000020003" pitchFamily="2" charset="0"/>
              </a:rPr>
              <a:t>, </a:t>
            </a:r>
            <a:r>
              <a:rPr lang="en-US" b="1" dirty="0">
                <a:latin typeface="Avenir Roman" panose="02000503020000020003" pitchFamily="2" charset="0"/>
              </a:rPr>
              <a:t>SRF</a:t>
            </a:r>
            <a:r>
              <a:rPr lang="en-US" dirty="0">
                <a:latin typeface="Avenir Roman" panose="02000503020000020003" pitchFamily="2" charset="0"/>
              </a:rPr>
              <a:t>, </a:t>
            </a:r>
            <a:r>
              <a:rPr lang="en-US" b="1" dirty="0">
                <a:latin typeface="Avenir Roman" panose="02000503020000020003" pitchFamily="2" charset="0"/>
              </a:rPr>
              <a:t>Photoinjectors</a:t>
            </a:r>
            <a:r>
              <a:rPr lang="en-US" dirty="0">
                <a:latin typeface="Avenir Roman" panose="02000503020000020003" pitchFamily="2" charset="0"/>
              </a:rPr>
              <a:t>, </a:t>
            </a:r>
            <a:r>
              <a:rPr lang="en-US" b="1" dirty="0">
                <a:latin typeface="Avenir Roman" panose="02000503020000020003" pitchFamily="2" charset="0"/>
              </a:rPr>
              <a:t>High energy beams</a:t>
            </a:r>
            <a:r>
              <a:rPr lang="en-US" dirty="0">
                <a:latin typeface="Avenir Roman" panose="02000503020000020003" pitchFamily="2" charset="0"/>
              </a:rPr>
              <a:t>, </a:t>
            </a:r>
            <a:r>
              <a:rPr lang="en-US" dirty="0" err="1">
                <a:latin typeface="Avenir Roman" panose="02000503020000020003" pitchFamily="2" charset="0"/>
              </a:rPr>
              <a:t>etc</a:t>
            </a:r>
            <a:r>
              <a:rPr lang="en-US" dirty="0">
                <a:latin typeface="Avenir Roman" panose="02000503020000020003" pitchFamily="2" charset="0"/>
              </a:rPr>
              <a:t>).</a:t>
            </a:r>
          </a:p>
          <a:p>
            <a:pPr algn="just"/>
            <a:endParaRPr lang="en-US" dirty="0">
              <a:latin typeface="Avenir Roman" panose="02000503020000020003" pitchFamily="2" charset="0"/>
            </a:endParaRPr>
          </a:p>
          <a:p>
            <a:pPr algn="just"/>
            <a:r>
              <a:rPr lang="en-US" dirty="0">
                <a:latin typeface="Avenir Roman" panose="02000503020000020003" pitchFamily="2" charset="0"/>
              </a:rPr>
              <a:t>A polarized e+ injector at </a:t>
            </a:r>
            <a:r>
              <a:rPr lang="en-US" dirty="0" err="1">
                <a:latin typeface="Avenir Roman" panose="02000503020000020003" pitchFamily="2" charset="0"/>
              </a:rPr>
              <a:t>Jlab</a:t>
            </a:r>
            <a:r>
              <a:rPr lang="en-US" dirty="0">
                <a:latin typeface="Avenir Roman" panose="02000503020000020003" pitchFamily="2" charset="0"/>
              </a:rPr>
              <a:t> would be novel in various ways: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C28FF"/>
                </a:solidFill>
                <a:latin typeface="Avenir Roman" panose="02000503020000020003" pitchFamily="2" charset="0"/>
              </a:rPr>
              <a:t>mA polarized e- source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</a:rPr>
              <a:t>fast helicity reversal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 err="1">
                <a:latin typeface="Avenir Roman" panose="02000503020000020003" pitchFamily="2" charset="0"/>
              </a:rPr>
              <a:t>cw</a:t>
            </a:r>
            <a:r>
              <a:rPr lang="en-US" dirty="0">
                <a:latin typeface="Avenir Roman" panose="02000503020000020003" pitchFamily="2" charset="0"/>
              </a:rPr>
              <a:t>/short pulse bunches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</a:rPr>
              <a:t>high power target &gt; 10 kW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 err="1">
                <a:latin typeface="Avenir Roman" panose="02000503020000020003" pitchFamily="2" charset="0"/>
              </a:rPr>
              <a:t>srf</a:t>
            </a:r>
            <a:r>
              <a:rPr lang="en-US" dirty="0">
                <a:latin typeface="Avenir Roman" panose="02000503020000020003" pitchFamily="2" charset="0"/>
              </a:rPr>
              <a:t> acceleration</a:t>
            </a:r>
          </a:p>
          <a:p>
            <a:pPr lvl="1" algn="just"/>
            <a:endParaRPr lang="en-US" dirty="0">
              <a:latin typeface="Avenir Roman" panose="02000503020000020003" pitchFamily="2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7A848F1-D4EA-9B4C-B0CD-A984FF5E68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680"/>
          <a:stretch/>
        </p:blipFill>
        <p:spPr>
          <a:xfrm>
            <a:off x="4332126" y="2791525"/>
            <a:ext cx="4572475" cy="163609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DD5F869A-BC42-1040-95EC-3D23F6919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125" y="4746458"/>
            <a:ext cx="4572475" cy="1479884"/>
          </a:xfrm>
          <a:prstGeom prst="rect">
            <a:avLst/>
          </a:prstGeom>
        </p:spPr>
      </p:pic>
      <p:sp>
        <p:nvSpPr>
          <p:cNvPr id="2" name="Left Brace 1">
            <a:extLst>
              <a:ext uri="{FF2B5EF4-FFF2-40B4-BE49-F238E27FC236}">
                <a16:creationId xmlns:a16="http://schemas.microsoft.com/office/drawing/2014/main" id="{3102B558-1D1A-7F43-9E5B-F3E8CC0C9BC7}"/>
              </a:ext>
            </a:extLst>
          </p:cNvPr>
          <p:cNvSpPr/>
          <p:nvPr/>
        </p:nvSpPr>
        <p:spPr bwMode="auto">
          <a:xfrm>
            <a:off x="3898231" y="850175"/>
            <a:ext cx="313497" cy="5520565"/>
          </a:xfrm>
          <a:prstGeom prst="lef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624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A1E9C0-655B-4249-8475-C3327581AA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63"/>
          <a:stretch/>
        </p:blipFill>
        <p:spPr>
          <a:xfrm>
            <a:off x="0" y="2768107"/>
            <a:ext cx="9144000" cy="26320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87083B-4C3E-614A-94B7-4E4231DCFB42}"/>
              </a:ext>
            </a:extLst>
          </p:cNvPr>
          <p:cNvSpPr txBox="1"/>
          <p:nvPr/>
        </p:nvSpPr>
        <p:spPr>
          <a:xfrm>
            <a:off x="57912" y="876148"/>
            <a:ext cx="64328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Roman" panose="02000503020000020003" pitchFamily="2" charset="0"/>
              </a:rPr>
              <a:t>A new injector facility for research and design is coming on-line soon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Roman" panose="02000503020000020003" pitchFamily="2" charset="0"/>
              </a:rPr>
              <a:t>Polarized electron beams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Roman" panose="02000503020000020003" pitchFamily="2" charset="0"/>
              </a:rPr>
              <a:t>Beam energy up to 10 MeV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Roman" panose="02000503020000020003" pitchFamily="2" charset="0"/>
              </a:rPr>
              <a:t>Beam intensity up to 100 </a:t>
            </a:r>
            <a:r>
              <a:rPr lang="en-US" sz="2000" dirty="0">
                <a:latin typeface="Symbol" pitchFamily="2" charset="2"/>
              </a:rPr>
              <a:t>m</a:t>
            </a:r>
            <a:r>
              <a:rPr lang="en-US" sz="2000" dirty="0">
                <a:latin typeface="Avenir Roman" panose="02000503020000020003" pitchFamily="2" charset="0"/>
              </a:rPr>
              <a:t>A (100 </a:t>
            </a:r>
            <a:r>
              <a:rPr lang="en-US" sz="2000" dirty="0" err="1">
                <a:latin typeface="Avenir Roman" panose="02000503020000020003" pitchFamily="2" charset="0"/>
              </a:rPr>
              <a:t>nA</a:t>
            </a:r>
            <a:r>
              <a:rPr lang="en-US" sz="2000" dirty="0">
                <a:latin typeface="Avenir Roman" panose="02000503020000020003" pitchFamily="2" charset="0"/>
              </a:rPr>
              <a:t> initially)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C3D0EA-ADF3-8A45-9651-BF91015F5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24" y="4495896"/>
            <a:ext cx="2514601" cy="18859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04082-0A8A-4E43-9B42-DCB72CB64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4779" y="905458"/>
            <a:ext cx="2514601" cy="188595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C39FB76-4513-F144-B7FD-A5D3F863896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390147" y="4162926"/>
            <a:ext cx="733927" cy="14153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4A8A235-2BC4-F940-922C-DF7BA926209C}"/>
              </a:ext>
            </a:extLst>
          </p:cNvPr>
          <p:cNvSpPr/>
          <p:nvPr/>
        </p:nvSpPr>
        <p:spPr>
          <a:xfrm>
            <a:off x="2977896" y="5578304"/>
            <a:ext cx="60514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venir Roman" panose="02000503020000020003" pitchFamily="2" charset="0"/>
              </a:rPr>
              <a:t>THIS AREA could be used to test key apparatus for a polarized positron source (target and collection).  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B772FCC-A0F9-BA4F-8DC5-2E597301C08C}"/>
              </a:ext>
            </a:extLst>
          </p:cNvPr>
          <p:cNvSpPr txBox="1">
            <a:spLocks/>
          </p:cNvSpPr>
          <p:nvPr/>
        </p:nvSpPr>
        <p:spPr>
          <a:xfrm>
            <a:off x="361950" y="103893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b="0" dirty="0">
                <a:solidFill>
                  <a:srgbClr val="000000"/>
                </a:solidFill>
                <a:latin typeface="Avenir Roman" panose="02000503020000020003" pitchFamily="2" charset="0"/>
              </a:rPr>
              <a:t>Upgraded Injector Test Facility</a:t>
            </a:r>
          </a:p>
        </p:txBody>
      </p:sp>
    </p:spTree>
    <p:extLst>
      <p:ext uri="{BB962C8B-B14F-4D97-AF65-F5344CB8AC3E}">
        <p14:creationId xmlns:p14="http://schemas.microsoft.com/office/powerpoint/2010/main" val="14418570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147C3A68-6A41-7C4D-998C-D15602F5C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9041" y="4018177"/>
            <a:ext cx="3291579" cy="91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61CF4A1-CD57-524E-8950-44645A805D87}"/>
              </a:ext>
            </a:extLst>
          </p:cNvPr>
          <p:cNvSpPr txBox="1">
            <a:spLocks/>
          </p:cNvSpPr>
          <p:nvPr/>
        </p:nvSpPr>
        <p:spPr>
          <a:xfrm>
            <a:off x="1294195" y="36447"/>
            <a:ext cx="6435426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b="0" dirty="0">
                <a:solidFill>
                  <a:srgbClr val="000000"/>
                </a:solidFill>
                <a:latin typeface="Avenir Roman" panose="02000503020000020003" pitchFamily="2" charset="0"/>
              </a:rPr>
              <a:t>High Power Target R&amp;D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89521C-AED1-534B-AA24-A4C8A7C2150E}"/>
              </a:ext>
            </a:extLst>
          </p:cNvPr>
          <p:cNvGrpSpPr/>
          <p:nvPr/>
        </p:nvGrpSpPr>
        <p:grpSpPr>
          <a:xfrm>
            <a:off x="5610073" y="948806"/>
            <a:ext cx="3654158" cy="2356292"/>
            <a:chOff x="485375" y="1726648"/>
            <a:chExt cx="5597944" cy="3380147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C004627F-11DC-3642-9084-703A817E66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22" b="16915"/>
            <a:stretch/>
          </p:blipFill>
          <p:spPr bwMode="auto">
            <a:xfrm>
              <a:off x="1183307" y="2429061"/>
              <a:ext cx="3581656" cy="2677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5EE91F-4DD8-5042-BF48-0593299267A3}"/>
                </a:ext>
              </a:extLst>
            </p:cNvPr>
            <p:cNvSpPr txBox="1"/>
            <p:nvPr/>
          </p:nvSpPr>
          <p:spPr>
            <a:xfrm>
              <a:off x="898304" y="1726648"/>
              <a:ext cx="2308173" cy="618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141654"/>
                  </a:solidFill>
                  <a:latin typeface="Avenir Roman" panose="02000503020000020003" pitchFamily="2" charset="0"/>
                  <a:cs typeface="Arial"/>
                </a:rPr>
                <a:t>Stainless Steel Windows (0.25mm)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58244BD-0F61-C842-A581-13E72044EBDC}"/>
                </a:ext>
              </a:extLst>
            </p:cNvPr>
            <p:cNvSpPr txBox="1"/>
            <p:nvPr/>
          </p:nvSpPr>
          <p:spPr>
            <a:xfrm>
              <a:off x="3412906" y="1802848"/>
              <a:ext cx="1371599" cy="37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141654"/>
                  </a:solidFill>
                  <a:latin typeface="Avenir Roman" panose="02000503020000020003" pitchFamily="2" charset="0"/>
                  <a:cs typeface="Arial"/>
                </a:rPr>
                <a:t>LBE (2mm)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F8A5C8-2CE1-5B48-82DE-374D2F4CFC34}"/>
                </a:ext>
              </a:extLst>
            </p:cNvPr>
            <p:cNvSpPr txBox="1"/>
            <p:nvPr/>
          </p:nvSpPr>
          <p:spPr>
            <a:xfrm>
              <a:off x="485375" y="2727489"/>
              <a:ext cx="1395864" cy="37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0000FF"/>
                  </a:solidFill>
                  <a:latin typeface="Avenir Roman" panose="02000503020000020003" pitchFamily="2" charset="0"/>
                  <a:cs typeface="Arial"/>
                </a:rPr>
                <a:t>Input (e</a:t>
              </a:r>
              <a:r>
                <a:rPr lang="en-US" sz="1100" baseline="30000" dirty="0">
                  <a:solidFill>
                    <a:srgbClr val="0000FF"/>
                  </a:solidFill>
                  <a:latin typeface="Avenir Roman" panose="02000503020000020003" pitchFamily="2" charset="0"/>
                  <a:cs typeface="Arial"/>
                </a:rPr>
                <a:t>-</a:t>
              </a:r>
              <a:r>
                <a:rPr lang="en-US" sz="1100" dirty="0">
                  <a:solidFill>
                    <a:srgbClr val="0000FF"/>
                  </a:solidFill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DCDF27-4E53-7C49-80DE-61D6A220C0E1}"/>
                </a:ext>
              </a:extLst>
            </p:cNvPr>
            <p:cNvSpPr txBox="1"/>
            <p:nvPr/>
          </p:nvSpPr>
          <p:spPr>
            <a:xfrm>
              <a:off x="4267128" y="2396823"/>
              <a:ext cx="1816191" cy="37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FF0000"/>
                  </a:solidFill>
                  <a:latin typeface="Avenir Roman" panose="02000503020000020003" pitchFamily="2" charset="0"/>
                  <a:cs typeface="Arial"/>
                </a:rPr>
                <a:t>Output (e</a:t>
              </a:r>
              <a:r>
                <a:rPr lang="en-US" sz="1100" baseline="30000" dirty="0">
                  <a:solidFill>
                    <a:srgbClr val="FF0000"/>
                  </a:solidFill>
                  <a:latin typeface="Avenir Roman" panose="02000503020000020003" pitchFamily="2" charset="0"/>
                  <a:cs typeface="Arial"/>
                </a:rPr>
                <a:t>-</a:t>
              </a:r>
              <a:r>
                <a:rPr lang="en-US" sz="1100" dirty="0">
                  <a:solidFill>
                    <a:srgbClr val="FF0000"/>
                  </a:solidFill>
                  <a:latin typeface="Avenir Roman" panose="02000503020000020003" pitchFamily="2" charset="0"/>
                  <a:cs typeface="Arial"/>
                </a:rPr>
                <a:t>,e</a:t>
              </a:r>
              <a:r>
                <a:rPr lang="en-US" sz="1100" baseline="30000" dirty="0">
                  <a:solidFill>
                    <a:srgbClr val="FF0000"/>
                  </a:solidFill>
                  <a:latin typeface="Avenir Roman" panose="02000503020000020003" pitchFamily="2" charset="0"/>
                  <a:cs typeface="Arial"/>
                </a:rPr>
                <a:t>+</a:t>
              </a:r>
              <a:r>
                <a:rPr lang="en-US" sz="1100" dirty="0">
                  <a:solidFill>
                    <a:srgbClr val="FF0000"/>
                  </a:solidFill>
                  <a:latin typeface="Avenir Roman" panose="02000503020000020003" pitchFamily="2" charset="0"/>
                  <a:cs typeface="Arial"/>
                </a:rPr>
                <a:t>,</a:t>
              </a:r>
              <a:r>
                <a:rPr lang="el-GR" sz="1100" dirty="0">
                  <a:solidFill>
                    <a:srgbClr val="FF0000"/>
                  </a:solidFill>
                  <a:latin typeface="Avenir Roman" panose="02000503020000020003" pitchFamily="2" charset="0"/>
                  <a:cs typeface="Arial"/>
                </a:rPr>
                <a:t>γ</a:t>
              </a:r>
              <a:r>
                <a:rPr lang="en-US" sz="1100" dirty="0">
                  <a:solidFill>
                    <a:srgbClr val="FF0000"/>
                  </a:solidFill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FD01BD5-E866-EF4A-85B8-D97BA433E969}"/>
                </a:ext>
              </a:extLst>
            </p:cNvPr>
            <p:cNvCxnSpPr/>
            <p:nvPr/>
          </p:nvCxnSpPr>
          <p:spPr>
            <a:xfrm>
              <a:off x="1172562" y="3085839"/>
              <a:ext cx="973924" cy="66818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0BA3B44-4DE0-3E4C-8045-487E46C493B4}"/>
                </a:ext>
              </a:extLst>
            </p:cNvPr>
            <p:cNvCxnSpPr/>
            <p:nvPr/>
          </p:nvCxnSpPr>
          <p:spPr>
            <a:xfrm>
              <a:off x="1888906" y="2336248"/>
              <a:ext cx="1146775" cy="11840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C6D36CC-BDD4-7549-8E07-7835379E3A43}"/>
                </a:ext>
              </a:extLst>
            </p:cNvPr>
            <p:cNvCxnSpPr/>
            <p:nvPr/>
          </p:nvCxnSpPr>
          <p:spPr>
            <a:xfrm>
              <a:off x="1888906" y="2336248"/>
              <a:ext cx="1085229" cy="12803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EB158DE-86AD-F043-87AA-FC92C40B35A6}"/>
                </a:ext>
              </a:extLst>
            </p:cNvPr>
            <p:cNvCxnSpPr>
              <a:stCxn id="7" idx="2"/>
            </p:cNvCxnSpPr>
            <p:nvPr/>
          </p:nvCxnSpPr>
          <p:spPr>
            <a:xfrm flipH="1">
              <a:off x="2999534" y="2178133"/>
              <a:ext cx="1099172" cy="164308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A31847C-FC24-BC4A-BC1B-B00F7E9E1C47}"/>
                </a:ext>
              </a:extLst>
            </p:cNvPr>
            <p:cNvCxnSpPr/>
            <p:nvPr/>
          </p:nvCxnSpPr>
          <p:spPr>
            <a:xfrm flipH="1">
              <a:off x="3876414" y="2727489"/>
              <a:ext cx="908092" cy="8750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B835240-D31B-884D-9471-A95F9DB32435}"/>
                </a:ext>
              </a:extLst>
            </p:cNvPr>
            <p:cNvCxnSpPr/>
            <p:nvPr/>
          </p:nvCxnSpPr>
          <p:spPr>
            <a:xfrm>
              <a:off x="1431706" y="3931821"/>
              <a:ext cx="1416702" cy="0"/>
            </a:xfrm>
            <a:prstGeom prst="straightConnector1">
              <a:avLst/>
            </a:prstGeom>
            <a:ln w="190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93B867A-586C-624D-B462-6BC102B167F7}"/>
                </a:ext>
              </a:extLst>
            </p:cNvPr>
            <p:cNvCxnSpPr/>
            <p:nvPr/>
          </p:nvCxnSpPr>
          <p:spPr>
            <a:xfrm>
              <a:off x="3206479" y="3931821"/>
              <a:ext cx="1416702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2ACD0C0-E5B6-AC4E-A04F-B85C57E8F696}"/>
                </a:ext>
              </a:extLst>
            </p:cNvPr>
            <p:cNvCxnSpPr/>
            <p:nvPr/>
          </p:nvCxnSpPr>
          <p:spPr>
            <a:xfrm>
              <a:off x="1431706" y="3776246"/>
              <a:ext cx="1416702" cy="0"/>
            </a:xfrm>
            <a:prstGeom prst="straightConnector1">
              <a:avLst/>
            </a:prstGeom>
            <a:ln w="190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AA2E73D-0DD3-B040-992E-6F1A031F11D6}"/>
                </a:ext>
              </a:extLst>
            </p:cNvPr>
            <p:cNvCxnSpPr/>
            <p:nvPr/>
          </p:nvCxnSpPr>
          <p:spPr>
            <a:xfrm>
              <a:off x="1431706" y="4084221"/>
              <a:ext cx="1416702" cy="0"/>
            </a:xfrm>
            <a:prstGeom prst="straightConnector1">
              <a:avLst/>
            </a:prstGeom>
            <a:ln w="190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A997A03-7D3B-B942-9B58-504BAEE10340}"/>
                </a:ext>
              </a:extLst>
            </p:cNvPr>
            <p:cNvCxnSpPr/>
            <p:nvPr/>
          </p:nvCxnSpPr>
          <p:spPr>
            <a:xfrm>
              <a:off x="3222104" y="4084221"/>
              <a:ext cx="1362506" cy="3175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26DC093-5F96-9E43-BF14-048AE5C4702E}"/>
                </a:ext>
              </a:extLst>
            </p:cNvPr>
            <p:cNvCxnSpPr/>
            <p:nvPr/>
          </p:nvCxnSpPr>
          <p:spPr>
            <a:xfrm flipV="1">
              <a:off x="3222104" y="3457038"/>
              <a:ext cx="1362506" cy="31920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" descr="N:\Project Engineering\14-1003 2 MeV w Liquid Metal Pump\LBE Loop 2 MeV\IMG_3793.JPG">
            <a:extLst>
              <a:ext uri="{FF2B5EF4-FFF2-40B4-BE49-F238E27FC236}">
                <a16:creationId xmlns:a16="http://schemas.microsoft.com/office/drawing/2014/main" id="{1ECA4B86-14F1-8742-8BDE-7A88597C5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3" t="3372" r="21359" b="5199"/>
          <a:stretch/>
        </p:blipFill>
        <p:spPr bwMode="auto">
          <a:xfrm>
            <a:off x="621468" y="3447717"/>
            <a:ext cx="1345454" cy="2966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52A38BA-005C-8A46-B3AE-2D39AD9140F4}"/>
              </a:ext>
            </a:extLst>
          </p:cNvPr>
          <p:cNvSpPr/>
          <p:nvPr/>
        </p:nvSpPr>
        <p:spPr>
          <a:xfrm>
            <a:off x="-1" y="862395"/>
            <a:ext cx="571178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Liquid Metal Target – lead-bismuth eutectic (LBE)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High Z = 82, 83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Low melting point: 124°C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High boiling point: 1670°C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Multiple LBE targets tested on various accelerators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Natural Circulation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Mechanical Pumping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Electromagnetic Pumping</a:t>
            </a:r>
          </a:p>
          <a:p>
            <a:pPr marL="285750" indent="-285750">
              <a:buFont typeface="Wingdings" charset="2"/>
              <a:buChar char="ü"/>
            </a:pPr>
            <a:r>
              <a:rPr lang="en-US" b="1" dirty="0">
                <a:solidFill>
                  <a:srgbClr val="FF0000"/>
                </a:solidFill>
                <a:latin typeface="Avenir Roman" panose="02000503020000020003" pitchFamily="2" charset="0"/>
                <a:cs typeface="Arial"/>
              </a:rPr>
              <a:t>Approaching 10 kW power level, CW</a:t>
            </a:r>
          </a:p>
        </p:txBody>
      </p:sp>
      <p:pic>
        <p:nvPicPr>
          <p:cNvPr id="23" name="Picture 2" descr="N:\Project Engineering\14-0004 Liquid Metal Pump\LBE Loop 4.0 (Magnetic Pump)\20140521_103431.jpg">
            <a:extLst>
              <a:ext uri="{FF2B5EF4-FFF2-40B4-BE49-F238E27FC236}">
                <a16:creationId xmlns:a16="http://schemas.microsoft.com/office/drawing/2014/main" id="{D3CFA77E-E80A-AD4F-89B6-8E211F3F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7" t="10134" r="14808" b="16283"/>
          <a:stretch/>
        </p:blipFill>
        <p:spPr bwMode="auto">
          <a:xfrm>
            <a:off x="3895635" y="3447717"/>
            <a:ext cx="1378446" cy="2966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N:\File Transfer\McCarter, James\LBE pump\20150529_141315.jpg">
            <a:extLst>
              <a:ext uri="{FF2B5EF4-FFF2-40B4-BE49-F238E27FC236}">
                <a16:creationId xmlns:a16="http://schemas.microsoft.com/office/drawing/2014/main" id="{B81B0B2F-176C-AC4F-8A00-BEA11C5F79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0" r="16947"/>
          <a:stretch/>
        </p:blipFill>
        <p:spPr bwMode="auto">
          <a:xfrm>
            <a:off x="2230884" y="3447716"/>
            <a:ext cx="1447491" cy="2966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035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F3541-5D9E-BB45-A25E-6E5FDFDE6928}"/>
              </a:ext>
            </a:extLst>
          </p:cNvPr>
          <p:cNvSpPr txBox="1">
            <a:spLocks/>
          </p:cNvSpPr>
          <p:nvPr/>
        </p:nvSpPr>
        <p:spPr>
          <a:xfrm>
            <a:off x="361950" y="103893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b="0" dirty="0">
                <a:solidFill>
                  <a:srgbClr val="000000"/>
                </a:solidFill>
                <a:latin typeface="Avenir Roman" panose="02000503020000020003" pitchFamily="2" charset="0"/>
              </a:rPr>
              <a:t>Summary and Outlook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BB086F-1FE8-8449-97EF-8B0C35885800}"/>
              </a:ext>
            </a:extLst>
          </p:cNvPr>
          <p:cNvSpPr txBox="1"/>
          <p:nvPr/>
        </p:nvSpPr>
        <p:spPr>
          <a:xfrm>
            <a:off x="47625" y="917912"/>
            <a:ext cx="909637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latin typeface="Avenir Roman" panose="02000503020000020003" pitchFamily="2" charset="0"/>
              </a:rPr>
              <a:t>Jefferson Lab Users are making the physics case to lab management for high energy polarized positron physics program at CEBAF.</a:t>
            </a:r>
          </a:p>
          <a:p>
            <a:endParaRPr lang="en-US" sz="2000" dirty="0"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 err="1">
                <a:latin typeface="Avenir Roman" panose="02000503020000020003" pitchFamily="2" charset="0"/>
              </a:rPr>
              <a:t>PEPPo</a:t>
            </a:r>
            <a:r>
              <a:rPr lang="en-US" sz="2000" dirty="0">
                <a:latin typeface="Avenir Roman" panose="02000503020000020003" pitchFamily="2" charset="0"/>
              </a:rPr>
              <a:t> demonstrated high positron polarization from moderate energy polarized electrons with a small footprint (cost, energy, radioactivity) </a:t>
            </a:r>
          </a:p>
          <a:p>
            <a:endParaRPr lang="en-US" sz="2000" dirty="0"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Progress of mA-sources is promising for the development of polarized positron beams with intensity &gt;100 </a:t>
            </a:r>
            <a:r>
              <a:rPr lang="en-US" sz="2000" dirty="0" err="1">
                <a:solidFill>
                  <a:srgbClr val="000000"/>
                </a:solidFill>
                <a:latin typeface="Avenir Roman" panose="02000503020000020003" pitchFamily="2" charset="0"/>
              </a:rPr>
              <a:t>nA</a:t>
            </a: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 (5 x 10</a:t>
            </a:r>
            <a:r>
              <a:rPr lang="en-US" sz="2000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11</a:t>
            </a: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 e+/sec).</a:t>
            </a:r>
          </a:p>
          <a:p>
            <a:endParaRPr lang="en-US" sz="20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Next priority goal is building and testing a collection system to define and optimize the transverse/longitudinal phase space for RF acceleration.</a:t>
            </a:r>
          </a:p>
          <a:p>
            <a:endParaRPr lang="en-US" sz="20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A comprehensive plan, supported by </a:t>
            </a:r>
            <a:r>
              <a:rPr lang="en-US" sz="2000" dirty="0" err="1">
                <a:solidFill>
                  <a:srgbClr val="000000"/>
                </a:solidFill>
                <a:latin typeface="Avenir Roman" panose="02000503020000020003" pitchFamily="2" charset="0"/>
              </a:rPr>
              <a:t>JLab</a:t>
            </a: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 Management, that can be successfully executed is essential for large-scale positron program at </a:t>
            </a:r>
            <a:r>
              <a:rPr lang="en-US" sz="2000" dirty="0" err="1">
                <a:solidFill>
                  <a:srgbClr val="000000"/>
                </a:solidFill>
                <a:latin typeface="Avenir Roman" panose="02000503020000020003" pitchFamily="2" charset="0"/>
              </a:rPr>
              <a:t>JLab</a:t>
            </a: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.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sz="20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Collaboration of synergistic technological R&amp;D is possible, especially leveraging </a:t>
            </a:r>
            <a:r>
              <a:rPr lang="en-US" sz="2000" dirty="0" err="1">
                <a:solidFill>
                  <a:srgbClr val="000000"/>
                </a:solidFill>
                <a:latin typeface="Avenir Roman" panose="02000503020000020003" pitchFamily="2" charset="0"/>
              </a:rPr>
              <a:t>JLab</a:t>
            </a: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 skills, provided labor and funding are identified.</a:t>
            </a:r>
          </a:p>
        </p:txBody>
      </p:sp>
    </p:spTree>
    <p:extLst>
      <p:ext uri="{BB962C8B-B14F-4D97-AF65-F5344CB8AC3E}">
        <p14:creationId xmlns:p14="http://schemas.microsoft.com/office/powerpoint/2010/main" val="22380669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st-mammals-of-africa-37.jpg">
            <a:extLst>
              <a:ext uri="{FF2B5EF4-FFF2-40B4-BE49-F238E27FC236}">
                <a16:creationId xmlns:a16="http://schemas.microsoft.com/office/drawing/2014/main" id="{44317099-C893-9648-B98B-402753B43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72" y="1818768"/>
            <a:ext cx="6645477" cy="441123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C79714-9ED8-1C4B-8EB3-6DB059CCF468}"/>
              </a:ext>
            </a:extLst>
          </p:cNvPr>
          <p:cNvSpPr txBox="1">
            <a:spLocks/>
          </p:cNvSpPr>
          <p:nvPr/>
        </p:nvSpPr>
        <p:spPr>
          <a:xfrm>
            <a:off x="-869160" y="129159"/>
            <a:ext cx="10703152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b="0" dirty="0">
                <a:solidFill>
                  <a:srgbClr val="000000"/>
                </a:solidFill>
                <a:latin typeface="Avenir Roman" panose="02000503020000020003" pitchFamily="2" charset="0"/>
              </a:rPr>
              <a:t>Synergy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F0406A-8268-454C-88F4-9C5A945E4FD3}"/>
              </a:ext>
            </a:extLst>
          </p:cNvPr>
          <p:cNvSpPr/>
          <p:nvPr/>
        </p:nvSpPr>
        <p:spPr>
          <a:xfrm>
            <a:off x="1128373" y="987771"/>
            <a:ext cx="70268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Roman" panose="02000503020000020003" pitchFamily="2" charset="0"/>
                <a:cs typeface="Arial"/>
              </a:rPr>
              <a:t>The Hippopotamus and Red-Billed </a:t>
            </a:r>
            <a:r>
              <a:rPr lang="en-US" sz="2400" dirty="0" err="1">
                <a:latin typeface="Avenir Roman" panose="02000503020000020003" pitchFamily="2" charset="0"/>
                <a:cs typeface="Arial"/>
              </a:rPr>
              <a:t>Oxpecker</a:t>
            </a:r>
            <a:r>
              <a:rPr lang="en-US" sz="2400" dirty="0">
                <a:latin typeface="Avenir Roman" panose="02000503020000020003" pitchFamily="2" charset="0"/>
                <a:cs typeface="Arial"/>
              </a:rPr>
              <a:t> share a positive and synergistic relationship.</a:t>
            </a:r>
            <a:endParaRPr lang="en-US" sz="2400" dirty="0"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913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754919-4538-E04F-B720-5B8DEB036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3" y="1227220"/>
            <a:ext cx="9003503" cy="51892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FA04BD7-3235-EE48-817F-61E331103C0E}"/>
              </a:ext>
            </a:extLst>
          </p:cNvPr>
          <p:cNvSpPr/>
          <p:nvPr/>
        </p:nvSpPr>
        <p:spPr>
          <a:xfrm>
            <a:off x="2797535" y="86922"/>
            <a:ext cx="37305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CEBAF Accelerator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0CEF65-72AD-3B49-88D3-7A2EE6D9CF47}"/>
              </a:ext>
            </a:extLst>
          </p:cNvPr>
          <p:cNvSpPr txBox="1"/>
          <p:nvPr/>
        </p:nvSpPr>
        <p:spPr>
          <a:xfrm>
            <a:off x="86888" y="867685"/>
            <a:ext cx="4237057" cy="147732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36000">
                <a:schemeClr val="accent1">
                  <a:lumMod val="45000"/>
                  <a:lumOff val="55000"/>
                </a:schemeClr>
              </a:gs>
              <a:gs pos="6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en-US" dirty="0">
                <a:latin typeface="Avenir Roman" panose="02000503020000020003" pitchFamily="2" charset="0"/>
                <a:cs typeface="Arial"/>
              </a:rPr>
              <a:t>Multiplicity:</a:t>
            </a:r>
            <a:r>
              <a:rPr lang="en-US" dirty="0">
                <a:solidFill>
                  <a:srgbClr val="0000FF"/>
                </a:solidFill>
                <a:latin typeface="Avenir Roman" panose="02000503020000020003" pitchFamily="2" charset="0"/>
                <a:cs typeface="Arial"/>
              </a:rPr>
              <a:t> </a:t>
            </a:r>
            <a:r>
              <a:rPr lang="en-US" dirty="0">
                <a:solidFill>
                  <a:srgbClr val="0070C0"/>
                </a:solidFill>
                <a:latin typeface="Avenir Roman" panose="02000503020000020003" pitchFamily="2" charset="0"/>
                <a:cs typeface="Arial"/>
              </a:rPr>
              <a:t>4 Halls Simultaneously</a:t>
            </a:r>
          </a:p>
          <a:p>
            <a:r>
              <a:rPr lang="en-US" dirty="0">
                <a:latin typeface="Avenir Roman" panose="02000503020000020003" pitchFamily="2" charset="0"/>
                <a:cs typeface="Arial"/>
              </a:rPr>
              <a:t>Electron Polarization: </a:t>
            </a:r>
            <a:r>
              <a:rPr lang="en-US" dirty="0">
                <a:solidFill>
                  <a:srgbClr val="1C28FF"/>
                </a:solidFill>
                <a:latin typeface="Avenir Roman" panose="02000503020000020003" pitchFamily="2" charset="0"/>
                <a:cs typeface="Arial"/>
              </a:rPr>
              <a:t>85-90%</a:t>
            </a:r>
          </a:p>
          <a:p>
            <a:r>
              <a:rPr lang="en-US" dirty="0">
                <a:solidFill>
                  <a:schemeClr val="tx1"/>
                </a:solidFill>
                <a:latin typeface="Avenir Roman" panose="02000503020000020003" pitchFamily="2" charset="0"/>
                <a:cs typeface="Arial"/>
              </a:rPr>
              <a:t>Max Energy: </a:t>
            </a:r>
            <a:r>
              <a:rPr lang="en-US" dirty="0">
                <a:solidFill>
                  <a:srgbClr val="008000"/>
                </a:solidFill>
                <a:latin typeface="Avenir Roman" panose="02000503020000020003" pitchFamily="2" charset="0"/>
                <a:cs typeface="Arial"/>
              </a:rPr>
              <a:t>11 GeV</a:t>
            </a:r>
            <a:r>
              <a:rPr lang="en-US" dirty="0">
                <a:solidFill>
                  <a:schemeClr val="tx1"/>
                </a:solidFill>
                <a:latin typeface="Avenir Roman" panose="02000503020000020003" pitchFamily="2" charset="0"/>
                <a:cs typeface="Arial"/>
              </a:rPr>
              <a:t>(ABC) / </a:t>
            </a:r>
            <a:r>
              <a:rPr lang="en-US" dirty="0">
                <a:solidFill>
                  <a:srgbClr val="008000"/>
                </a:solidFill>
                <a:latin typeface="Avenir Roman" panose="02000503020000020003" pitchFamily="2" charset="0"/>
                <a:cs typeface="Arial"/>
              </a:rPr>
              <a:t>12 GeV</a:t>
            </a:r>
            <a:r>
              <a:rPr lang="en-US" dirty="0">
                <a:solidFill>
                  <a:schemeClr val="tx1"/>
                </a:solidFill>
                <a:latin typeface="Avenir Roman" panose="02000503020000020003" pitchFamily="2" charset="0"/>
                <a:cs typeface="Arial"/>
              </a:rPr>
              <a:t>(D)</a:t>
            </a:r>
          </a:p>
          <a:p>
            <a:r>
              <a:rPr lang="en-US" dirty="0">
                <a:solidFill>
                  <a:schemeClr val="tx1"/>
                </a:solidFill>
                <a:latin typeface="Avenir Roman" panose="02000503020000020003" pitchFamily="2" charset="0"/>
                <a:cs typeface="Arial"/>
              </a:rPr>
              <a:t>Max Power: </a:t>
            </a:r>
            <a:r>
              <a:rPr lang="en-US" dirty="0">
                <a:solidFill>
                  <a:srgbClr val="FF0000"/>
                </a:solidFill>
                <a:latin typeface="Avenir Roman" panose="02000503020000020003" pitchFamily="2" charset="0"/>
                <a:cs typeface="Arial"/>
              </a:rPr>
              <a:t>1 MW =&gt; 85 </a:t>
            </a:r>
            <a:r>
              <a:rPr lang="en-US" dirty="0">
                <a:solidFill>
                  <a:srgbClr val="FF0000"/>
                </a:solidFill>
                <a:latin typeface="Symbol" pitchFamily="2" charset="2"/>
                <a:cs typeface="Symbol" charset="2"/>
              </a:rPr>
              <a:t>m</a:t>
            </a:r>
            <a:r>
              <a:rPr lang="en-US" dirty="0">
                <a:solidFill>
                  <a:srgbClr val="FF0000"/>
                </a:solidFill>
                <a:latin typeface="Avenir Roman" panose="02000503020000020003" pitchFamily="2" charset="0"/>
                <a:cs typeface="Arial"/>
              </a:rPr>
              <a:t>A @ 11 GeV</a:t>
            </a:r>
            <a:endParaRPr lang="en-US" dirty="0">
              <a:latin typeface="Avenir Roman" panose="02000503020000020003" pitchFamily="2" charset="0"/>
              <a:cs typeface="Arial"/>
            </a:endParaRPr>
          </a:p>
          <a:p>
            <a:r>
              <a:rPr lang="en-US" dirty="0">
                <a:latin typeface="Avenir Roman" panose="02000503020000020003" pitchFamily="2" charset="0"/>
                <a:cs typeface="Arial"/>
              </a:rPr>
              <a:t>CHL:</a:t>
            </a:r>
            <a:r>
              <a:rPr lang="en-US" dirty="0">
                <a:solidFill>
                  <a:srgbClr val="FF0000"/>
                </a:solidFill>
                <a:latin typeface="Avenir Roman" panose="02000503020000020003" pitchFamily="2" charset="0"/>
                <a:cs typeface="Arial"/>
              </a:rPr>
              <a:t> Two 4.5kW plants @ 2.1 K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8297A74-494C-7E4B-BE8D-BE9FA4D82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6" y="4668252"/>
            <a:ext cx="781175" cy="73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E9AD25-4BBD-8C46-9EE6-E47D293FF9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08" y="1031232"/>
            <a:ext cx="2179620" cy="5449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801AF7-9178-E94A-A629-F7A739F84537}"/>
              </a:ext>
            </a:extLst>
          </p:cNvPr>
          <p:cNvSpPr txBox="1"/>
          <p:nvPr/>
        </p:nvSpPr>
        <p:spPr>
          <a:xfrm>
            <a:off x="4896852" y="810959"/>
            <a:ext cx="13997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venir Roman" panose="02000503020000020003" pitchFamily="2" charset="0"/>
              </a:rPr>
              <a:t>C100: 17.5 MV/m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0746CC-A67B-4F4F-AF37-AE6283E9881B}"/>
              </a:ext>
            </a:extLst>
          </p:cNvPr>
          <p:cNvSpPr txBox="1"/>
          <p:nvPr/>
        </p:nvSpPr>
        <p:spPr>
          <a:xfrm>
            <a:off x="0" y="4431759"/>
            <a:ext cx="1083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venir Roman" panose="02000503020000020003" pitchFamily="2" charset="0"/>
              </a:rPr>
              <a:t>GaAs/</a:t>
            </a:r>
            <a:r>
              <a:rPr lang="en-US" sz="1200" dirty="0" err="1">
                <a:latin typeface="Avenir Roman" panose="02000503020000020003" pitchFamily="2" charset="0"/>
              </a:rPr>
              <a:t>GaAsP</a:t>
            </a:r>
            <a:endParaRPr lang="en-US" sz="1200" dirty="0">
              <a:latin typeface="Avenir Roman" panose="02000503020000020003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202D69-E3D4-A445-91B3-5875CA9051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6148" y="5380886"/>
            <a:ext cx="1269666" cy="103562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0EAA3D2-FA36-5946-A264-B2F6F639CAFD}"/>
              </a:ext>
            </a:extLst>
          </p:cNvPr>
          <p:cNvCxnSpPr/>
          <p:nvPr/>
        </p:nvCxnSpPr>
        <p:spPr bwMode="auto">
          <a:xfrm>
            <a:off x="3212432" y="4570258"/>
            <a:ext cx="336884" cy="8319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938077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607" y="1987240"/>
            <a:ext cx="833522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Roman" panose="02000503020000020003" pitchFamily="2" charset="0"/>
                <a:cs typeface="Arial"/>
              </a:rPr>
              <a:t>Positron physics motivation at Jefferson Lab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 dirty="0">
              <a:latin typeface="Avenir Roman" panose="02000503020000020003" pitchFamily="2" charset="0"/>
              <a:cs typeface="Arial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Roman" panose="02000503020000020003" pitchFamily="2" charset="0"/>
                <a:cs typeface="Arial"/>
              </a:rPr>
              <a:t>CEBAF Injector </a:t>
            </a:r>
            <a:r>
              <a:rPr lang="en-US" sz="2800" dirty="0" err="1">
                <a:latin typeface="Avenir Roman" panose="02000503020000020003" pitchFamily="2" charset="0"/>
                <a:cs typeface="Arial"/>
              </a:rPr>
              <a:t>PEPPo</a:t>
            </a:r>
            <a:r>
              <a:rPr lang="en-US" sz="2800" dirty="0">
                <a:latin typeface="Avenir Roman" panose="02000503020000020003" pitchFamily="2" charset="0"/>
                <a:cs typeface="Arial"/>
              </a:rPr>
              <a:t> Experiment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 dirty="0">
              <a:latin typeface="Avenir Roman" panose="02000503020000020003" pitchFamily="2" charset="0"/>
              <a:cs typeface="Arial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Roman" panose="02000503020000020003" pitchFamily="2" charset="0"/>
                <a:cs typeface="Arial"/>
              </a:rPr>
              <a:t>Polarized Positron R&amp;D Opportunities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endParaRPr lang="en-US" sz="1200" dirty="0">
              <a:latin typeface="Avenir Roman" panose="02000503020000020003" pitchFamily="2" charset="0"/>
              <a:cs typeface="Arial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Roman" panose="02000503020000020003" pitchFamily="2" charset="0"/>
                <a:cs typeface="Arial"/>
              </a:rPr>
              <a:t>Outlook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AD5671-EDE4-094B-B862-91AF54FE58C7}"/>
              </a:ext>
            </a:extLst>
          </p:cNvPr>
          <p:cNvSpPr/>
          <p:nvPr/>
        </p:nvSpPr>
        <p:spPr>
          <a:xfrm>
            <a:off x="3675618" y="0"/>
            <a:ext cx="18976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Avenir Roman" panose="02000503020000020003" pitchFamily="2" charset="0"/>
                <a:cs typeface="Arial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365277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2CD0F9-DA91-294B-9231-7D90574B2BE4}"/>
              </a:ext>
            </a:extLst>
          </p:cNvPr>
          <p:cNvSpPr txBox="1"/>
          <p:nvPr/>
        </p:nvSpPr>
        <p:spPr>
          <a:xfrm>
            <a:off x="104011" y="912848"/>
            <a:ext cx="8723675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Polarized Electrons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have supported some of the highest impact results from the JLab program: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oman" panose="02000503020000020003" pitchFamily="2" charset="0"/>
              <a:cs typeface="Arial" panose="020B0604020202020204" pitchFamily="34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The strangeness distribution in the nucleon (HAPPEX and G0)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Precision Tests of the Standard Model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Q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Weak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Measurement of the neutron skin in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208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Pb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Polarization transfer measurement of G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/G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for the proton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oman" panose="02000503020000020003" pitchFamily="2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Unpolarized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positron beams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provide a key tool for further pushing the precision of electron scattering experiments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Comparison of e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-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with e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+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tests our understanding of two photon effects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oman" panose="02000503020000020003" pitchFamily="2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oman" panose="02000503020000020003" pitchFamily="2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Polarized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positrons beams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provide essential tool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Unraveling nucleon structure through the measurement of charge-sensitive General Parton Distributions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Expand the nature of these tests (e.g. for G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/G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via polarization transfer) </a:t>
            </a:r>
          </a:p>
        </p:txBody>
      </p:sp>
      <p:sp>
        <p:nvSpPr>
          <p:cNvPr id="3" name="Text Box 26">
            <a:extLst>
              <a:ext uri="{FF2B5EF4-FFF2-40B4-BE49-F238E27FC236}">
                <a16:creationId xmlns:a16="http://schemas.microsoft.com/office/drawing/2014/main" id="{D0A6CD7D-053C-D84A-9293-6D19B24EB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900" y="96256"/>
            <a:ext cx="62687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rPr>
              <a:t>Why</a:t>
            </a:r>
            <a:r>
              <a:rPr kumimoji="0" lang="fr-FR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rPr>
              <a:t> </a:t>
            </a:r>
            <a:r>
              <a:rPr kumimoji="0" lang="fr-FR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rPr>
              <a:t>Polarized</a:t>
            </a:r>
            <a:r>
              <a:rPr kumimoji="0" lang="fr-FR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rPr>
              <a:t> Positrons at </a:t>
            </a:r>
            <a:r>
              <a:rPr kumimoji="0" lang="fr-FR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rPr>
              <a:t>JLab</a:t>
            </a:r>
            <a:r>
              <a:rPr kumimoji="0" lang="fr-FR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rPr>
              <a:t>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BAD5422-FD03-1741-80BA-56FBB143D8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120880"/>
              </p:ext>
            </p:extLst>
          </p:nvPr>
        </p:nvGraphicFramePr>
        <p:xfrm>
          <a:off x="186357" y="1000546"/>
          <a:ext cx="8558981" cy="520676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447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9920">
                  <a:extLst>
                    <a:ext uri="{9D8B030D-6E8A-4147-A177-3AD203B41FA5}">
                      <a16:colId xmlns:a16="http://schemas.microsoft.com/office/drawing/2014/main" val="3564796198"/>
                    </a:ext>
                  </a:extLst>
                </a:gridCol>
                <a:gridCol w="2941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807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Beam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Quality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>
                          <a:latin typeface="Avenir Roman" panose="02000503020000020003" pitchFamily="2" charset="0"/>
                          <a:cs typeface="+mn-cs"/>
                        </a:rPr>
                        <a:t>Electron Beam</a:t>
                      </a:r>
                    </a:p>
                    <a:p>
                      <a:pPr algn="ctr"/>
                      <a:r>
                        <a:rPr lang="en-US" sz="2400" b="1" i="0" dirty="0">
                          <a:latin typeface="Avenir Roman" panose="02000503020000020003" pitchFamily="2" charset="0"/>
                          <a:cs typeface="+mn-cs"/>
                        </a:rPr>
                        <a:t>(Delivered)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>
                          <a:latin typeface="Avenir Roman" panose="02000503020000020003" pitchFamily="2" charset="0"/>
                          <a:cs typeface="+mn-cs"/>
                        </a:rPr>
                        <a:t>Positron</a:t>
                      </a:r>
                      <a:r>
                        <a:rPr lang="en-US" sz="2400" b="1" i="0" baseline="0" dirty="0">
                          <a:latin typeface="Avenir Roman" panose="02000503020000020003" pitchFamily="2" charset="0"/>
                          <a:cs typeface="+mn-cs"/>
                        </a:rPr>
                        <a:t> Beam</a:t>
                      </a:r>
                    </a:p>
                    <a:p>
                      <a:pPr algn="ctr"/>
                      <a:r>
                        <a:rPr lang="en-US" sz="2400" b="1" i="0" baseline="0" dirty="0">
                          <a:latin typeface="Avenir Roman" panose="02000503020000020003" pitchFamily="2" charset="0"/>
                          <a:cs typeface="+mn-cs"/>
                        </a:rPr>
                        <a:t>(Desired)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67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Average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Intensity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C28FF"/>
                          </a:solidFill>
                          <a:latin typeface="Avenir Roman" panose="02000503020000020003" pitchFamily="2" charset="0"/>
                        </a:rPr>
                        <a:t>&gt; 200 </a:t>
                      </a:r>
                      <a:r>
                        <a:rPr lang="en-US" sz="2400" dirty="0">
                          <a:solidFill>
                            <a:srgbClr val="1C28FF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2400" dirty="0">
                          <a:solidFill>
                            <a:srgbClr val="1C28FF"/>
                          </a:solidFill>
                          <a:latin typeface="Avenir Roman" panose="02000503020000020003" pitchFamily="2" charset="0"/>
                        </a:rPr>
                        <a:t>A</a:t>
                      </a:r>
                      <a:endParaRPr lang="en-US" sz="2400" b="0" i="0" dirty="0">
                        <a:solidFill>
                          <a:srgbClr val="1C28FF"/>
                        </a:solidFill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Avenir Roman" panose="02000503020000020003" pitchFamily="2" charset="0"/>
                        </a:rPr>
                        <a:t>&gt; 100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venir Roman" panose="02000503020000020003" pitchFamily="2" charset="0"/>
                        </a:rPr>
                        <a:t>nA</a:t>
                      </a:r>
                      <a:endParaRPr lang="en-US" sz="2400" dirty="0">
                        <a:solidFill>
                          <a:srgbClr val="FF0000"/>
                        </a:solidFill>
                        <a:latin typeface="Avenir Roman" panose="02000503020000020003" pitchFamily="2" charset="0"/>
                      </a:endParaRPr>
                    </a:p>
                    <a:p>
                      <a:pPr algn="ctr"/>
                      <a:r>
                        <a:rPr lang="en-US" sz="2400" b="0" i="0" dirty="0">
                          <a:solidFill>
                            <a:srgbClr val="FF0000"/>
                          </a:solidFill>
                          <a:latin typeface="Avenir Roman" panose="02000503020000020003" pitchFamily="2" charset="0"/>
                          <a:cs typeface="Arial"/>
                        </a:rPr>
                        <a:t>(5 x 10</a:t>
                      </a:r>
                      <a:r>
                        <a:rPr lang="en-US" sz="2400" b="0" i="0" baseline="30000" dirty="0">
                          <a:solidFill>
                            <a:srgbClr val="FF0000"/>
                          </a:solidFill>
                          <a:latin typeface="Avenir Roman" panose="02000503020000020003" pitchFamily="2" charset="0"/>
                          <a:cs typeface="Arial"/>
                        </a:rPr>
                        <a:t>11</a:t>
                      </a:r>
                      <a:r>
                        <a:rPr lang="en-US" sz="2400" b="0" i="0" dirty="0">
                          <a:solidFill>
                            <a:srgbClr val="FF0000"/>
                          </a:solidFill>
                          <a:latin typeface="Avenir Roman" panose="02000503020000020003" pitchFamily="2" charset="0"/>
                          <a:cs typeface="Arial"/>
                        </a:rPr>
                        <a:t> e+/s)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67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Duty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Factor 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100%</a:t>
                      </a:r>
                      <a:endParaRPr lang="en-US" sz="2400" baseline="0" dirty="0">
                        <a:latin typeface="Avenir Roman" panose="02000503020000020003" pitchFamily="2" charset="0"/>
                      </a:endParaRPr>
                    </a:p>
                    <a:p>
                      <a:pPr algn="ctr"/>
                      <a:r>
                        <a:rPr lang="en-US" sz="2400" baseline="0" dirty="0">
                          <a:latin typeface="Avenir Roman" panose="02000503020000020003" pitchFamily="2" charset="0"/>
                        </a:rPr>
                        <a:t>(</a:t>
                      </a:r>
                      <a:r>
                        <a:rPr lang="en-US" sz="2400" baseline="0" dirty="0" err="1">
                          <a:latin typeface="Avenir Roman" panose="02000503020000020003" pitchFamily="2" charset="0"/>
                        </a:rPr>
                        <a:t>cw</a:t>
                      </a:r>
                      <a:r>
                        <a:rPr lang="en-US" sz="2400" baseline="0" dirty="0">
                          <a:latin typeface="Avenir Roman" panose="02000503020000020003" pitchFamily="2" charset="0"/>
                        </a:rPr>
                        <a:t>)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100%</a:t>
                      </a:r>
                      <a:endParaRPr lang="en-US" sz="2400" baseline="0" dirty="0">
                        <a:latin typeface="Avenir Roman" panose="02000503020000020003" pitchFamily="2" charset="0"/>
                      </a:endParaRPr>
                    </a:p>
                    <a:p>
                      <a:pPr algn="ctr"/>
                      <a:r>
                        <a:rPr lang="en-US" sz="2400" baseline="0" dirty="0">
                          <a:latin typeface="Avenir Roman" panose="02000503020000020003" pitchFamily="2" charset="0"/>
                        </a:rPr>
                        <a:t>(</a:t>
                      </a:r>
                      <a:r>
                        <a:rPr lang="en-US" sz="2400" baseline="0" dirty="0" err="1">
                          <a:latin typeface="Avenir Roman" panose="02000503020000020003" pitchFamily="2" charset="0"/>
                        </a:rPr>
                        <a:t>cw</a:t>
                      </a:r>
                      <a:r>
                        <a:rPr lang="en-US" sz="2400" baseline="0" dirty="0">
                          <a:latin typeface="Avenir Roman" panose="02000503020000020003" pitchFamily="2" charset="0"/>
                        </a:rPr>
                        <a:t>)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67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Bunch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Frequency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499 MHz</a:t>
                      </a:r>
                      <a:endParaRPr lang="en-US" sz="2400" baseline="0" dirty="0">
                        <a:latin typeface="Avenir Roman" panose="02000503020000020003" pitchFamily="2" charset="0"/>
                      </a:endParaRPr>
                    </a:p>
                    <a:p>
                      <a:pPr algn="ctr"/>
                      <a:r>
                        <a:rPr lang="en-US" sz="2400" baseline="0" dirty="0">
                          <a:latin typeface="Avenir Roman" panose="02000503020000020003" pitchFamily="2" charset="0"/>
                        </a:rPr>
                        <a:t>(or sub-harmonic)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499 MHz</a:t>
                      </a:r>
                    </a:p>
                    <a:p>
                      <a:pPr algn="ctr"/>
                      <a:r>
                        <a:rPr lang="en-US" sz="2400" baseline="0" dirty="0">
                          <a:latin typeface="Avenir Roman" panose="02000503020000020003" pitchFamily="2" charset="0"/>
                        </a:rPr>
                        <a:t>(or sub-harmonic)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67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Polarization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(orientation)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C28FF"/>
                          </a:solidFill>
                          <a:latin typeface="Avenir Roman" panose="02000503020000020003" pitchFamily="2" charset="0"/>
                        </a:rPr>
                        <a:t>&gt; 85%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(4</a:t>
                      </a:r>
                      <a:r>
                        <a:rPr lang="en-US" sz="2400" dirty="0">
                          <a:latin typeface="Symbol" pitchFamily="2" charset="2"/>
                          <a:cs typeface="Symbol" charset="2"/>
                        </a:rPr>
                        <a:t>p</a:t>
                      </a:r>
                      <a:r>
                        <a:rPr lang="en-US" sz="2400" baseline="0" dirty="0">
                          <a:latin typeface="Avenir Roman" panose="02000503020000020003" pitchFamily="2" charset="0"/>
                        </a:rPr>
                        <a:t> control)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Avenir Roman" panose="02000503020000020003" pitchFamily="2" charset="0"/>
                        </a:rPr>
                        <a:t>&gt; 50%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(4</a:t>
                      </a:r>
                      <a:r>
                        <a:rPr lang="en-US" sz="2400" dirty="0">
                          <a:latin typeface="Symbol" pitchFamily="2" charset="2"/>
                          <a:cs typeface="Symbol" charset="2"/>
                        </a:rPr>
                        <a:t>p</a:t>
                      </a:r>
                      <a:r>
                        <a:rPr lang="en-US" sz="2400" baseline="0" dirty="0">
                          <a:latin typeface="Avenir Roman" panose="02000503020000020003" pitchFamily="2" charset="0"/>
                        </a:rPr>
                        <a:t> control)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67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Helicity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Rapid reversal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(&gt; 30 Hz)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Rapid reversal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(&gt; 30 Hz)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168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D55383-1849-A340-AE2B-1BFB96637826}"/>
              </a:ext>
            </a:extLst>
          </p:cNvPr>
          <p:cNvSpPr/>
          <p:nvPr/>
        </p:nvSpPr>
        <p:spPr>
          <a:xfrm>
            <a:off x="5402179" y="1202945"/>
            <a:ext cx="374182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C00FF"/>
              </a:buClr>
            </a:pPr>
            <a:r>
              <a:rPr lang="en-US" sz="1800" dirty="0">
                <a:latin typeface="Avenir Roman" panose="02000503020000020003" pitchFamily="2" charset="0"/>
                <a:cs typeface="Arial" charset="0"/>
              </a:rPr>
              <a:t>A </a:t>
            </a:r>
            <a:r>
              <a:rPr lang="en-US" sz="1800" b="1" dirty="0">
                <a:solidFill>
                  <a:srgbClr val="FF0000"/>
                </a:solidFill>
                <a:latin typeface="Avenir Roman" panose="02000503020000020003" pitchFamily="2" charset="0"/>
                <a:cs typeface="Arial" charset="0"/>
              </a:rPr>
              <a:t>polarized positron injector</a:t>
            </a:r>
            <a:r>
              <a:rPr lang="en-US" sz="1800" b="1" dirty="0">
                <a:latin typeface="Avenir Roman" panose="02000503020000020003" pitchFamily="2" charset="0"/>
                <a:cs typeface="Arial" charset="0"/>
              </a:rPr>
              <a:t> </a:t>
            </a:r>
            <a:r>
              <a:rPr lang="en-US" sz="1800" dirty="0">
                <a:latin typeface="Avenir Roman" panose="02000503020000020003" pitchFamily="2" charset="0"/>
                <a:cs typeface="Arial" charset="0"/>
              </a:rPr>
              <a:t>suitable for the Jefferson Lab Electron Ion Collider (JLEIC) has also been considered.</a:t>
            </a:r>
          </a:p>
          <a:p>
            <a:pPr algn="just">
              <a:buClr>
                <a:srgbClr val="CC00FF"/>
              </a:buClr>
              <a:buFont typeface="Wingdings" charset="0"/>
              <a:buChar char="Ø"/>
            </a:pPr>
            <a:endParaRPr lang="en-US" sz="2000" dirty="0">
              <a:latin typeface="Arial" charset="0"/>
              <a:cs typeface="Arial" charset="0"/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Lucida Calligraphy" charset="0"/>
                <a:cs typeface="Lucida Calligraphy" charset="0"/>
              </a:rPr>
              <a:t>L 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≥10</a:t>
            </a:r>
            <a:r>
              <a:rPr lang="en-US" sz="2000" b="1" baseline="30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33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cm</a:t>
            </a:r>
            <a:r>
              <a:rPr lang="en-US" sz="2000" b="1" baseline="30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-2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s</a:t>
            </a:r>
            <a:r>
              <a:rPr lang="en-US" sz="2000" b="1" baseline="30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-1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  </a:t>
            </a:r>
            <a:r>
              <a:rPr lang="en-US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P</a:t>
            </a:r>
            <a:r>
              <a:rPr lang="en-US" sz="2000" b="1" baseline="-250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e</a:t>
            </a:r>
            <a:r>
              <a:rPr lang="en-US" sz="2000" b="1" baseline="-25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+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≥40%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I</a:t>
            </a:r>
            <a:r>
              <a:rPr lang="en-US" sz="2000" b="1" baseline="-250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ave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&gt; 10 </a:t>
            </a:r>
            <a:r>
              <a:rPr lang="en-US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nA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Comic Sans MS" charset="0"/>
              </a:rPr>
              <a:t>(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~10</a:t>
            </a:r>
            <a:r>
              <a:rPr lang="en-US" sz="2000" b="1" baseline="30000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10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 e+/s)</a:t>
            </a:r>
            <a:endParaRPr lang="en-US" sz="2000" b="1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I</a:t>
            </a:r>
            <a:r>
              <a:rPr lang="en-US" sz="2000" b="1" baseline="-250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peak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&gt; 4 </a:t>
            </a:r>
            <a:r>
              <a:rPr lang="en-US" sz="2000" b="1" dirty="0">
                <a:solidFill>
                  <a:srgbClr val="FF0000"/>
                </a:solidFill>
                <a:latin typeface="Symbol" pitchFamily="2" charset="2"/>
                <a:cs typeface="Comic Sans MS" charset="0"/>
              </a:rPr>
              <a:t>m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A (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~10</a:t>
            </a:r>
            <a:r>
              <a:rPr lang="en-US" sz="2000" b="1" baseline="30000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13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 e+/s)</a:t>
            </a:r>
            <a:endParaRPr lang="en-US" sz="2000" b="1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  <a:p>
            <a:pPr algn="ctr"/>
            <a:endParaRPr lang="en-US" sz="20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  <a:p>
            <a:pPr algn="ctr"/>
            <a:endParaRPr lang="en-US" sz="20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35764CB-3ABF-3D44-8D36-AF7256332483}"/>
              </a:ext>
            </a:extLst>
          </p:cNvPr>
          <p:cNvGrpSpPr/>
          <p:nvPr/>
        </p:nvGrpSpPr>
        <p:grpSpPr>
          <a:xfrm>
            <a:off x="84388" y="900759"/>
            <a:ext cx="5317792" cy="3238103"/>
            <a:chOff x="3946525" y="990600"/>
            <a:chExt cx="5121275" cy="2684463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044E9722-3CFF-9744-A453-CA2102866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6525" y="990600"/>
              <a:ext cx="5121275" cy="268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3F29BE9-919D-944E-A57F-9E5AF429B04D}"/>
                </a:ext>
              </a:extLst>
            </p:cNvPr>
            <p:cNvGrpSpPr/>
            <p:nvPr/>
          </p:nvGrpSpPr>
          <p:grpSpPr>
            <a:xfrm rot="1224044">
              <a:off x="3978028" y="1974943"/>
              <a:ext cx="1075366" cy="743896"/>
              <a:chOff x="3839029" y="2041349"/>
              <a:chExt cx="1357621" cy="834188"/>
            </a:xfrm>
          </p:grpSpPr>
          <p:sp>
            <p:nvSpPr>
              <p:cNvPr id="6" name="Striped Right Arrow 5">
                <a:extLst>
                  <a:ext uri="{FF2B5EF4-FFF2-40B4-BE49-F238E27FC236}">
                    <a16:creationId xmlns:a16="http://schemas.microsoft.com/office/drawing/2014/main" id="{8524F1AB-6093-B640-983B-841A1A5F80B6}"/>
                  </a:ext>
                </a:extLst>
              </p:cNvPr>
              <p:cNvSpPr/>
              <p:nvPr/>
            </p:nvSpPr>
            <p:spPr bwMode="auto">
              <a:xfrm>
                <a:off x="3839029" y="2041349"/>
                <a:ext cx="1357621" cy="834188"/>
              </a:xfrm>
              <a:prstGeom prst="stripedRightArrow">
                <a:avLst>
                  <a:gd name="adj1" fmla="val 47326"/>
                  <a:gd name="adj2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u="none" strike="noStrike" cap="none" normalizeH="0" baseline="3000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/>
                  <a:cs typeface="Arial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2AFBCC0-1F8B-D845-9663-FDB2CDD03533}"/>
                  </a:ext>
                </a:extLst>
              </p:cNvPr>
              <p:cNvSpPr/>
              <p:nvPr/>
            </p:nvSpPr>
            <p:spPr>
              <a:xfrm>
                <a:off x="4324285" y="2314117"/>
                <a:ext cx="495427" cy="3719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latin typeface="Arial"/>
                    <a:cs typeface="Arial"/>
                  </a:rPr>
                  <a:t>e</a:t>
                </a:r>
                <a:r>
                  <a:rPr lang="en-US" sz="1600" baseline="30000" dirty="0">
                    <a:solidFill>
                      <a:srgbClr val="FF0000"/>
                    </a:solidFill>
                    <a:latin typeface="Arial"/>
                    <a:cs typeface="Arial"/>
                  </a:rPr>
                  <a:t>+</a:t>
                </a: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A69451C2-9236-194A-B7FC-05177C53503F}"/>
                  </a:ext>
                </a:extLst>
              </p:cNvPr>
              <p:cNvCxnSpPr/>
              <p:nvPr/>
            </p:nvCxnSpPr>
            <p:spPr bwMode="auto">
              <a:xfrm>
                <a:off x="4464616" y="2375167"/>
                <a:ext cx="21166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B71EF86-D123-D647-BE14-6E6BDC504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825" y="4387417"/>
            <a:ext cx="5592732" cy="2056152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33730C2C-99C5-F14E-B305-1AA015B29DF7}"/>
              </a:ext>
            </a:extLst>
          </p:cNvPr>
          <p:cNvSpPr txBox="1">
            <a:spLocks/>
          </p:cNvSpPr>
          <p:nvPr/>
        </p:nvSpPr>
        <p:spPr>
          <a:xfrm>
            <a:off x="84387" y="120605"/>
            <a:ext cx="8896873" cy="68793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defTabSz="914400"/>
            <a:r>
              <a:rPr lang="en-US" sz="2800" b="0" kern="0">
                <a:latin typeface="Avenir Roman" panose="02000503020000020003" pitchFamily="2" charset="0"/>
                <a:ea typeface="ＭＳ Ｐゴシック" charset="0"/>
                <a:cs typeface="Arial" charset="0"/>
              </a:rPr>
              <a:t>Polarized Positrons at an Electron Ion Collider</a:t>
            </a:r>
            <a:endParaRPr lang="en-US" sz="2800" b="0" kern="0" dirty="0">
              <a:latin typeface="Avenir Roman" panose="02000503020000020003" pitchFamily="2" charset="0"/>
              <a:ea typeface="ＭＳ Ｐゴシック" charset="0"/>
              <a:cs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E42F17-E341-1147-9667-3B1D3071CF09}"/>
              </a:ext>
            </a:extLst>
          </p:cNvPr>
          <p:cNvSpPr/>
          <p:nvPr/>
        </p:nvSpPr>
        <p:spPr>
          <a:xfrm>
            <a:off x="5090764" y="4395209"/>
            <a:ext cx="31628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Roman" panose="02000503020000020003" pitchFamily="2" charset="0"/>
                <a:cs typeface="Arial" charset="0"/>
              </a:rPr>
              <a:t>Challenge is accumulating </a:t>
            </a:r>
            <a:r>
              <a:rPr lang="en-US" dirty="0">
                <a:solidFill>
                  <a:srgbClr val="FF0000"/>
                </a:solidFill>
                <a:latin typeface="Avenir Roman" panose="02000503020000020003" pitchFamily="2" charset="0"/>
                <a:cs typeface="Arial" charset="0"/>
              </a:rPr>
              <a:t>high</a:t>
            </a:r>
            <a:r>
              <a:rPr lang="en-US" dirty="0">
                <a:latin typeface="Avenir Roman" panose="02000503020000020003" pitchFamily="2" charset="0"/>
                <a:cs typeface="Arial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Avenir Roman" panose="02000503020000020003" pitchFamily="2" charset="0"/>
                <a:cs typeface="Arial" charset="0"/>
              </a:rPr>
              <a:t>positron bunch charge </a:t>
            </a:r>
            <a:r>
              <a:rPr lang="en-US" dirty="0">
                <a:latin typeface="Avenir Roman" panose="02000503020000020003" pitchFamily="2" charset="0"/>
                <a:cs typeface="Arial" charset="0"/>
              </a:rPr>
              <a:t>with high rep rate</a:t>
            </a:r>
            <a:r>
              <a:rPr lang="en-US" dirty="0">
                <a:solidFill>
                  <a:srgbClr val="1C28FF"/>
                </a:solidFill>
                <a:latin typeface="Avenir Roman" panose="02000503020000020003" pitchFamily="2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5756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1865" y="3636277"/>
            <a:ext cx="4084111" cy="2716396"/>
            <a:chOff x="271865" y="3680073"/>
            <a:chExt cx="4084111" cy="2716396"/>
          </a:xfrm>
          <a:solidFill>
            <a:schemeClr val="bg1">
              <a:lumMod val="85000"/>
            </a:schemeClr>
          </a:solidFill>
        </p:grpSpPr>
        <p:sp>
          <p:nvSpPr>
            <p:cNvPr id="3" name="Rectangle 2"/>
            <p:cNvSpPr/>
            <p:nvPr/>
          </p:nvSpPr>
          <p:spPr>
            <a:xfrm>
              <a:off x="271865" y="3680073"/>
              <a:ext cx="4084111" cy="271639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 Box 14"/>
            <p:cNvSpPr txBox="1">
              <a:spLocks noChangeArrowheads="1"/>
            </p:cNvSpPr>
            <p:nvPr/>
          </p:nvSpPr>
          <p:spPr bwMode="auto">
            <a:xfrm>
              <a:off x="839972" y="5969471"/>
              <a:ext cx="3198627" cy="307777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= 73 </a:t>
              </a:r>
              <a:r>
                <a:rPr lang="fr-FR" sz="1400" dirty="0">
                  <a:latin typeface="Verdana" charset="0"/>
                  <a:cs typeface="Arial" charset="0"/>
                </a:rPr>
                <a:t>± 15</a:t>
              </a:r>
              <a:r>
                <a:rPr lang="fr-FR" sz="1400" baseline="-25000" dirty="0">
                  <a:latin typeface="Verdana" charset="0"/>
                  <a:cs typeface="Arial" charset="0"/>
                </a:rPr>
                <a:t>(stat)</a:t>
              </a:r>
              <a:r>
                <a:rPr lang="fr-FR" sz="1400" dirty="0">
                  <a:latin typeface="Verdana" charset="0"/>
                  <a:cs typeface="Arial" charset="0"/>
                </a:rPr>
                <a:t> ± 19</a:t>
              </a:r>
              <a:r>
                <a:rPr lang="fr-FR" sz="1400" baseline="-25000" dirty="0">
                  <a:latin typeface="Verdana" charset="0"/>
                  <a:cs typeface="Arial" charset="0"/>
                </a:rPr>
                <a:t>(</a:t>
              </a:r>
              <a:r>
                <a:rPr lang="fr-FR" sz="1400" baseline="-25000" dirty="0" err="1">
                  <a:latin typeface="Verdana" charset="0"/>
                  <a:cs typeface="Arial" charset="0"/>
                </a:rPr>
                <a:t>syst</a:t>
              </a:r>
              <a:r>
                <a:rPr lang="fr-FR" sz="1400" baseline="-25000" dirty="0">
                  <a:latin typeface="Verdana" charset="0"/>
                  <a:cs typeface="Arial" charset="0"/>
                </a:rPr>
                <a:t>)</a:t>
              </a:r>
              <a:r>
                <a:rPr lang="fr-FR" sz="1400" dirty="0">
                  <a:latin typeface="Verdana" charset="0"/>
                  <a:cs typeface="Arial" charset="0"/>
                </a:rPr>
                <a:t> %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98818" y="3685406"/>
              <a:ext cx="3238387" cy="55399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Compton Backscattering (KEK)</a:t>
              </a:r>
            </a:p>
            <a:p>
              <a:pPr algn="ctr"/>
              <a:r>
                <a:rPr lang="fr-FR" sz="1400" dirty="0">
                  <a:latin typeface="Microsoft Sans Serif" charset="0"/>
                </a:rPr>
                <a:t>T. </a:t>
              </a:r>
              <a:r>
                <a:rPr lang="fr-FR" sz="1400" dirty="0" err="1">
                  <a:latin typeface="Microsoft Sans Serif" charset="0"/>
                </a:rPr>
                <a:t>Omori</a:t>
              </a:r>
              <a:r>
                <a:rPr lang="fr-FR" sz="1400" dirty="0">
                  <a:latin typeface="Microsoft Sans Serif" charset="0"/>
                </a:rPr>
                <a:t> et al, PRL 96 (2006) 114801</a:t>
              </a:r>
            </a:p>
          </p:txBody>
        </p:sp>
        <p:pic>
          <p:nvPicPr>
            <p:cNvPr id="6" name="Picture 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745" y="4282042"/>
              <a:ext cx="3705843" cy="1512458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4788023" y="3636276"/>
            <a:ext cx="4116985" cy="2716397"/>
            <a:chOff x="4788023" y="3680072"/>
            <a:chExt cx="4116985" cy="2716397"/>
          </a:xfrm>
          <a:solidFill>
            <a:schemeClr val="bg1">
              <a:lumMod val="85000"/>
            </a:schemeClr>
          </a:solidFill>
        </p:grpSpPr>
        <p:sp>
          <p:nvSpPr>
            <p:cNvPr id="8" name="Rectangle 7"/>
            <p:cNvSpPr/>
            <p:nvPr/>
          </p:nvSpPr>
          <p:spPr>
            <a:xfrm>
              <a:off x="4788023" y="3680072"/>
              <a:ext cx="4116985" cy="271639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03684" y="3685406"/>
              <a:ext cx="3618298" cy="55399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Helical Undulator (SLAC E166)</a:t>
              </a:r>
            </a:p>
            <a:p>
              <a:pPr algn="ctr"/>
              <a:r>
                <a:rPr lang="fr-FR" sz="1400" dirty="0">
                  <a:latin typeface="Microsoft Sans Serif" charset="0"/>
                </a:rPr>
                <a:t>G. Alexander et al, PRL 100 (2008) 210801</a:t>
              </a:r>
            </a:p>
          </p:txBody>
        </p:sp>
        <p:pic>
          <p:nvPicPr>
            <p:cNvPr id="10" name="Picture 7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246" y="4282042"/>
              <a:ext cx="3490336" cy="1512458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5295014" y="5971203"/>
              <a:ext cx="3029837" cy="307777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= 80 </a:t>
              </a:r>
              <a:r>
                <a:rPr lang="fr-FR" sz="1400" dirty="0">
                  <a:latin typeface="Verdana" charset="0"/>
                  <a:cs typeface="Arial" charset="0"/>
                </a:rPr>
                <a:t>± 7</a:t>
              </a:r>
              <a:r>
                <a:rPr lang="fr-FR" sz="1400" baseline="-25000" dirty="0">
                  <a:latin typeface="Verdana" charset="0"/>
                  <a:cs typeface="Arial" charset="0"/>
                </a:rPr>
                <a:t>(stat)</a:t>
              </a:r>
              <a:r>
                <a:rPr lang="fr-FR" sz="1400" dirty="0">
                  <a:latin typeface="Verdana" charset="0"/>
                  <a:cs typeface="Arial" charset="0"/>
                </a:rPr>
                <a:t> ± 9</a:t>
              </a:r>
              <a:r>
                <a:rPr lang="fr-FR" sz="1400" baseline="-25000" dirty="0">
                  <a:latin typeface="Verdana" charset="0"/>
                  <a:cs typeface="Arial" charset="0"/>
                </a:rPr>
                <a:t>(</a:t>
              </a:r>
              <a:r>
                <a:rPr lang="fr-FR" sz="1400" baseline="-25000" dirty="0" err="1">
                  <a:latin typeface="Verdana" charset="0"/>
                  <a:cs typeface="Arial" charset="0"/>
                </a:rPr>
                <a:t>syst</a:t>
              </a:r>
              <a:r>
                <a:rPr lang="fr-FR" sz="1400" baseline="-25000" dirty="0">
                  <a:latin typeface="Verdana" charset="0"/>
                  <a:cs typeface="Arial" charset="0"/>
                </a:rPr>
                <a:t>) </a:t>
              </a:r>
              <a:r>
                <a:rPr lang="fr-FR" sz="1400" dirty="0">
                  <a:latin typeface="Verdana" charset="0"/>
                  <a:cs typeface="Arial" charset="0"/>
                </a:rPr>
                <a:t>%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52891" y="5564648"/>
              <a:ext cx="1053494" cy="253916"/>
            </a:xfrm>
            <a:prstGeom prst="rect">
              <a:avLst/>
            </a:prstGeom>
            <a:solidFill>
              <a:schemeClr val="accent5"/>
            </a:solidFill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SLAC 47.7GeV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88887" y="857427"/>
            <a:ext cx="4071937" cy="2642867"/>
            <a:chOff x="271865" y="749174"/>
            <a:chExt cx="4071937" cy="2642867"/>
          </a:xfrm>
          <a:solidFill>
            <a:schemeClr val="bg1">
              <a:lumMod val="85000"/>
            </a:schemeClr>
          </a:solidFill>
        </p:grpSpPr>
        <p:grpSp>
          <p:nvGrpSpPr>
            <p:cNvPr id="14" name="Group 13"/>
            <p:cNvGrpSpPr/>
            <p:nvPr/>
          </p:nvGrpSpPr>
          <p:grpSpPr>
            <a:xfrm>
              <a:off x="271865" y="749174"/>
              <a:ext cx="4071937" cy="2642867"/>
              <a:chOff x="4788024" y="404664"/>
              <a:chExt cx="3888432" cy="3096344"/>
            </a:xfrm>
            <a:grpFill/>
          </p:grpSpPr>
          <p:sp>
            <p:nvSpPr>
              <p:cNvPr id="17" name="Rectangle 16"/>
              <p:cNvSpPr/>
              <p:nvPr/>
            </p:nvSpPr>
            <p:spPr>
              <a:xfrm>
                <a:off x="4788024" y="404664"/>
                <a:ext cx="3888432" cy="3096344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8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6312" y="1324941"/>
                <a:ext cx="2366025" cy="1220568"/>
              </a:xfrm>
              <a:prstGeom prst="rect">
                <a:avLst/>
              </a:prstGeom>
              <a:grp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5248499" y="414383"/>
                <a:ext cx="2983762" cy="901466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/>
                  <a:t>Polarized </a:t>
                </a:r>
                <a:r>
                  <a:rPr lang="en-US" sz="1600" b="1" dirty="0">
                    <a:latin typeface="Symbol" pitchFamily="18" charset="2"/>
                  </a:rPr>
                  <a:t>b</a:t>
                </a:r>
                <a:r>
                  <a:rPr lang="en-US" sz="1600" b="1" baseline="30000" dirty="0"/>
                  <a:t>+</a:t>
                </a:r>
                <a:r>
                  <a:rPr lang="en-US" sz="1600" b="1" dirty="0"/>
                  <a:t> Decay</a:t>
                </a:r>
              </a:p>
              <a:p>
                <a:pPr algn="ctr"/>
                <a:r>
                  <a:rPr lang="de-DE" sz="1400" dirty="0">
                    <a:latin typeface="Microsoft Sans Serif" charset="0"/>
                  </a:rPr>
                  <a:t>L.A. Page &amp; M. Heinberg. Phys. Rev.</a:t>
                </a:r>
              </a:p>
              <a:p>
                <a:pPr algn="ctr"/>
                <a:r>
                  <a:rPr lang="de-DE" sz="1400" dirty="0">
                    <a:latin typeface="Microsoft Sans Serif" charset="0"/>
                  </a:rPr>
                  <a:t>106(6):1220-1224 (1957)</a:t>
                </a:r>
                <a:endParaRPr lang="fr-FR" sz="1400" dirty="0">
                  <a:latin typeface="Microsoft Sans Serif" charset="0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809627" y="2534335"/>
              <a:ext cx="2886074" cy="46166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Polarized due to parity non-conservation in the weak interaction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1640899" y="3007196"/>
              <a:ext cx="1407102" cy="307777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~ 40 </a:t>
              </a:r>
              <a:r>
                <a:rPr lang="fr-FR" sz="1400" dirty="0">
                  <a:latin typeface="Verdana" charset="0"/>
                  <a:cs typeface="Arial" charset="0"/>
                </a:rPr>
                <a:t>%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784623" y="855638"/>
            <a:ext cx="4088460" cy="2642867"/>
            <a:chOff x="4851278" y="749174"/>
            <a:chExt cx="4053731" cy="2642867"/>
          </a:xfrm>
        </p:grpSpPr>
        <p:grpSp>
          <p:nvGrpSpPr>
            <p:cNvPr id="21" name="Group 20"/>
            <p:cNvGrpSpPr/>
            <p:nvPr/>
          </p:nvGrpSpPr>
          <p:grpSpPr>
            <a:xfrm>
              <a:off x="4851278" y="749174"/>
              <a:ext cx="4053731" cy="2642867"/>
              <a:chOff x="743310" y="404664"/>
              <a:chExt cx="3828690" cy="3096344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743310" y="404664"/>
                <a:ext cx="3828690" cy="30963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" name="Group 33"/>
              <p:cNvGrpSpPr>
                <a:grpSpLocks/>
              </p:cNvGrpSpPr>
              <p:nvPr/>
            </p:nvGrpSpPr>
            <p:grpSpPr bwMode="auto">
              <a:xfrm>
                <a:off x="971600" y="1089210"/>
                <a:ext cx="3384624" cy="1841032"/>
                <a:chOff x="391" y="2008"/>
                <a:chExt cx="2812" cy="1502"/>
              </a:xfrm>
            </p:grpSpPr>
            <p:graphicFrame>
              <p:nvGraphicFramePr>
                <p:cNvPr id="28" name="Object 28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572340742"/>
                    </p:ext>
                  </p:extLst>
                </p:nvPr>
              </p:nvGraphicFramePr>
              <p:xfrm>
                <a:off x="391" y="2008"/>
                <a:ext cx="2812" cy="150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727" name="Image" r:id="rId7" imgW="9000000" imgH="6500423" progId="PSP7.Image">
                        <p:embed/>
                      </p:oleObj>
                    </mc:Choice>
                    <mc:Fallback>
                      <p:oleObj name="Image" r:id="rId7" imgW="9000000" imgH="6500423" progId="PSP7.Image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91" y="2008"/>
                              <a:ext cx="2812" cy="150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pic>
              <p:nvPicPr>
                <p:cNvPr id="29" name="Picture 29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1" y="2311"/>
                  <a:ext cx="247" cy="2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" name="Picture 30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89" y="2493"/>
                  <a:ext cx="295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31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9" y="2953"/>
                  <a:ext cx="308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" name="Picture 32" descr="hermeslogocolour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2" y="2074"/>
                  <a:ext cx="290" cy="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aphicFrame>
            <p:nvGraphicFramePr>
              <p:cNvPr id="26" name="Object 3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3384635"/>
                  </p:ext>
                </p:extLst>
              </p:nvPr>
            </p:nvGraphicFramePr>
            <p:xfrm>
              <a:off x="2844046" y="2340959"/>
              <a:ext cx="1493373" cy="5672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28" name="Equation" r:id="rId13" imgW="1206360" imgH="457200" progId="Equation.3">
                      <p:embed/>
                    </p:oleObj>
                  </mc:Choice>
                  <mc:Fallback>
                    <p:oleObj name="Equation" r:id="rId13" imgW="1206360" imgH="457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44046" y="2340959"/>
                            <a:ext cx="1493373" cy="567266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alpha val="90000"/>
                            </a:schemeClr>
                          </a:solidFill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7" name="TextBox 26"/>
              <p:cNvSpPr txBox="1"/>
              <p:nvPr/>
            </p:nvSpPr>
            <p:spPr>
              <a:xfrm>
                <a:off x="965407" y="415823"/>
                <a:ext cx="3432267" cy="6490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/>
                  <a:t>Sokolov-Ternov</a:t>
                </a:r>
                <a:r>
                  <a:rPr lang="en-US" sz="1600" b="1" dirty="0"/>
                  <a:t> Effect</a:t>
                </a:r>
              </a:p>
              <a:p>
                <a:pPr algn="ctr"/>
                <a:r>
                  <a:rPr lang="en-US" sz="1400" dirty="0"/>
                  <a:t>D. Barber , AIP Conf. Proc. 588, 338 (2001)</a:t>
                </a:r>
              </a:p>
            </p:txBody>
          </p:sp>
        </p:grpSp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6174799" y="2997671"/>
              <a:ext cx="1407102" cy="307777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~ 70 </a:t>
              </a:r>
              <a:r>
                <a:rPr lang="fr-FR" sz="1400" dirty="0">
                  <a:latin typeface="Verdana" charset="0"/>
                  <a:cs typeface="Arial" charset="0"/>
                </a:rPr>
                <a:t>%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92986" y="2643981"/>
              <a:ext cx="1574470" cy="261610"/>
            </a:xfrm>
            <a:prstGeom prst="rect">
              <a:avLst/>
            </a:prstGeom>
            <a:solidFill>
              <a:schemeClr val="accent5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/>
                <a:t>HERA 27.5 </a:t>
              </a:r>
              <a:r>
                <a:rPr lang="en-US" sz="1100" dirty="0" err="1"/>
                <a:t>GeV</a:t>
              </a:r>
              <a:r>
                <a:rPr lang="en-US" sz="1100" dirty="0"/>
                <a:t> e+/e-</a:t>
              </a:r>
            </a:p>
          </p:txBody>
        </p:sp>
      </p:grpSp>
      <p:sp>
        <p:nvSpPr>
          <p:cNvPr id="34" name="Text Box 26"/>
          <p:cNvSpPr txBox="1">
            <a:spLocks noChangeArrowheads="1"/>
          </p:cNvSpPr>
          <p:nvPr/>
        </p:nvSpPr>
        <p:spPr bwMode="auto">
          <a:xfrm>
            <a:off x="1055810" y="116379"/>
            <a:ext cx="72690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28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Methods</a:t>
            </a:r>
            <a:r>
              <a:rPr lang="fr-FR" altLang="en-US" sz="28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 for </a:t>
            </a:r>
            <a:r>
              <a:rPr lang="fr-FR" altLang="en-US" sz="28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Generating</a:t>
            </a:r>
            <a:r>
              <a:rPr lang="fr-FR" altLang="en-US" sz="28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 </a:t>
            </a:r>
            <a:r>
              <a:rPr lang="fr-FR" altLang="en-US" sz="28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Polarized</a:t>
            </a:r>
            <a:r>
              <a:rPr lang="fr-FR" altLang="en-US" sz="28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 Positrons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0644D4D-FCCE-8E43-8E2E-9955DC533C1B}"/>
              </a:ext>
            </a:extLst>
          </p:cNvPr>
          <p:cNvSpPr txBox="1"/>
          <p:nvPr/>
        </p:nvSpPr>
        <p:spPr>
          <a:xfrm>
            <a:off x="577157" y="5496788"/>
            <a:ext cx="1019831" cy="253916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sz="1050" dirty="0"/>
              <a:t>KEK 1.28 GeV</a:t>
            </a:r>
          </a:p>
        </p:txBody>
      </p:sp>
    </p:spTree>
    <p:extLst>
      <p:ext uri="{BB962C8B-B14F-4D97-AF65-F5344CB8AC3E}">
        <p14:creationId xmlns:p14="http://schemas.microsoft.com/office/powerpoint/2010/main" val="2534356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Rectangle 5"/>
          <p:cNvSpPr>
            <a:spLocks noGrp="1" noChangeArrowheads="1"/>
          </p:cNvSpPr>
          <p:nvPr>
            <p:ph type="title"/>
          </p:nvPr>
        </p:nvSpPr>
        <p:spPr>
          <a:xfrm>
            <a:off x="934561" y="11773"/>
            <a:ext cx="7208254" cy="683172"/>
          </a:xfrm>
        </p:spPr>
        <p:txBody>
          <a:bodyPr/>
          <a:lstStyle/>
          <a:p>
            <a:r>
              <a:rPr lang="en-US" b="0" dirty="0">
                <a:solidFill>
                  <a:schemeClr val="tx1"/>
                </a:solidFill>
                <a:latin typeface="Avenir Roman" panose="02000503020000020003" pitchFamily="2" charset="0"/>
              </a:rPr>
              <a:t>Photo-Emission from GaAs</a:t>
            </a:r>
          </a:p>
        </p:txBody>
      </p:sp>
      <p:sp>
        <p:nvSpPr>
          <p:cNvPr id="71" name="Rounded Rectangular Callout 70"/>
          <p:cNvSpPr/>
          <p:nvPr/>
        </p:nvSpPr>
        <p:spPr bwMode="auto">
          <a:xfrm>
            <a:off x="104172" y="1088020"/>
            <a:ext cx="3365475" cy="1451955"/>
          </a:xfrm>
          <a:prstGeom prst="wedgeRoundRectCallout">
            <a:avLst>
              <a:gd name="adj1" fmla="val 34866"/>
              <a:gd name="adj2" fmla="val 102265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srgbClr val="FF0000"/>
                </a:solidFill>
                <a:latin typeface="Avenir Roman" panose="02000503020000020003" pitchFamily="2" charset="0"/>
              </a:rPr>
              <a:t>Bare GaAs surface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FF0000"/>
                </a:solidFill>
                <a:latin typeface="Avenir Roman" panose="02000503020000020003" pitchFamily="2" charset="0"/>
              </a:rPr>
              <a:t>Large Work Function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FF0000"/>
                </a:solidFill>
                <a:latin typeface="Avenir Roman" panose="02000503020000020003" pitchFamily="2" charset="0"/>
              </a:rPr>
              <a:t>Positive Electron Affinity (PEA)</a:t>
            </a:r>
          </a:p>
        </p:txBody>
      </p:sp>
      <p:grpSp>
        <p:nvGrpSpPr>
          <p:cNvPr id="2" name="Group 93"/>
          <p:cNvGrpSpPr/>
          <p:nvPr/>
        </p:nvGrpSpPr>
        <p:grpSpPr>
          <a:xfrm>
            <a:off x="1279860" y="3279539"/>
            <a:ext cx="3081123" cy="2752308"/>
            <a:chOff x="-688" y="2743130"/>
            <a:chExt cx="3081123" cy="2752308"/>
          </a:xfrm>
        </p:grpSpPr>
        <p:grpSp>
          <p:nvGrpSpPr>
            <p:cNvPr id="3" name="Group 71"/>
            <p:cNvGrpSpPr/>
            <p:nvPr/>
          </p:nvGrpSpPr>
          <p:grpSpPr>
            <a:xfrm>
              <a:off x="-688" y="2743130"/>
              <a:ext cx="3081123" cy="2752308"/>
              <a:chOff x="1051125" y="2500132"/>
              <a:chExt cx="3081123" cy="2752308"/>
            </a:xfrm>
          </p:grpSpPr>
          <p:sp>
            <p:nvSpPr>
              <p:cNvPr id="22" name="Rectangle 14"/>
              <p:cNvSpPr>
                <a:spLocks noChangeArrowheads="1"/>
              </p:cNvSpPr>
              <p:nvPr/>
            </p:nvSpPr>
            <p:spPr bwMode="auto">
              <a:xfrm>
                <a:off x="1382954" y="2822217"/>
                <a:ext cx="1553311" cy="334322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FF0000"/>
                    </a:solidFill>
                    <a:latin typeface="Avenir Roman" panose="02000503020000020003" pitchFamily="2" charset="0"/>
                  </a:rPr>
                  <a:t>PEA=4.07 eV</a:t>
                </a:r>
              </a:p>
            </p:txBody>
          </p:sp>
          <p:grpSp>
            <p:nvGrpSpPr>
              <p:cNvPr id="4" name="Group 39"/>
              <p:cNvGrpSpPr/>
              <p:nvPr/>
            </p:nvGrpSpPr>
            <p:grpSpPr>
              <a:xfrm>
                <a:off x="1979271" y="3414532"/>
                <a:ext cx="1180618" cy="300941"/>
                <a:chOff x="1979271" y="3414532"/>
                <a:chExt cx="1180618" cy="300941"/>
              </a:xfrm>
            </p:grpSpPr>
            <p:cxnSp>
              <p:nvCxnSpPr>
                <p:cNvPr id="28" name="Straight Connector 27"/>
                <p:cNvCxnSpPr/>
                <p:nvPr/>
              </p:nvCxnSpPr>
              <p:spPr bwMode="auto">
                <a:xfrm>
                  <a:off x="1979271" y="3414532"/>
                  <a:ext cx="663122" cy="0"/>
                </a:xfrm>
                <a:prstGeom prst="line">
                  <a:avLst/>
                </a:prstGeom>
                <a:ln w="38100"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0" name="Freeform 29"/>
                <p:cNvSpPr/>
                <p:nvPr/>
              </p:nvSpPr>
              <p:spPr bwMode="auto">
                <a:xfrm>
                  <a:off x="2627453" y="3414532"/>
                  <a:ext cx="532436" cy="300941"/>
                </a:xfrm>
                <a:custGeom>
                  <a:avLst/>
                  <a:gdLst>
                    <a:gd name="connsiteX0" fmla="*/ 0 w 532436"/>
                    <a:gd name="connsiteY0" fmla="*/ 0 h 300941"/>
                    <a:gd name="connsiteX1" fmla="*/ 370390 w 532436"/>
                    <a:gd name="connsiteY1" fmla="*/ 69448 h 300941"/>
                    <a:gd name="connsiteX2" fmla="*/ 532436 w 532436"/>
                    <a:gd name="connsiteY2" fmla="*/ 300941 h 30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436" h="300941">
                      <a:moveTo>
                        <a:pt x="0" y="0"/>
                      </a:moveTo>
                      <a:cubicBezTo>
                        <a:pt x="140825" y="9645"/>
                        <a:pt x="281651" y="19291"/>
                        <a:pt x="370390" y="69448"/>
                      </a:cubicBezTo>
                      <a:cubicBezTo>
                        <a:pt x="459129" y="119605"/>
                        <a:pt x="495782" y="210273"/>
                        <a:pt x="532436" y="300941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</p:grpSp>
          <p:grpSp>
            <p:nvGrpSpPr>
              <p:cNvPr id="5" name="Group 42"/>
              <p:cNvGrpSpPr/>
              <p:nvPr/>
            </p:nvGrpSpPr>
            <p:grpSpPr>
              <a:xfrm>
                <a:off x="1966600" y="4330861"/>
                <a:ext cx="1180618" cy="300941"/>
                <a:chOff x="1979271" y="3414532"/>
                <a:chExt cx="1180618" cy="300941"/>
              </a:xfrm>
            </p:grpSpPr>
            <p:cxnSp>
              <p:nvCxnSpPr>
                <p:cNvPr id="46" name="Straight Connector 45"/>
                <p:cNvCxnSpPr/>
                <p:nvPr/>
              </p:nvCxnSpPr>
              <p:spPr bwMode="auto">
                <a:xfrm>
                  <a:off x="1979271" y="3414532"/>
                  <a:ext cx="663122" cy="0"/>
                </a:xfrm>
                <a:prstGeom prst="line">
                  <a:avLst/>
                </a:prstGeom>
                <a:ln w="38100"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49" name="Freeform 48"/>
                <p:cNvSpPr/>
                <p:nvPr/>
              </p:nvSpPr>
              <p:spPr bwMode="auto">
                <a:xfrm>
                  <a:off x="2627453" y="3414532"/>
                  <a:ext cx="532436" cy="300941"/>
                </a:xfrm>
                <a:custGeom>
                  <a:avLst/>
                  <a:gdLst>
                    <a:gd name="connsiteX0" fmla="*/ 0 w 532436"/>
                    <a:gd name="connsiteY0" fmla="*/ 0 h 300941"/>
                    <a:gd name="connsiteX1" fmla="*/ 370390 w 532436"/>
                    <a:gd name="connsiteY1" fmla="*/ 69448 h 300941"/>
                    <a:gd name="connsiteX2" fmla="*/ 532436 w 532436"/>
                    <a:gd name="connsiteY2" fmla="*/ 300941 h 30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436" h="300941">
                      <a:moveTo>
                        <a:pt x="0" y="0"/>
                      </a:moveTo>
                      <a:cubicBezTo>
                        <a:pt x="140825" y="9645"/>
                        <a:pt x="281651" y="19291"/>
                        <a:pt x="370390" y="69448"/>
                      </a:cubicBezTo>
                      <a:cubicBezTo>
                        <a:pt x="459129" y="119605"/>
                        <a:pt x="495782" y="210273"/>
                        <a:pt x="532436" y="300941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</p:grpSp>
          <p:cxnSp>
            <p:nvCxnSpPr>
              <p:cNvPr id="51" name="Straight Connector 50"/>
              <p:cNvCxnSpPr/>
              <p:nvPr/>
            </p:nvCxnSpPr>
            <p:spPr bwMode="auto">
              <a:xfrm rot="5400000" flipH="1" flipV="1">
                <a:off x="1792623" y="3876066"/>
                <a:ext cx="2734537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 bwMode="auto">
              <a:xfrm>
                <a:off x="1805651" y="3414532"/>
                <a:ext cx="1828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" name="Straight Connector 56"/>
              <p:cNvCxnSpPr/>
              <p:nvPr/>
            </p:nvCxnSpPr>
            <p:spPr bwMode="auto">
              <a:xfrm>
                <a:off x="1805651" y="4330861"/>
                <a:ext cx="1828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/>
              <p:nvPr/>
            </p:nvCxnSpPr>
            <p:spPr bwMode="auto">
              <a:xfrm>
                <a:off x="3159889" y="2508797"/>
                <a:ext cx="219919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 bwMode="auto">
              <a:xfrm rot="5400000">
                <a:off x="1348451" y="3871732"/>
                <a:ext cx="9144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65" name="Rectangle 64"/>
              <p:cNvSpPr/>
              <p:nvPr/>
            </p:nvSpPr>
            <p:spPr>
              <a:xfrm>
                <a:off x="1051125" y="3648075"/>
                <a:ext cx="80823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Avenir Roman" panose="02000503020000020003" pitchFamily="2" charset="0"/>
                  </a:rPr>
                  <a:t> </a:t>
                </a:r>
                <a:r>
                  <a:rPr lang="en-US" sz="2400" dirty="0">
                    <a:solidFill>
                      <a:srgbClr val="000000"/>
                    </a:solidFill>
                    <a:latin typeface="Avenir Roman" panose="02000503020000020003" pitchFamily="2" charset="0"/>
                    <a:cs typeface="Times New Roman" pitchFamily="18" charset="0"/>
                  </a:rPr>
                  <a:t>E</a:t>
                </a:r>
                <a:r>
                  <a:rPr lang="en-US" sz="2400" baseline="-25000" dirty="0">
                    <a:solidFill>
                      <a:srgbClr val="000000"/>
                    </a:solidFill>
                    <a:latin typeface="Avenir Roman" panose="02000503020000020003" pitchFamily="2" charset="0"/>
                    <a:cs typeface="Times New Roman" pitchFamily="18" charset="0"/>
                  </a:rPr>
                  <a:t>gap</a:t>
                </a:r>
                <a:endParaRPr lang="en-US" sz="2000" dirty="0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cxnSp>
            <p:nvCxnSpPr>
              <p:cNvPr id="66" name="Straight Arrow Connector 65"/>
              <p:cNvCxnSpPr/>
              <p:nvPr/>
            </p:nvCxnSpPr>
            <p:spPr bwMode="auto">
              <a:xfrm rot="5400000">
                <a:off x="2500698" y="2956538"/>
                <a:ext cx="9144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67" name="Rectangle 14"/>
              <p:cNvSpPr>
                <a:spLocks noChangeArrowheads="1"/>
              </p:cNvSpPr>
              <p:nvPr/>
            </p:nvSpPr>
            <p:spPr bwMode="auto">
              <a:xfrm>
                <a:off x="1783888" y="3461301"/>
                <a:ext cx="1258551" cy="516423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venir Roman" panose="02000503020000020003" pitchFamily="2" charset="0"/>
                  </a:rPr>
                  <a:t>Conduction</a:t>
                </a:r>
              </a:p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venir Roman" panose="02000503020000020003" pitchFamily="2" charset="0"/>
                  </a:rPr>
                  <a:t>Band</a:t>
                </a:r>
              </a:p>
            </p:txBody>
          </p:sp>
          <p:sp>
            <p:nvSpPr>
              <p:cNvPr id="68" name="Rectangle 14"/>
              <p:cNvSpPr>
                <a:spLocks noChangeArrowheads="1"/>
              </p:cNvSpPr>
              <p:nvPr/>
            </p:nvSpPr>
            <p:spPr bwMode="auto">
              <a:xfrm>
                <a:off x="1973429" y="4377630"/>
                <a:ext cx="892810" cy="516423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venir Roman" panose="02000503020000020003" pitchFamily="2" charset="0"/>
                  </a:rPr>
                  <a:t>Valence</a:t>
                </a:r>
              </a:p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venir Roman" panose="02000503020000020003" pitchFamily="2" charset="0"/>
                  </a:rPr>
                  <a:t>Band</a:t>
                </a:r>
              </a:p>
            </p:txBody>
          </p:sp>
          <p:sp>
            <p:nvSpPr>
              <p:cNvPr id="69" name="Rectangle 14"/>
              <p:cNvSpPr>
                <a:spLocks noChangeArrowheads="1"/>
              </p:cNvSpPr>
              <p:nvPr/>
            </p:nvSpPr>
            <p:spPr bwMode="auto">
              <a:xfrm>
                <a:off x="2271297" y="4918118"/>
                <a:ext cx="742191" cy="334322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FF0000"/>
                    </a:solidFill>
                    <a:latin typeface="Avenir Roman" panose="02000503020000020003" pitchFamily="2" charset="0"/>
                  </a:rPr>
                  <a:t>GaAs</a:t>
                </a:r>
              </a:p>
            </p:txBody>
          </p:sp>
          <p:sp>
            <p:nvSpPr>
              <p:cNvPr id="70" name="Rectangle 14"/>
              <p:cNvSpPr>
                <a:spLocks noChangeArrowheads="1"/>
              </p:cNvSpPr>
              <p:nvPr/>
            </p:nvSpPr>
            <p:spPr bwMode="auto">
              <a:xfrm>
                <a:off x="3136654" y="4918118"/>
                <a:ext cx="995594" cy="334322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FF0000"/>
                    </a:solidFill>
                    <a:latin typeface="Avenir Roman" panose="02000503020000020003" pitchFamily="2" charset="0"/>
                  </a:rPr>
                  <a:t>Vacuum</a:t>
                </a:r>
              </a:p>
            </p:txBody>
          </p:sp>
        </p:grpSp>
        <p:cxnSp>
          <p:nvCxnSpPr>
            <p:cNvPr id="73" name="Straight Connector 72"/>
            <p:cNvCxnSpPr/>
            <p:nvPr/>
          </p:nvCxnSpPr>
          <p:spPr bwMode="auto">
            <a:xfrm>
              <a:off x="715993" y="2760460"/>
              <a:ext cx="18288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4" name="Rounded Rectangular Callout 73"/>
          <p:cNvSpPr/>
          <p:nvPr/>
        </p:nvSpPr>
        <p:spPr bwMode="auto">
          <a:xfrm>
            <a:off x="5529955" y="856527"/>
            <a:ext cx="3541853" cy="2106592"/>
          </a:xfrm>
          <a:prstGeom prst="wedgeRoundRectCallout">
            <a:avLst>
              <a:gd name="adj1" fmla="val -26197"/>
              <a:gd name="adj2" fmla="val 65411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srgbClr val="339933"/>
                </a:solidFill>
                <a:latin typeface="Avenir Roman" panose="02000503020000020003" pitchFamily="2" charset="0"/>
              </a:rPr>
              <a:t>Dipole layers of </a:t>
            </a:r>
          </a:p>
          <a:p>
            <a:pPr algn="ctr">
              <a:defRPr/>
            </a:pPr>
            <a:r>
              <a:rPr lang="en-US" sz="2000" b="1" kern="0" dirty="0">
                <a:solidFill>
                  <a:srgbClr val="339933"/>
                </a:solidFill>
                <a:latin typeface="Avenir Roman" panose="02000503020000020003" pitchFamily="2" charset="0"/>
              </a:rPr>
              <a:t>Cesium + NF</a:t>
            </a:r>
            <a:r>
              <a:rPr lang="en-US" sz="2000" b="1" kern="0" baseline="-25000" dirty="0">
                <a:solidFill>
                  <a:srgbClr val="339933"/>
                </a:solidFill>
                <a:latin typeface="Avenir Roman" panose="02000503020000020003" pitchFamily="2" charset="0"/>
              </a:rPr>
              <a:t>3</a:t>
            </a:r>
            <a:endParaRPr lang="en-US" sz="2000" b="1" kern="0" dirty="0">
              <a:solidFill>
                <a:srgbClr val="339933"/>
              </a:solidFill>
              <a:latin typeface="Avenir Roman" panose="02000503020000020003" pitchFamily="2" charset="0"/>
            </a:endParaRP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339933"/>
                </a:solidFill>
                <a:latin typeface="Avenir Roman" panose="02000503020000020003" pitchFamily="2" charset="0"/>
              </a:rPr>
              <a:t>Reduce Work Function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339933"/>
                </a:solidFill>
                <a:latin typeface="Avenir Roman" panose="02000503020000020003" pitchFamily="2" charset="0"/>
              </a:rPr>
              <a:t>Negative Electron Affinity (NEA)</a:t>
            </a:r>
          </a:p>
        </p:txBody>
      </p:sp>
      <p:grpSp>
        <p:nvGrpSpPr>
          <p:cNvPr id="6" name="Group 120"/>
          <p:cNvGrpSpPr/>
          <p:nvPr/>
        </p:nvGrpSpPr>
        <p:grpSpPr>
          <a:xfrm>
            <a:off x="5051067" y="3279539"/>
            <a:ext cx="3965612" cy="2743643"/>
            <a:chOff x="5051067" y="3279539"/>
            <a:chExt cx="3965612" cy="2743643"/>
          </a:xfrm>
        </p:grpSpPr>
        <p:grpSp>
          <p:nvGrpSpPr>
            <p:cNvPr id="7" name="Group 118"/>
            <p:cNvGrpSpPr/>
            <p:nvPr/>
          </p:nvGrpSpPr>
          <p:grpSpPr>
            <a:xfrm>
              <a:off x="5051067" y="3279539"/>
              <a:ext cx="3965612" cy="2743643"/>
              <a:chOff x="5051067" y="3279539"/>
              <a:chExt cx="3965612" cy="2743643"/>
            </a:xfrm>
          </p:grpSpPr>
          <p:graphicFrame>
            <p:nvGraphicFramePr>
              <p:cNvPr id="104" name="Diagram 103"/>
              <p:cNvGraphicFramePr/>
              <p:nvPr/>
            </p:nvGraphicFramePr>
            <p:xfrm>
              <a:off x="5283707" y="5101603"/>
              <a:ext cx="485927" cy="5083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cxnSp>
            <p:nvCxnSpPr>
              <p:cNvPr id="106" name="Straight Arrow Connector 105"/>
              <p:cNvCxnSpPr/>
              <p:nvPr/>
            </p:nvCxnSpPr>
            <p:spPr bwMode="auto">
              <a:xfrm rot="10800000">
                <a:off x="5726572" y="5364666"/>
                <a:ext cx="1659300" cy="1588"/>
              </a:xfrm>
              <a:prstGeom prst="straightConnector1">
                <a:avLst/>
              </a:prstGeom>
              <a:ln>
                <a:solidFill>
                  <a:srgbClr val="FF7C80"/>
                </a:solidFill>
                <a:headEnd type="none" w="med" len="med"/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graphicFrame>
            <p:nvGraphicFramePr>
              <p:cNvPr id="111" name="Diagram 110"/>
              <p:cNvGraphicFramePr/>
              <p:nvPr/>
            </p:nvGraphicFramePr>
            <p:xfrm>
              <a:off x="6560780" y="4144762"/>
              <a:ext cx="485927" cy="5083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  <p:graphicFrame>
            <p:nvGraphicFramePr>
              <p:cNvPr id="110" name="Diagram 109"/>
              <p:cNvGraphicFramePr/>
              <p:nvPr/>
            </p:nvGraphicFramePr>
            <p:xfrm>
              <a:off x="5285637" y="3668271"/>
              <a:ext cx="485927" cy="5083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3" r:lo="rId14" r:qs="rId15" r:cs="rId16"/>
              </a:graphicData>
            </a:graphic>
          </p:graphicFrame>
          <p:grpSp>
            <p:nvGrpSpPr>
              <p:cNvPr id="8" name="Group 101"/>
              <p:cNvGrpSpPr/>
              <p:nvPr/>
            </p:nvGrpSpPr>
            <p:grpSpPr>
              <a:xfrm>
                <a:off x="5051067" y="3279539"/>
                <a:ext cx="3965612" cy="2743643"/>
                <a:chOff x="6690771" y="2751795"/>
                <a:chExt cx="3965612" cy="2743643"/>
              </a:xfrm>
            </p:grpSpPr>
            <p:grpSp>
              <p:nvGrpSpPr>
                <p:cNvPr id="9" name="Group 74"/>
                <p:cNvGrpSpPr/>
                <p:nvPr/>
              </p:nvGrpSpPr>
              <p:grpSpPr>
                <a:xfrm>
                  <a:off x="6690771" y="2751795"/>
                  <a:ext cx="3965612" cy="2743643"/>
                  <a:chOff x="1805651" y="2508797"/>
                  <a:chExt cx="3965612" cy="2743643"/>
                </a:xfrm>
              </p:grpSpPr>
              <p:grpSp>
                <p:nvGrpSpPr>
                  <p:cNvPr id="10" name="Group 39"/>
                  <p:cNvGrpSpPr/>
                  <p:nvPr/>
                </p:nvGrpSpPr>
                <p:grpSpPr>
                  <a:xfrm>
                    <a:off x="1979271" y="3414532"/>
                    <a:ext cx="1180618" cy="300941"/>
                    <a:chOff x="1979271" y="3414532"/>
                    <a:chExt cx="1180618" cy="300941"/>
                  </a:xfrm>
                </p:grpSpPr>
                <p:cxnSp>
                  <p:nvCxnSpPr>
                    <p:cNvPr id="92" name="Straight Connector 91"/>
                    <p:cNvCxnSpPr/>
                    <p:nvPr/>
                  </p:nvCxnSpPr>
                  <p:spPr bwMode="auto">
                    <a:xfrm>
                      <a:off x="1979271" y="3414532"/>
                      <a:ext cx="663122" cy="0"/>
                    </a:xfrm>
                    <a:prstGeom prst="line">
                      <a:avLst/>
                    </a:prstGeom>
                    <a:ln w="38100"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3" name="Freeform 92"/>
                    <p:cNvSpPr/>
                    <p:nvPr/>
                  </p:nvSpPr>
                  <p:spPr bwMode="auto">
                    <a:xfrm>
                      <a:off x="2627453" y="3414532"/>
                      <a:ext cx="532436" cy="300941"/>
                    </a:xfrm>
                    <a:custGeom>
                      <a:avLst/>
                      <a:gdLst>
                        <a:gd name="connsiteX0" fmla="*/ 0 w 532436"/>
                        <a:gd name="connsiteY0" fmla="*/ 0 h 300941"/>
                        <a:gd name="connsiteX1" fmla="*/ 370390 w 532436"/>
                        <a:gd name="connsiteY1" fmla="*/ 69448 h 300941"/>
                        <a:gd name="connsiteX2" fmla="*/ 532436 w 532436"/>
                        <a:gd name="connsiteY2" fmla="*/ 300941 h 3009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32436" h="300941">
                          <a:moveTo>
                            <a:pt x="0" y="0"/>
                          </a:moveTo>
                          <a:cubicBezTo>
                            <a:pt x="140825" y="9645"/>
                            <a:pt x="281651" y="19291"/>
                            <a:pt x="370390" y="69448"/>
                          </a:cubicBezTo>
                          <a:cubicBezTo>
                            <a:pt x="459129" y="119605"/>
                            <a:pt x="495782" y="210273"/>
                            <a:pt x="532436" y="300941"/>
                          </a:cubicBezTo>
                        </a:path>
                      </a:pathLst>
                    </a:cu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hangingPunct="0"/>
                      <a:endParaRPr lang="en-US" sz="2400">
                        <a:solidFill>
                          <a:srgbClr val="000000"/>
                        </a:solidFill>
                        <a:latin typeface="Avenir Roman" panose="02000503020000020003" pitchFamily="2" charset="0"/>
                      </a:endParaRPr>
                    </a:p>
                  </p:txBody>
                </p:sp>
              </p:grpSp>
              <p:grpSp>
                <p:nvGrpSpPr>
                  <p:cNvPr id="11" name="Group 42"/>
                  <p:cNvGrpSpPr/>
                  <p:nvPr/>
                </p:nvGrpSpPr>
                <p:grpSpPr>
                  <a:xfrm>
                    <a:off x="1966600" y="4330861"/>
                    <a:ext cx="1180618" cy="300941"/>
                    <a:chOff x="1979271" y="3414532"/>
                    <a:chExt cx="1180618" cy="300941"/>
                  </a:xfrm>
                </p:grpSpPr>
                <p:cxnSp>
                  <p:nvCxnSpPr>
                    <p:cNvPr id="90" name="Straight Connector 89"/>
                    <p:cNvCxnSpPr/>
                    <p:nvPr/>
                  </p:nvCxnSpPr>
                  <p:spPr bwMode="auto">
                    <a:xfrm>
                      <a:off x="1979271" y="3414532"/>
                      <a:ext cx="663122" cy="0"/>
                    </a:xfrm>
                    <a:prstGeom prst="line">
                      <a:avLst/>
                    </a:prstGeom>
                    <a:ln w="38100"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1" name="Freeform 90"/>
                    <p:cNvSpPr/>
                    <p:nvPr/>
                  </p:nvSpPr>
                  <p:spPr bwMode="auto">
                    <a:xfrm>
                      <a:off x="2627453" y="3414532"/>
                      <a:ext cx="532436" cy="300941"/>
                    </a:xfrm>
                    <a:custGeom>
                      <a:avLst/>
                      <a:gdLst>
                        <a:gd name="connsiteX0" fmla="*/ 0 w 532436"/>
                        <a:gd name="connsiteY0" fmla="*/ 0 h 300941"/>
                        <a:gd name="connsiteX1" fmla="*/ 370390 w 532436"/>
                        <a:gd name="connsiteY1" fmla="*/ 69448 h 300941"/>
                        <a:gd name="connsiteX2" fmla="*/ 532436 w 532436"/>
                        <a:gd name="connsiteY2" fmla="*/ 300941 h 3009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32436" h="300941">
                          <a:moveTo>
                            <a:pt x="0" y="0"/>
                          </a:moveTo>
                          <a:cubicBezTo>
                            <a:pt x="140825" y="9645"/>
                            <a:pt x="281651" y="19291"/>
                            <a:pt x="370390" y="69448"/>
                          </a:cubicBezTo>
                          <a:cubicBezTo>
                            <a:pt x="459129" y="119605"/>
                            <a:pt x="495782" y="210273"/>
                            <a:pt x="532436" y="300941"/>
                          </a:cubicBezTo>
                        </a:path>
                      </a:pathLst>
                    </a:cu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hangingPunct="0"/>
                      <a:endParaRPr lang="en-US" sz="2400">
                        <a:solidFill>
                          <a:srgbClr val="000000"/>
                        </a:solidFill>
                        <a:latin typeface="Avenir Roman" panose="02000503020000020003" pitchFamily="2" charset="0"/>
                      </a:endParaRPr>
                    </a:p>
                  </p:txBody>
                </p:sp>
              </p:grpSp>
              <p:cxnSp>
                <p:nvCxnSpPr>
                  <p:cNvPr id="79" name="Straight Connector 78"/>
                  <p:cNvCxnSpPr/>
                  <p:nvPr/>
                </p:nvCxnSpPr>
                <p:spPr bwMode="auto">
                  <a:xfrm rot="5400000" flipH="1" flipV="1">
                    <a:off x="1792623" y="3876066"/>
                    <a:ext cx="2734537" cy="0"/>
                  </a:xfrm>
                  <a:prstGeom prst="lin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/>
                  <p:cNvCxnSpPr/>
                  <p:nvPr/>
                </p:nvCxnSpPr>
                <p:spPr bwMode="auto">
                  <a:xfrm>
                    <a:off x="2001817" y="3414532"/>
                    <a:ext cx="182880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81" name="Straight Connector 80"/>
                  <p:cNvCxnSpPr/>
                  <p:nvPr/>
                </p:nvCxnSpPr>
                <p:spPr bwMode="auto">
                  <a:xfrm>
                    <a:off x="1805651" y="4330861"/>
                    <a:ext cx="182880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82" name="Straight Connector 81"/>
                  <p:cNvCxnSpPr/>
                  <p:nvPr/>
                </p:nvCxnSpPr>
                <p:spPr bwMode="auto">
                  <a:xfrm rot="16200000" flipH="1">
                    <a:off x="2572584" y="3096101"/>
                    <a:ext cx="1394530" cy="219922"/>
                  </a:xfrm>
                  <a:prstGeom prst="lin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Arrow Connector 82"/>
                  <p:cNvCxnSpPr/>
                  <p:nvPr/>
                </p:nvCxnSpPr>
                <p:spPr bwMode="auto">
                  <a:xfrm rot="5400000">
                    <a:off x="3659093" y="3565099"/>
                    <a:ext cx="324282" cy="1588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arrow"/>
                    <a:tailEnd type="arrow"/>
                  </a:ln>
                  <a:effectLst/>
                </p:spPr>
              </p:cxnSp>
              <p:sp>
                <p:nvSpPr>
                  <p:cNvPr id="84" name="Rectangle 83"/>
                  <p:cNvSpPr/>
                  <p:nvPr/>
                </p:nvSpPr>
                <p:spPr>
                  <a:xfrm>
                    <a:off x="4023535" y="3359684"/>
                    <a:ext cx="1747728" cy="40011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l-GR" sz="2000" dirty="0">
                        <a:solidFill>
                          <a:srgbClr val="40911F"/>
                        </a:solidFill>
                        <a:latin typeface="Avenir Roman" panose="02000503020000020003" pitchFamily="2" charset="0"/>
                        <a:cs typeface="Times New Roman" pitchFamily="18" charset="0"/>
                      </a:rPr>
                      <a:t>χ</a:t>
                    </a:r>
                    <a:r>
                      <a:rPr lang="en-US" sz="2000" baseline="30000" dirty="0">
                        <a:solidFill>
                          <a:srgbClr val="40911F"/>
                        </a:solidFill>
                        <a:latin typeface="Avenir Roman" panose="02000503020000020003" pitchFamily="2" charset="0"/>
                        <a:cs typeface="Times New Roman" pitchFamily="18" charset="0"/>
                      </a:rPr>
                      <a:t>NEA</a:t>
                    </a:r>
                    <a:r>
                      <a:rPr lang="en-US" sz="2000" dirty="0">
                        <a:solidFill>
                          <a:srgbClr val="40911F"/>
                        </a:solidFill>
                        <a:latin typeface="Avenir Roman" panose="02000503020000020003" pitchFamily="2" charset="0"/>
                        <a:cs typeface="Times New Roman" pitchFamily="18" charset="0"/>
                      </a:rPr>
                      <a:t> ~ 0.2 eV</a:t>
                    </a:r>
                    <a:endParaRPr lang="en-US" sz="2000" dirty="0">
                      <a:solidFill>
                        <a:srgbClr val="40911F"/>
                      </a:solidFill>
                      <a:latin typeface="Avenir Roman" panose="02000503020000020003" pitchFamily="2" charset="0"/>
                    </a:endParaRPr>
                  </a:p>
                </p:txBody>
              </p:sp>
              <p:sp>
                <p:nvSpPr>
                  <p:cNvPr id="88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2271297" y="4918118"/>
                    <a:ext cx="742191" cy="334322"/>
                  </a:xfrm>
                  <a:prstGeom prst="rect">
                    <a:avLst/>
                  </a:prstGeom>
                  <a:noFill/>
                  <a:ln w="12699">
                    <a:noFill/>
                    <a:miter lim="800000"/>
                    <a:headEnd/>
                    <a:tailEnd/>
                  </a:ln>
                </p:spPr>
                <p:txBody>
                  <a:bodyPr wrap="none" lIns="90488" tIns="44450" rIns="90488" bIns="44450">
                    <a:spAutoFit/>
                  </a:bodyPr>
                  <a:lstStyle/>
                  <a:p>
                    <a:pPr algn="ctr" eaLnBrk="0" hangingPunct="0">
                      <a:lnSpc>
                        <a:spcPct val="85000"/>
                      </a:lnSpc>
                    </a:pPr>
                    <a:r>
                      <a:rPr lang="en-US" sz="1800" dirty="0">
                        <a:solidFill>
                          <a:srgbClr val="FF0000"/>
                        </a:solidFill>
                        <a:latin typeface="Avenir Roman" panose="02000503020000020003" pitchFamily="2" charset="0"/>
                      </a:rPr>
                      <a:t>GaAs</a:t>
                    </a:r>
                  </a:p>
                </p:txBody>
              </p:sp>
              <p:sp>
                <p:nvSpPr>
                  <p:cNvPr id="89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3136654" y="4918118"/>
                    <a:ext cx="995594" cy="334322"/>
                  </a:xfrm>
                  <a:prstGeom prst="rect">
                    <a:avLst/>
                  </a:prstGeom>
                  <a:noFill/>
                  <a:ln w="12699">
                    <a:noFill/>
                    <a:miter lim="800000"/>
                    <a:headEnd/>
                    <a:tailEnd/>
                  </a:ln>
                </p:spPr>
                <p:txBody>
                  <a:bodyPr wrap="none" lIns="90488" tIns="44450" rIns="90488" bIns="44450">
                    <a:spAutoFit/>
                  </a:bodyPr>
                  <a:lstStyle/>
                  <a:p>
                    <a:pPr algn="ctr" eaLnBrk="0" hangingPunct="0">
                      <a:lnSpc>
                        <a:spcPct val="85000"/>
                      </a:lnSpc>
                    </a:pPr>
                    <a:r>
                      <a:rPr lang="en-US" sz="1800" dirty="0">
                        <a:solidFill>
                          <a:srgbClr val="FF0000"/>
                        </a:solidFill>
                        <a:latin typeface="Avenir Roman" panose="02000503020000020003" pitchFamily="2" charset="0"/>
                      </a:rPr>
                      <a:t>Vacuum</a:t>
                    </a:r>
                  </a:p>
                </p:txBody>
              </p:sp>
            </p:grpSp>
            <p:sp>
              <p:nvSpPr>
                <p:cNvPr id="96" name="Freeform 95"/>
                <p:cNvSpPr/>
                <p:nvPr/>
              </p:nvSpPr>
              <p:spPr bwMode="auto">
                <a:xfrm>
                  <a:off x="8264931" y="3958471"/>
                  <a:ext cx="451413" cy="206415"/>
                </a:xfrm>
                <a:custGeom>
                  <a:avLst/>
                  <a:gdLst>
                    <a:gd name="connsiteX0" fmla="*/ 0 w 451413"/>
                    <a:gd name="connsiteY0" fmla="*/ 206415 h 206415"/>
                    <a:gd name="connsiteX1" fmla="*/ 127322 w 451413"/>
                    <a:gd name="connsiteY1" fmla="*/ 32795 h 206415"/>
                    <a:gd name="connsiteX2" fmla="*/ 451413 w 451413"/>
                    <a:gd name="connsiteY2" fmla="*/ 9646 h 206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1413" h="206415">
                      <a:moveTo>
                        <a:pt x="0" y="206415"/>
                      </a:moveTo>
                      <a:cubicBezTo>
                        <a:pt x="26043" y="136002"/>
                        <a:pt x="52086" y="65590"/>
                        <a:pt x="127322" y="32795"/>
                      </a:cubicBezTo>
                      <a:cubicBezTo>
                        <a:pt x="202558" y="0"/>
                        <a:pt x="326985" y="4823"/>
                        <a:pt x="451413" y="9646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Avenir Roman" panose="02000503020000020003" pitchFamily="2" charset="0"/>
                  </a:endParaRPr>
                </a:p>
              </p:txBody>
            </p:sp>
            <p:cxnSp>
              <p:nvCxnSpPr>
                <p:cNvPr id="97" name="Straight Connector 96"/>
                <p:cNvCxnSpPr/>
                <p:nvPr/>
              </p:nvCxnSpPr>
              <p:spPr bwMode="auto">
                <a:xfrm rot="5400000" flipH="1" flipV="1">
                  <a:off x="6702552" y="4127728"/>
                  <a:ext cx="2734537" cy="0"/>
                </a:xfrm>
                <a:prstGeom prst="line">
                  <a:avLst/>
                </a:prstGeom>
                <a:ln>
                  <a:solidFill>
                    <a:srgbClr val="40911F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2" name="Straight Arrow Connector 111"/>
              <p:cNvCxnSpPr/>
              <p:nvPr/>
            </p:nvCxnSpPr>
            <p:spPr bwMode="auto">
              <a:xfrm rot="16200000" flipV="1">
                <a:off x="4890306" y="4600936"/>
                <a:ext cx="1215341" cy="4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/>
              <p:cNvCxnSpPr/>
              <p:nvPr/>
            </p:nvCxnSpPr>
            <p:spPr bwMode="auto">
              <a:xfrm>
                <a:off x="5602147" y="3970116"/>
                <a:ext cx="1134319" cy="381965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0" name="Rectangle 14"/>
            <p:cNvSpPr>
              <a:spLocks noChangeArrowheads="1"/>
            </p:cNvSpPr>
            <p:nvPr/>
          </p:nvSpPr>
          <p:spPr bwMode="auto">
            <a:xfrm>
              <a:off x="7339363" y="5193077"/>
              <a:ext cx="705323" cy="334322"/>
            </a:xfrm>
            <a:prstGeom prst="rect">
              <a:avLst/>
            </a:prstGeom>
            <a:noFill/>
            <a:ln w="12699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>
                <a:lnSpc>
                  <a:spcPct val="85000"/>
                </a:lnSpc>
              </a:pPr>
              <a:r>
                <a:rPr lang="en-US" sz="1800" dirty="0">
                  <a:solidFill>
                    <a:srgbClr val="FF7C80"/>
                  </a:solidFill>
                  <a:latin typeface="Avenir Roman" panose="02000503020000020003" pitchFamily="2" charset="0"/>
                </a:rPr>
                <a:t>Light</a:t>
              </a:r>
            </a:p>
          </p:txBody>
        </p:sp>
      </p:grpSp>
      <p:graphicFrame>
        <p:nvGraphicFramePr>
          <p:cNvPr id="122" name="Diagram 121"/>
          <p:cNvGraphicFramePr/>
          <p:nvPr>
            <p:extLst>
              <p:ext uri="{D42A27DB-BD31-4B8C-83A1-F6EECF244321}">
                <p14:modId xmlns:p14="http://schemas.microsoft.com/office/powerpoint/2010/main" val="921937964"/>
              </p:ext>
            </p:extLst>
          </p:nvPr>
        </p:nvGraphicFramePr>
        <p:xfrm>
          <a:off x="3305231" y="1099594"/>
          <a:ext cx="2404245" cy="1539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334000"/>
            <a:ext cx="1622112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8543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7"/>
          <p:cNvSpPr>
            <a:spLocks noChangeArrowheads="1"/>
          </p:cNvSpPr>
          <p:nvPr/>
        </p:nvSpPr>
        <p:spPr bwMode="auto">
          <a:xfrm>
            <a:off x="387981" y="97357"/>
            <a:ext cx="8116888" cy="433927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Avenir Roman" panose="02000503020000020003" pitchFamily="2" charset="0"/>
              </a:rPr>
              <a:t>Spin Polarized Photoemission from Bulk GaAs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67956" y="4810308"/>
            <a:ext cx="7386054" cy="1382430"/>
            <a:chOff x="198786" y="736600"/>
            <a:chExt cx="8044673" cy="1382430"/>
          </a:xfrm>
          <a:solidFill>
            <a:srgbClr val="FFF1C5"/>
          </a:solidFill>
        </p:grpSpPr>
        <p:sp>
          <p:nvSpPr>
            <p:cNvPr id="50" name="TextBox 49"/>
            <p:cNvSpPr txBox="1"/>
            <p:nvPr/>
          </p:nvSpPr>
          <p:spPr>
            <a:xfrm>
              <a:off x="198786" y="736600"/>
              <a:ext cx="8044673" cy="138243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Laser excitation from P</a:t>
              </a:r>
              <a:r>
                <a:rPr lang="en-US" sz="2000" baseline="-25000" dirty="0">
                  <a:solidFill>
                    <a:srgbClr val="000000"/>
                  </a:solidFill>
                  <a:latin typeface="Arial"/>
                </a:rPr>
                <a:t>3/2</a:t>
              </a: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 to S</a:t>
              </a:r>
              <a:r>
                <a:rPr lang="en-US" sz="2000" baseline="-25000" dirty="0">
                  <a:solidFill>
                    <a:srgbClr val="000000"/>
                  </a:solidFill>
                  <a:latin typeface="Arial"/>
                </a:rPr>
                <a:t>1/2</a:t>
              </a: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 : </a:t>
              </a: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</a:rPr>
                <a:t>E</a:t>
              </a:r>
              <a:r>
                <a:rPr lang="en-US" sz="2000" baseline="-25000" dirty="0">
                  <a:solidFill>
                    <a:srgbClr val="000000"/>
                  </a:solidFill>
                  <a:cs typeface="Times New Roman" pitchFamily="18" charset="0"/>
                </a:rPr>
                <a:t>gap </a:t>
              </a: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</a:rPr>
                <a:t>&lt; E</a:t>
              </a:r>
              <a:r>
                <a:rPr lang="en-US" sz="2000" b="1" baseline="-250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</a:t>
              </a:r>
              <a:r>
                <a:rPr lang="en-US" sz="2000" b="1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 &lt; </a:t>
              </a: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E</a:t>
              </a:r>
              <a:r>
                <a:rPr lang="en-US" sz="2000" baseline="-250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gap</a:t>
              </a:r>
              <a:r>
                <a:rPr lang="en-US" sz="2000" b="1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+</a:t>
              </a: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Δ</a:t>
              </a:r>
            </a:p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endParaRPr lang="en-US" sz="2000" baseline="-25000" dirty="0">
                <a:solidFill>
                  <a:srgbClr val="000000"/>
                </a:solidFill>
                <a:cs typeface="Times New Roman" pitchFamily="18" charset="0"/>
              </a:endParaRPr>
            </a:p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2000" dirty="0">
                  <a:solidFill>
                    <a:srgbClr val="000000"/>
                  </a:solidFill>
                  <a:latin typeface="Arial" pitchFamily="34" charset="0"/>
                </a:rPr>
                <a:t>Electron Polarization:</a:t>
              </a:r>
            </a:p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endParaRPr lang="en-US" sz="1050" dirty="0">
                <a:solidFill>
                  <a:srgbClr val="000000"/>
                </a:solidFill>
                <a:latin typeface="Arial" pitchFamily="34" charset="0"/>
              </a:endParaRPr>
            </a:p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Reverse electron polarization by reversing light polarization</a:t>
              </a:r>
            </a:p>
          </p:txBody>
        </p:sp>
        <p:graphicFrame>
          <p:nvGraphicFramePr>
            <p:cNvPr id="197634" name="Object 3"/>
            <p:cNvGraphicFramePr>
              <a:graphicFrameLocks noChangeAspect="1"/>
            </p:cNvGraphicFramePr>
            <p:nvPr>
              <p:extLst/>
            </p:nvPr>
          </p:nvGraphicFramePr>
          <p:xfrm>
            <a:off x="3557655" y="1111248"/>
            <a:ext cx="1941050" cy="6558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33" name="Equation" r:id="rId3" imgW="1066680" imgH="393480" progId="Equation.3">
                    <p:embed/>
                  </p:oleObj>
                </mc:Choice>
                <mc:Fallback>
                  <p:oleObj name="Equation" r:id="rId3" imgW="1066680" imgH="393480" progId="Equation.3">
                    <p:embed/>
                    <p:pic>
                      <p:nvPicPr>
                        <p:cNvPr id="197634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7655" y="1111248"/>
                          <a:ext cx="1941050" cy="65581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5" name="TextBox 104"/>
          <p:cNvSpPr txBox="1"/>
          <p:nvPr/>
        </p:nvSpPr>
        <p:spPr>
          <a:xfrm>
            <a:off x="4351428" y="3875974"/>
            <a:ext cx="357714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0000"/>
                </a:solidFill>
                <a:cs typeface="Times New Roman" pitchFamily="18" charset="0"/>
              </a:rPr>
              <a:t>σ+</a:t>
            </a:r>
            <a:r>
              <a:rPr lang="en-US" sz="1600" dirty="0"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Times New Roman" pitchFamily="18" charset="0"/>
              </a:rPr>
              <a:t>Right circularly polarized light</a:t>
            </a:r>
            <a:endParaRPr lang="en-US" sz="1600" dirty="0">
              <a:solidFill>
                <a:srgbClr val="FF0000"/>
              </a:solidFill>
              <a:latin typeface="Arial"/>
            </a:endParaRPr>
          </a:p>
          <a:p>
            <a:pPr marL="514350" indent="-514350"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C000"/>
                </a:solidFill>
                <a:cs typeface="Times New Roman" pitchFamily="18" charset="0"/>
              </a:rPr>
              <a:t>σ-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>
                <a:solidFill>
                  <a:srgbClr val="FFC000"/>
                </a:solidFill>
                <a:latin typeface="Arial"/>
              </a:rPr>
              <a:t>: Left circularly polarized light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949643" y="1010983"/>
            <a:ext cx="4834557" cy="3229603"/>
            <a:chOff x="4112941" y="2639425"/>
            <a:chExt cx="4834557" cy="3229603"/>
          </a:xfrm>
        </p:grpSpPr>
        <p:grpSp>
          <p:nvGrpSpPr>
            <p:cNvPr id="2" name="Group 108"/>
            <p:cNvGrpSpPr/>
            <p:nvPr/>
          </p:nvGrpSpPr>
          <p:grpSpPr>
            <a:xfrm>
              <a:off x="4112941" y="2639425"/>
              <a:ext cx="4834557" cy="3229603"/>
              <a:chOff x="4140601" y="2500926"/>
              <a:chExt cx="4834557" cy="3229603"/>
            </a:xfrm>
          </p:grpSpPr>
          <p:cxnSp>
            <p:nvCxnSpPr>
              <p:cNvPr id="53" name="Straight Arrow Connector 52"/>
              <p:cNvCxnSpPr/>
              <p:nvPr/>
            </p:nvCxnSpPr>
            <p:spPr bwMode="auto">
              <a:xfrm rot="5400000" flipH="1" flipV="1">
                <a:off x="3191207" y="3883307"/>
                <a:ext cx="2766349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5" name="Straight Arrow Connector 54"/>
              <p:cNvCxnSpPr/>
              <p:nvPr/>
            </p:nvCxnSpPr>
            <p:spPr bwMode="auto">
              <a:xfrm flipV="1">
                <a:off x="4573588" y="5267276"/>
                <a:ext cx="4049551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59" name="Rectangle 58"/>
              <p:cNvSpPr/>
              <p:nvPr/>
            </p:nvSpPr>
            <p:spPr>
              <a:xfrm>
                <a:off x="8127490" y="5268864"/>
                <a:ext cx="4956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Arial"/>
                  </a:rPr>
                  <a:t> </a:t>
                </a:r>
                <a:r>
                  <a:rPr lang="en-US" sz="1800" dirty="0">
                    <a:solidFill>
                      <a:srgbClr val="000000"/>
                    </a:solidFill>
                    <a:latin typeface="Arial"/>
                    <a:cs typeface="Times New Roman" pitchFamily="18" charset="0"/>
                  </a:rPr>
                  <a:t>m</a:t>
                </a:r>
                <a:r>
                  <a:rPr lang="en-US" sz="1800" baseline="-25000" dirty="0">
                    <a:solidFill>
                      <a:srgbClr val="000000"/>
                    </a:solidFill>
                    <a:latin typeface="Arial"/>
                    <a:cs typeface="Times New Roman" pitchFamily="18" charset="0"/>
                  </a:rPr>
                  <a:t>j</a:t>
                </a:r>
                <a:endParaRPr lang="en-US" sz="18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140601" y="2500929"/>
                <a:ext cx="3257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cs typeface="Times New Roman" pitchFamily="18" charset="0"/>
                    <a:sym typeface="Symbol" pitchFamily="18" charset="2"/>
                  </a:rPr>
                  <a:t>E</a:t>
                </a:r>
                <a:endParaRPr lang="en-US" sz="18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cxnSp>
            <p:nvCxnSpPr>
              <p:cNvPr id="62" name="Straight Connector 61"/>
              <p:cNvCxnSpPr/>
              <p:nvPr/>
            </p:nvCxnSpPr>
            <p:spPr bwMode="auto">
              <a:xfrm>
                <a:off x="5579114" y="4803497"/>
                <a:ext cx="520861" cy="0"/>
              </a:xfrm>
              <a:prstGeom prst="line">
                <a:avLst/>
              </a:prstGeom>
              <a:ln>
                <a:solidFill>
                  <a:srgbClr val="7030A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 bwMode="auto">
              <a:xfrm>
                <a:off x="6805500" y="4803497"/>
                <a:ext cx="520861" cy="0"/>
              </a:xfrm>
              <a:prstGeom prst="line">
                <a:avLst/>
              </a:prstGeom>
              <a:ln>
                <a:solidFill>
                  <a:srgbClr val="7030A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65" name="Rectangle 64"/>
              <p:cNvSpPr/>
              <p:nvPr/>
            </p:nvSpPr>
            <p:spPr>
              <a:xfrm>
                <a:off x="5517764" y="4803497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7030A0"/>
                    </a:solidFill>
                    <a:latin typeface="Arial"/>
                  </a:rPr>
                  <a:t>-1</a:t>
                </a:r>
                <a:r>
                  <a:rPr lang="en-US" sz="1800" dirty="0">
                    <a:solidFill>
                      <a:srgbClr val="7030A0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7030A0"/>
                  </a:solidFill>
                  <a:latin typeface="Arial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6751372" y="4803497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7030A0"/>
                    </a:solidFill>
                    <a:latin typeface="Arial"/>
                  </a:rPr>
                  <a:t>+1</a:t>
                </a:r>
                <a:r>
                  <a:rPr lang="en-US" sz="1800" dirty="0">
                    <a:solidFill>
                      <a:srgbClr val="7030A0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7030A0"/>
                  </a:solidFill>
                  <a:latin typeface="Arial"/>
                </a:endParaRPr>
              </a:p>
            </p:txBody>
          </p:sp>
          <p:cxnSp>
            <p:nvCxnSpPr>
              <p:cNvPr id="68" name="Straight Arrow Connector 67"/>
              <p:cNvCxnSpPr/>
              <p:nvPr/>
            </p:nvCxnSpPr>
            <p:spPr bwMode="auto">
              <a:xfrm rot="5400000" flipH="1" flipV="1">
                <a:off x="6855736" y="3884895"/>
                <a:ext cx="2766349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69" name="Rectangle 68"/>
              <p:cNvSpPr/>
              <p:nvPr/>
            </p:nvSpPr>
            <p:spPr>
              <a:xfrm>
                <a:off x="8239705" y="2502514"/>
                <a:ext cx="27443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cs typeface="Times New Roman" pitchFamily="18" charset="0"/>
                    <a:sym typeface="Symbol" pitchFamily="18" charset="2"/>
                  </a:rPr>
                  <a:t>J</a:t>
                </a:r>
                <a:endParaRPr lang="en-US" sz="18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8239704" y="4714408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7030A0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7030A0"/>
                    </a:solidFill>
                    <a:cs typeface="Times New Roman" pitchFamily="18" charset="0"/>
                  </a:rPr>
                  <a:t>P</a:t>
                </a:r>
                <a:r>
                  <a:rPr lang="en-US" sz="2400" baseline="-25000" dirty="0">
                    <a:solidFill>
                      <a:srgbClr val="7030A0"/>
                    </a:solidFill>
                    <a:cs typeface="Times New Roman" pitchFamily="18" charset="0"/>
                  </a:rPr>
                  <a:t>1/2</a:t>
                </a:r>
                <a:endParaRPr lang="en-US" sz="2400" dirty="0">
                  <a:solidFill>
                    <a:srgbClr val="7030A0"/>
                  </a:solidFill>
                  <a:latin typeface="Arial"/>
                </a:endParaRPr>
              </a:p>
            </p:txBody>
          </p:sp>
          <p:cxnSp>
            <p:nvCxnSpPr>
              <p:cNvPr id="74" name="Straight Connector 73"/>
              <p:cNvCxnSpPr/>
              <p:nvPr/>
            </p:nvCxnSpPr>
            <p:spPr bwMode="auto">
              <a:xfrm>
                <a:off x="4872942" y="4109013"/>
                <a:ext cx="587114" cy="0"/>
              </a:xfrm>
              <a:prstGeom prst="line">
                <a:avLst/>
              </a:prstGeom>
              <a:ln>
                <a:solidFill>
                  <a:srgbClr val="40911F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78" name="Rectangle 77"/>
              <p:cNvSpPr/>
              <p:nvPr/>
            </p:nvSpPr>
            <p:spPr>
              <a:xfrm>
                <a:off x="4872942" y="4109013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-3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cxnSp>
            <p:nvCxnSpPr>
              <p:cNvPr id="81" name="Straight Connector 80"/>
              <p:cNvCxnSpPr/>
              <p:nvPr/>
            </p:nvCxnSpPr>
            <p:spPr bwMode="auto">
              <a:xfrm>
                <a:off x="5803966" y="4109013"/>
                <a:ext cx="587114" cy="0"/>
              </a:xfrm>
              <a:prstGeom prst="line">
                <a:avLst/>
              </a:prstGeom>
              <a:ln>
                <a:solidFill>
                  <a:srgbClr val="40911F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82" name="Rectangle 81"/>
              <p:cNvSpPr/>
              <p:nvPr/>
            </p:nvSpPr>
            <p:spPr>
              <a:xfrm>
                <a:off x="5803966" y="4109013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-1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cxnSp>
            <p:nvCxnSpPr>
              <p:cNvPr id="84" name="Straight Connector 83"/>
              <p:cNvCxnSpPr/>
              <p:nvPr/>
            </p:nvCxnSpPr>
            <p:spPr bwMode="auto">
              <a:xfrm>
                <a:off x="6690023" y="4109013"/>
                <a:ext cx="587114" cy="0"/>
              </a:xfrm>
              <a:prstGeom prst="line">
                <a:avLst/>
              </a:prstGeom>
              <a:ln>
                <a:solidFill>
                  <a:srgbClr val="40911F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 bwMode="auto">
              <a:xfrm>
                <a:off x="7538066" y="4109013"/>
                <a:ext cx="587114" cy="0"/>
              </a:xfrm>
              <a:prstGeom prst="line">
                <a:avLst/>
              </a:prstGeom>
              <a:ln>
                <a:solidFill>
                  <a:srgbClr val="40911F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88" name="Rectangle 87"/>
              <p:cNvSpPr/>
              <p:nvPr/>
            </p:nvSpPr>
            <p:spPr>
              <a:xfrm>
                <a:off x="7538066" y="4109013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+3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6690023" y="4109013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+1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8257289" y="3996607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40911F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40911F"/>
                    </a:solidFill>
                    <a:cs typeface="Times New Roman" pitchFamily="18" charset="0"/>
                  </a:rPr>
                  <a:t>P</a:t>
                </a:r>
                <a:r>
                  <a:rPr lang="en-US" sz="2400" baseline="-25000" dirty="0">
                    <a:solidFill>
                      <a:srgbClr val="40911F"/>
                    </a:solidFill>
                    <a:cs typeface="Times New Roman" pitchFamily="18" charset="0"/>
                  </a:rPr>
                  <a:t>3/2</a:t>
                </a:r>
                <a:endParaRPr lang="en-US" sz="24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5821830" y="2722700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34ABD"/>
                    </a:solidFill>
                    <a:latin typeface="Arial"/>
                  </a:rPr>
                  <a:t>-1</a:t>
                </a:r>
                <a:r>
                  <a:rPr lang="en-US" sz="1800" dirty="0">
                    <a:solidFill>
                      <a:srgbClr val="034ABD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cxnSp>
            <p:nvCxnSpPr>
              <p:cNvPr id="93" name="Straight Connector 92"/>
              <p:cNvCxnSpPr/>
              <p:nvPr/>
            </p:nvCxnSpPr>
            <p:spPr bwMode="auto">
              <a:xfrm>
                <a:off x="5799063" y="3092029"/>
                <a:ext cx="587114" cy="0"/>
              </a:xfrm>
              <a:prstGeom prst="line">
                <a:avLst/>
              </a:prstGeom>
              <a:ln>
                <a:solidFill>
                  <a:srgbClr val="034ABD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 bwMode="auto">
              <a:xfrm>
                <a:off x="6704837" y="3092032"/>
                <a:ext cx="587114" cy="0"/>
              </a:xfrm>
              <a:prstGeom prst="line">
                <a:avLst/>
              </a:prstGeom>
              <a:ln>
                <a:solidFill>
                  <a:srgbClr val="034ABD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95" name="Rectangle 94"/>
              <p:cNvSpPr/>
              <p:nvPr/>
            </p:nvSpPr>
            <p:spPr>
              <a:xfrm>
                <a:off x="6637218" y="2722700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34ABD"/>
                    </a:solidFill>
                    <a:latin typeface="Arial"/>
                  </a:rPr>
                  <a:t>+1</a:t>
                </a:r>
                <a:r>
                  <a:rPr lang="en-US" sz="1800" dirty="0">
                    <a:solidFill>
                      <a:srgbClr val="034ABD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8271119" y="2824091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34ABD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034ABD"/>
                    </a:solidFill>
                    <a:cs typeface="Times New Roman" pitchFamily="18" charset="0"/>
                  </a:rPr>
                  <a:t>S</a:t>
                </a:r>
                <a:r>
                  <a:rPr lang="en-US" sz="2400" baseline="-25000" dirty="0">
                    <a:solidFill>
                      <a:srgbClr val="034ABD"/>
                    </a:solidFill>
                    <a:cs typeface="Times New Roman" pitchFamily="18" charset="0"/>
                  </a:rPr>
                  <a:t>1/2</a:t>
                </a:r>
                <a:endParaRPr lang="en-US" sz="24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cxnSp>
            <p:nvCxnSpPr>
              <p:cNvPr id="97" name="Straight Arrow Connector 96"/>
              <p:cNvCxnSpPr/>
              <p:nvPr/>
            </p:nvCxnSpPr>
            <p:spPr bwMode="auto">
              <a:xfrm rot="5400000" flipH="1" flipV="1">
                <a:off x="5122091" y="3131131"/>
                <a:ext cx="1016982" cy="93878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/>
              <p:cNvCxnSpPr/>
              <p:nvPr/>
            </p:nvCxnSpPr>
            <p:spPr bwMode="auto">
              <a:xfrm rot="5400000" flipH="1" flipV="1">
                <a:off x="6060877" y="3131127"/>
                <a:ext cx="1016982" cy="93878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Rectangle 99"/>
              <p:cNvSpPr/>
              <p:nvPr/>
            </p:nvSpPr>
            <p:spPr>
              <a:xfrm>
                <a:off x="4775331" y="3138857"/>
                <a:ext cx="60946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0000"/>
                    </a:solidFill>
                    <a:latin typeface="Arial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cs typeface="Times New Roman" pitchFamily="18" charset="0"/>
                  </a:rPr>
                  <a:t>σ+</a:t>
                </a:r>
                <a:endParaRPr lang="en-US" sz="2400" b="1" dirty="0">
                  <a:solidFill>
                    <a:srgbClr val="FF0000"/>
                  </a:solidFill>
                  <a:latin typeface="Arial"/>
                </a:endParaRPr>
              </a:p>
            </p:txBody>
          </p:sp>
          <p:cxnSp>
            <p:nvCxnSpPr>
              <p:cNvPr id="101" name="Straight Arrow Connector 100"/>
              <p:cNvCxnSpPr/>
              <p:nvPr/>
            </p:nvCxnSpPr>
            <p:spPr bwMode="auto">
              <a:xfrm rot="16200000" flipV="1">
                <a:off x="6031324" y="3173644"/>
                <a:ext cx="1016983" cy="853759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/>
              <p:cNvCxnSpPr/>
              <p:nvPr/>
            </p:nvCxnSpPr>
            <p:spPr bwMode="auto">
              <a:xfrm rot="16200000" flipV="1">
                <a:off x="6957149" y="3173640"/>
                <a:ext cx="1016983" cy="853759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Rectangle 103"/>
              <p:cNvSpPr/>
              <p:nvPr/>
            </p:nvSpPr>
            <p:spPr>
              <a:xfrm>
                <a:off x="7639055" y="3056810"/>
                <a:ext cx="53893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C000"/>
                    </a:solidFill>
                    <a:latin typeface="Arial"/>
                  </a:rPr>
                  <a:t> </a:t>
                </a:r>
                <a:r>
                  <a:rPr lang="en-US" sz="2400" b="1" dirty="0">
                    <a:solidFill>
                      <a:srgbClr val="FFC000"/>
                    </a:solidFill>
                    <a:cs typeface="Times New Roman" pitchFamily="18" charset="0"/>
                  </a:rPr>
                  <a:t>σ-</a:t>
                </a:r>
                <a:endParaRPr lang="en-US" sz="2400" b="1" dirty="0">
                  <a:solidFill>
                    <a:srgbClr val="FFC000"/>
                  </a:solidFill>
                  <a:latin typeface="Arial"/>
                </a:endParaRPr>
              </a:p>
            </p:txBody>
          </p:sp>
          <p:graphicFrame>
            <p:nvGraphicFramePr>
              <p:cNvPr id="106" name="Diagram 105"/>
              <p:cNvGraphicFramePr/>
              <p:nvPr>
                <p:extLst/>
              </p:nvPr>
            </p:nvGraphicFramePr>
            <p:xfrm>
              <a:off x="5170966" y="3565294"/>
              <a:ext cx="457200" cy="44916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" r:lo="rId6" r:qs="rId7" r:cs="rId8"/>
              </a:graphicData>
            </a:graphic>
          </p:graphicFrame>
        </p:grpSp>
        <p:graphicFrame>
          <p:nvGraphicFramePr>
            <p:cNvPr id="140" name="Diagram 139"/>
            <p:cNvGraphicFramePr/>
            <p:nvPr>
              <p:extLst/>
            </p:nvPr>
          </p:nvGraphicFramePr>
          <p:xfrm>
            <a:off x="6033113" y="3700110"/>
            <a:ext cx="457200" cy="44916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grpSp>
        <p:nvGrpSpPr>
          <p:cNvPr id="4" name="Group 3"/>
          <p:cNvGrpSpPr/>
          <p:nvPr/>
        </p:nvGrpSpPr>
        <p:grpSpPr>
          <a:xfrm>
            <a:off x="387456" y="861295"/>
            <a:ext cx="3667308" cy="3044479"/>
            <a:chOff x="198786" y="2500926"/>
            <a:chExt cx="3667308" cy="3044479"/>
          </a:xfrm>
        </p:grpSpPr>
        <p:sp>
          <p:nvSpPr>
            <p:cNvPr id="113" name="Freeform 112"/>
            <p:cNvSpPr/>
            <p:nvPr/>
          </p:nvSpPr>
          <p:spPr bwMode="auto">
            <a:xfrm>
              <a:off x="795528" y="2500926"/>
              <a:ext cx="1159397" cy="784829"/>
            </a:xfrm>
            <a:custGeom>
              <a:avLst/>
              <a:gdLst>
                <a:gd name="connsiteX0" fmla="*/ 0 w 995422"/>
                <a:gd name="connsiteY0" fmla="*/ 0 h 532435"/>
                <a:gd name="connsiteX1" fmla="*/ 509286 w 995422"/>
                <a:gd name="connsiteY1" fmla="*/ 532435 h 532435"/>
                <a:gd name="connsiteX2" fmla="*/ 995422 w 995422"/>
                <a:gd name="connsiteY2" fmla="*/ 0 h 532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5422" h="532435">
                  <a:moveTo>
                    <a:pt x="0" y="0"/>
                  </a:moveTo>
                  <a:cubicBezTo>
                    <a:pt x="171691" y="266217"/>
                    <a:pt x="343382" y="532435"/>
                    <a:pt x="509286" y="532435"/>
                  </a:cubicBezTo>
                  <a:cubicBezTo>
                    <a:pt x="675190" y="532435"/>
                    <a:pt x="835306" y="266217"/>
                    <a:pt x="995422" y="0"/>
                  </a:cubicBezTo>
                </a:path>
              </a:pathLst>
            </a:custGeom>
            <a:ln>
              <a:solidFill>
                <a:srgbClr val="034ABD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 dirty="0">
                <a:solidFill>
                  <a:srgbClr val="034ABD"/>
                </a:solidFill>
                <a:latin typeface="Times" pitchFamily="18" charset="0"/>
              </a:endParaRPr>
            </a:p>
          </p:txBody>
        </p:sp>
        <p:sp>
          <p:nvSpPr>
            <p:cNvPr id="114" name="Freeform 113"/>
            <p:cNvSpPr/>
            <p:nvPr/>
          </p:nvSpPr>
          <p:spPr bwMode="auto">
            <a:xfrm>
              <a:off x="902825" y="4327003"/>
              <a:ext cx="925975" cy="395468"/>
            </a:xfrm>
            <a:custGeom>
              <a:avLst/>
              <a:gdLst>
                <a:gd name="connsiteX0" fmla="*/ 0 w 925975"/>
                <a:gd name="connsiteY0" fmla="*/ 383893 h 395468"/>
                <a:gd name="connsiteX1" fmla="*/ 462988 w 925975"/>
                <a:gd name="connsiteY1" fmla="*/ 1929 h 395468"/>
                <a:gd name="connsiteX2" fmla="*/ 925975 w 925975"/>
                <a:gd name="connsiteY2" fmla="*/ 395468 h 39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5975" h="395468">
                  <a:moveTo>
                    <a:pt x="0" y="383893"/>
                  </a:moveTo>
                  <a:cubicBezTo>
                    <a:pt x="154329" y="191946"/>
                    <a:pt x="308659" y="0"/>
                    <a:pt x="462988" y="1929"/>
                  </a:cubicBezTo>
                  <a:cubicBezTo>
                    <a:pt x="617317" y="3858"/>
                    <a:pt x="771646" y="199663"/>
                    <a:pt x="925975" y="395468"/>
                  </a:cubicBezTo>
                </a:path>
              </a:pathLst>
            </a:cu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115" name="Freeform 114"/>
            <p:cNvSpPr/>
            <p:nvPr/>
          </p:nvSpPr>
          <p:spPr bwMode="auto">
            <a:xfrm>
              <a:off x="902825" y="4339845"/>
              <a:ext cx="925975" cy="567066"/>
            </a:xfrm>
            <a:custGeom>
              <a:avLst/>
              <a:gdLst>
                <a:gd name="connsiteX0" fmla="*/ 0 w 925975"/>
                <a:gd name="connsiteY0" fmla="*/ 383893 h 395468"/>
                <a:gd name="connsiteX1" fmla="*/ 462988 w 925975"/>
                <a:gd name="connsiteY1" fmla="*/ 1929 h 395468"/>
                <a:gd name="connsiteX2" fmla="*/ 925975 w 925975"/>
                <a:gd name="connsiteY2" fmla="*/ 395468 h 39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5975" h="395468">
                  <a:moveTo>
                    <a:pt x="0" y="383893"/>
                  </a:moveTo>
                  <a:cubicBezTo>
                    <a:pt x="154329" y="191946"/>
                    <a:pt x="308659" y="0"/>
                    <a:pt x="462988" y="1929"/>
                  </a:cubicBezTo>
                  <a:cubicBezTo>
                    <a:pt x="617317" y="3858"/>
                    <a:pt x="771646" y="199663"/>
                    <a:pt x="925975" y="395468"/>
                  </a:cubicBezTo>
                </a:path>
              </a:pathLst>
            </a:cu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116" name="Freeform 115"/>
            <p:cNvSpPr/>
            <p:nvPr/>
          </p:nvSpPr>
          <p:spPr bwMode="auto">
            <a:xfrm>
              <a:off x="902825" y="4873396"/>
              <a:ext cx="925975" cy="395468"/>
            </a:xfrm>
            <a:custGeom>
              <a:avLst/>
              <a:gdLst>
                <a:gd name="connsiteX0" fmla="*/ 0 w 925975"/>
                <a:gd name="connsiteY0" fmla="*/ 383893 h 395468"/>
                <a:gd name="connsiteX1" fmla="*/ 462988 w 925975"/>
                <a:gd name="connsiteY1" fmla="*/ 1929 h 395468"/>
                <a:gd name="connsiteX2" fmla="*/ 925975 w 925975"/>
                <a:gd name="connsiteY2" fmla="*/ 395468 h 39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5975" h="395468">
                  <a:moveTo>
                    <a:pt x="0" y="383893"/>
                  </a:moveTo>
                  <a:cubicBezTo>
                    <a:pt x="154329" y="191946"/>
                    <a:pt x="308659" y="0"/>
                    <a:pt x="462988" y="1929"/>
                  </a:cubicBezTo>
                  <a:cubicBezTo>
                    <a:pt x="617317" y="3858"/>
                    <a:pt x="771646" y="199663"/>
                    <a:pt x="925975" y="395468"/>
                  </a:cubicBezTo>
                </a:path>
              </a:pathLst>
            </a:custGeom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198786" y="2962590"/>
              <a:ext cx="704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034ABD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034ABD"/>
                  </a:solidFill>
                  <a:cs typeface="Times New Roman" pitchFamily="18" charset="0"/>
                </a:rPr>
                <a:t>S</a:t>
              </a:r>
              <a:r>
                <a:rPr lang="en-US" sz="2400" baseline="-25000" dirty="0">
                  <a:solidFill>
                    <a:srgbClr val="034ABD"/>
                  </a:solidFill>
                  <a:cs typeface="Times New Roman" pitchFamily="18" charset="0"/>
                </a:rPr>
                <a:t>1/2</a:t>
              </a:r>
              <a:endParaRPr lang="en-US" sz="2400" dirty="0">
                <a:solidFill>
                  <a:srgbClr val="034ABD"/>
                </a:solidFill>
                <a:latin typeface="Arial"/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198786" y="4165963"/>
              <a:ext cx="704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40911F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40911F"/>
                  </a:solidFill>
                  <a:cs typeface="Times New Roman" pitchFamily="18" charset="0"/>
                </a:rPr>
                <a:t>P</a:t>
              </a:r>
              <a:r>
                <a:rPr lang="en-US" sz="2400" baseline="-25000" dirty="0">
                  <a:solidFill>
                    <a:srgbClr val="40911F"/>
                  </a:solidFill>
                  <a:cs typeface="Times New Roman" pitchFamily="18" charset="0"/>
                </a:rPr>
                <a:t>3/2</a:t>
              </a:r>
              <a:endParaRPr lang="en-US" sz="2400" dirty="0">
                <a:solidFill>
                  <a:srgbClr val="40911F"/>
                </a:solidFill>
                <a:latin typeface="Arial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198786" y="4906911"/>
              <a:ext cx="704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7030A0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7030A0"/>
                  </a:solidFill>
                  <a:cs typeface="Times New Roman" pitchFamily="18" charset="0"/>
                </a:rPr>
                <a:t>P</a:t>
              </a:r>
              <a:r>
                <a:rPr lang="en-US" sz="2400" baseline="-25000" dirty="0">
                  <a:solidFill>
                    <a:srgbClr val="7030A0"/>
                  </a:solidFill>
                  <a:cs typeface="Times New Roman" pitchFamily="18" charset="0"/>
                </a:rPr>
                <a:t>1/2</a:t>
              </a:r>
              <a:endParaRPr lang="en-US" sz="2400" dirty="0">
                <a:solidFill>
                  <a:srgbClr val="7030A0"/>
                </a:solidFill>
                <a:latin typeface="Arial"/>
              </a:endParaRPr>
            </a:p>
          </p:txBody>
        </p:sp>
        <p:cxnSp>
          <p:nvCxnSpPr>
            <p:cNvPr id="120" name="Straight Arrow Connector 119"/>
            <p:cNvCxnSpPr/>
            <p:nvPr/>
          </p:nvCxnSpPr>
          <p:spPr bwMode="auto">
            <a:xfrm rot="5400000">
              <a:off x="1643944" y="3806379"/>
              <a:ext cx="1041248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121" name="Straight Arrow Connector 120"/>
            <p:cNvCxnSpPr/>
            <p:nvPr/>
          </p:nvCxnSpPr>
          <p:spPr bwMode="auto">
            <a:xfrm rot="5400000">
              <a:off x="1897196" y="4606820"/>
              <a:ext cx="531568" cy="158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123" name="Straight Connector 122"/>
            <p:cNvCxnSpPr/>
            <p:nvPr/>
          </p:nvCxnSpPr>
          <p:spPr bwMode="auto">
            <a:xfrm>
              <a:off x="1382380" y="3286549"/>
              <a:ext cx="129349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5" name="Straight Connector 124"/>
            <p:cNvCxnSpPr/>
            <p:nvPr/>
          </p:nvCxnSpPr>
          <p:spPr bwMode="auto">
            <a:xfrm>
              <a:off x="1382380" y="4327003"/>
              <a:ext cx="129349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Straight Connector 126"/>
            <p:cNvCxnSpPr/>
            <p:nvPr/>
          </p:nvCxnSpPr>
          <p:spPr bwMode="auto">
            <a:xfrm>
              <a:off x="1387501" y="4873399"/>
              <a:ext cx="129349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9" name="Rectangle 128"/>
            <p:cNvSpPr/>
            <p:nvPr/>
          </p:nvSpPr>
          <p:spPr>
            <a:xfrm>
              <a:off x="2055983" y="3534942"/>
              <a:ext cx="181011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000000"/>
                  </a:solidFill>
                  <a:cs typeface="Times New Roman" pitchFamily="18" charset="0"/>
                </a:rPr>
                <a:t>E</a:t>
              </a:r>
              <a:r>
                <a:rPr lang="en-US" sz="2400" baseline="-25000" dirty="0">
                  <a:solidFill>
                    <a:srgbClr val="000000"/>
                  </a:solidFill>
                  <a:cs typeface="Times New Roman" pitchFamily="18" charset="0"/>
                </a:rPr>
                <a:t>gap</a:t>
              </a:r>
              <a:r>
                <a:rPr lang="en-US" sz="2400" dirty="0">
                  <a:solidFill>
                    <a:srgbClr val="000000"/>
                  </a:solidFill>
                  <a:cs typeface="Times New Roman" pitchFamily="18" charset="0"/>
                </a:rPr>
                <a:t>=</a:t>
              </a:r>
              <a:r>
                <a:rPr lang="en-US" sz="2000" dirty="0">
                  <a:solidFill>
                    <a:srgbClr val="000000"/>
                  </a:solidFill>
                  <a:latin typeface="Arial"/>
                  <a:cs typeface="Times New Roman" pitchFamily="18" charset="0"/>
                </a:rPr>
                <a:t>1.42 eV</a:t>
              </a:r>
              <a:endParaRPr lang="en-US" sz="20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2165362" y="4341832"/>
              <a:ext cx="152317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000000"/>
                  </a:solidFill>
                  <a:cs typeface="Times New Roman" pitchFamily="18" charset="0"/>
                </a:rPr>
                <a:t>Δ=</a:t>
              </a:r>
              <a:r>
                <a:rPr lang="en-US" sz="2000" dirty="0">
                  <a:solidFill>
                    <a:srgbClr val="000000"/>
                  </a:solidFill>
                  <a:latin typeface="Arial"/>
                  <a:cs typeface="Times New Roman" pitchFamily="18" charset="0"/>
                </a:rPr>
                <a:t>0.34 eV</a:t>
              </a:r>
              <a:endParaRPr lang="en-US" sz="200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131" name="Straight Arrow Connector 130"/>
            <p:cNvCxnSpPr/>
            <p:nvPr/>
          </p:nvCxnSpPr>
          <p:spPr bwMode="auto">
            <a:xfrm rot="5400000" flipH="1" flipV="1">
              <a:off x="0" y="3984608"/>
              <a:ext cx="2766349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2" name="Straight Arrow Connector 131"/>
            <p:cNvCxnSpPr/>
            <p:nvPr/>
          </p:nvCxnSpPr>
          <p:spPr bwMode="auto">
            <a:xfrm>
              <a:off x="1387501" y="5366988"/>
              <a:ext cx="1293494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35" name="Rectangle 134"/>
            <p:cNvSpPr/>
            <p:nvPr/>
          </p:nvSpPr>
          <p:spPr>
            <a:xfrm>
              <a:off x="1414982" y="2639425"/>
              <a:ext cx="3257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E</a:t>
              </a: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2680995" y="5176073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k</a:t>
              </a: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902825" y="4062848"/>
              <a:ext cx="4106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cs typeface="Times New Roman" pitchFamily="18" charset="0"/>
                </a:rPr>
                <a:t>E</a:t>
              </a:r>
              <a:r>
                <a:rPr lang="en-US" sz="1800" baseline="-25000" dirty="0">
                  <a:solidFill>
                    <a:srgbClr val="000000"/>
                  </a:solidFill>
                  <a:cs typeface="Times New Roman" pitchFamily="18" charset="0"/>
                </a:rPr>
                <a:t>F</a:t>
              </a: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</p:grpSp>
      <p:graphicFrame>
        <p:nvGraphicFramePr>
          <p:cNvPr id="67" name="Diagram 66"/>
          <p:cNvGraphicFramePr/>
          <p:nvPr>
            <p:extLst>
              <p:ext uri="{D42A27DB-BD31-4B8C-83A1-F6EECF244321}">
                <p14:modId xmlns:p14="http://schemas.microsoft.com/office/powerpoint/2010/main" val="756324468"/>
              </p:ext>
            </p:extLst>
          </p:nvPr>
        </p:nvGraphicFramePr>
        <p:xfrm>
          <a:off x="7180438" y="2071493"/>
          <a:ext cx="457200" cy="449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71" name="Diagram 70"/>
          <p:cNvGraphicFramePr/>
          <p:nvPr>
            <p:extLst>
              <p:ext uri="{D42A27DB-BD31-4B8C-83A1-F6EECF244321}">
                <p14:modId xmlns:p14="http://schemas.microsoft.com/office/powerpoint/2010/main" val="3597918827"/>
              </p:ext>
            </p:extLst>
          </p:nvPr>
        </p:nvGraphicFramePr>
        <p:xfrm>
          <a:off x="6368469" y="2071493"/>
          <a:ext cx="457200" cy="449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</p:spTree>
    <p:extLst>
      <p:ext uri="{BB962C8B-B14F-4D97-AF65-F5344CB8AC3E}">
        <p14:creationId xmlns:p14="http://schemas.microsoft.com/office/powerpoint/2010/main" val="2794017414"/>
      </p:ext>
    </p:extLst>
  </p:cSld>
  <p:clrMapOvr>
    <a:masterClrMapping/>
  </p:clrMapOvr>
</p:sld>
</file>

<file path=ppt/theme/theme1.xml><?xml version="1.0" encoding="utf-8"?>
<a:theme xmlns:a="http://schemas.openxmlformats.org/drawingml/2006/main" name="3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5385</TotalTime>
  <Words>2485</Words>
  <Application>Microsoft Macintosh PowerPoint</Application>
  <PresentationFormat>On-screen Show (4:3)</PresentationFormat>
  <Paragraphs>406</Paragraphs>
  <Slides>27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50" baseType="lpstr">
      <vt:lpstr>ＭＳ Ｐゴシック</vt:lpstr>
      <vt:lpstr>Arial</vt:lpstr>
      <vt:lpstr>Avenir Roman</vt:lpstr>
      <vt:lpstr>avenir-light</vt:lpstr>
      <vt:lpstr>Calibri</vt:lpstr>
      <vt:lpstr>Century Gothic</vt:lpstr>
      <vt:lpstr>Comic Sans MS</vt:lpstr>
      <vt:lpstr>Futura Medium</vt:lpstr>
      <vt:lpstr>Lucida Calligraphy</vt:lpstr>
      <vt:lpstr>Lucida Grande</vt:lpstr>
      <vt:lpstr>Microsoft Sans Serif</vt:lpstr>
      <vt:lpstr>Minion Pro</vt:lpstr>
      <vt:lpstr>Symbol</vt:lpstr>
      <vt:lpstr>Times</vt:lpstr>
      <vt:lpstr>Times New Roman</vt:lpstr>
      <vt:lpstr>Verdana</vt:lpstr>
      <vt:lpstr>Wingdings</vt:lpstr>
      <vt:lpstr>3_JLab_PowerPoint1</vt:lpstr>
      <vt:lpstr>4_JLab_PowerPoint1</vt:lpstr>
      <vt:lpstr>Image</vt:lpstr>
      <vt:lpstr>Equation</vt:lpstr>
      <vt:lpstr>…quation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Photo-Emission from GaAs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LPSC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Eric  Voutier</dc:creator>
  <cp:lastModifiedBy>Microsoft Office User</cp:lastModifiedBy>
  <cp:revision>394</cp:revision>
  <cp:lastPrinted>2016-09-22T13:56:17Z</cp:lastPrinted>
  <dcterms:created xsi:type="dcterms:W3CDTF">2016-05-04T20:36:34Z</dcterms:created>
  <dcterms:modified xsi:type="dcterms:W3CDTF">2018-08-21T18:30:53Z</dcterms:modified>
</cp:coreProperties>
</file>