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9" r:id="rId2"/>
    <p:sldId id="500" r:id="rId3"/>
    <p:sldId id="514" r:id="rId4"/>
    <p:sldId id="505" r:id="rId5"/>
    <p:sldId id="516" r:id="rId6"/>
    <p:sldId id="517" r:id="rId7"/>
    <p:sldId id="515" r:id="rId8"/>
    <p:sldId id="518" r:id="rId9"/>
    <p:sldId id="519" r:id="rId10"/>
    <p:sldId id="520" r:id="rId11"/>
    <p:sldId id="521" r:id="rId12"/>
    <p:sldId id="523" r:id="rId13"/>
    <p:sldId id="529" r:id="rId14"/>
    <p:sldId id="522" r:id="rId15"/>
    <p:sldId id="524" r:id="rId16"/>
    <p:sldId id="525" r:id="rId17"/>
    <p:sldId id="526" r:id="rId18"/>
    <p:sldId id="528" r:id="rId19"/>
    <p:sldId id="527" r:id="rId20"/>
    <p:sldId id="5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CECFF"/>
    <a:srgbClr val="CCFFCC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0" autoAdjust="0"/>
    <p:restoredTop sz="96408" autoAdjust="0"/>
  </p:normalViewPr>
  <p:slideViewPr>
    <p:cSldViewPr snapToGrid="0" snapToObjects="1">
      <p:cViewPr varScale="1">
        <p:scale>
          <a:sx n="87" d="100"/>
          <a:sy n="87" d="100"/>
        </p:scale>
        <p:origin x="576" y="77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July 27,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July 27,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July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Radiation Level at Positron Target Area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Distributions of positrons, electrons and photons at target in forward and backward directions (Geant4)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Energy spectra, phase-space and time distributions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Radiation levels near the target (FLUKA)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Comparison 60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with 10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1" y="5308833"/>
            <a:ext cx="6386827" cy="731240"/>
          </a:xfrm>
        </p:spPr>
        <p:txBody>
          <a:bodyPr/>
          <a:lstStyle/>
          <a:p>
            <a:r>
              <a:rPr lang="en-US" sz="1600" dirty="0" err="1"/>
              <a:t>Ce+BAF</a:t>
            </a:r>
            <a:r>
              <a:rPr lang="en-US" sz="1600" dirty="0"/>
              <a:t> R&amp;D meeting, July 19, 2023 (updated on July 27, 2023)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4762205"/>
            <a:ext cx="6386826" cy="91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A. Ushakov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A5C2E91-AE5C-4746-85B0-CA7A0BBE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53" y="1466571"/>
            <a:ext cx="5828239" cy="4142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49781-EB92-4E87-A789-147C942A5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" y="1498554"/>
            <a:ext cx="5828239" cy="4142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Photons at Exit Side of Target: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8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655502" y="5592672"/>
            <a:ext cx="4980242" cy="418136"/>
            <a:chOff x="613444" y="5872000"/>
            <a:chExt cx="4980242" cy="4181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13909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1.5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613444" y="5920804"/>
              <a:ext cx="15681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745726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917366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0.274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08636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Distribution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1497E-50A5-405C-9B33-527127506F10}"/>
              </a:ext>
            </a:extLst>
          </p:cNvPr>
          <p:cNvSpPr txBox="1"/>
          <p:nvPr/>
        </p:nvSpPr>
        <p:spPr>
          <a:xfrm>
            <a:off x="8013896" y="5527039"/>
            <a:ext cx="257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E = 7.9 MeV</a:t>
            </a:r>
          </a:p>
        </p:txBody>
      </p:sp>
    </p:spTree>
    <p:extLst>
      <p:ext uri="{BB962C8B-B14F-4D97-AF65-F5344CB8AC3E}">
        <p14:creationId xmlns:p14="http://schemas.microsoft.com/office/powerpoint/2010/main" val="224413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2F112C-961E-44A2-B448-6CAE59D2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99" y="1399935"/>
            <a:ext cx="5828239" cy="4142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08033-9E33-4556-8E36-DCB40E78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" y="1481733"/>
            <a:ext cx="5828239" cy="4142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Back-Scattered Photons: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8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6449" y="5509013"/>
            <a:ext cx="4980242" cy="418136"/>
            <a:chOff x="613444" y="5872000"/>
            <a:chExt cx="4980242" cy="4181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13909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4.8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613444" y="5920804"/>
              <a:ext cx="15681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39061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917366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08636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Distribution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1497E-50A5-405C-9B33-527127506F10}"/>
              </a:ext>
            </a:extLst>
          </p:cNvPr>
          <p:cNvSpPr txBox="1"/>
          <p:nvPr/>
        </p:nvSpPr>
        <p:spPr>
          <a:xfrm>
            <a:off x="8013896" y="5527039"/>
            <a:ext cx="257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E = 1.0 MeV</a:t>
            </a:r>
          </a:p>
        </p:txBody>
      </p:sp>
    </p:spTree>
    <p:extLst>
      <p:ext uri="{BB962C8B-B14F-4D97-AF65-F5344CB8AC3E}">
        <p14:creationId xmlns:p14="http://schemas.microsoft.com/office/powerpoint/2010/main" val="391912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Distributions of Electrons and Positrons (FLUKA)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DEAA7-069E-4CA2-A344-D7787285A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19" y="1143000"/>
            <a:ext cx="60960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EA658-2595-4598-9EE2-0D09B214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81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Photon Distribution (FLUKA)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D0D9C-1641-41A2-8A4F-03E810F76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7" b="3894"/>
          <a:stretch/>
        </p:blipFill>
        <p:spPr>
          <a:xfrm>
            <a:off x="2232762" y="1046285"/>
            <a:ext cx="7983900" cy="52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Neutron Distribution (FLUKA)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F5B312-D4D9-44F4-BFEB-8E6774EAA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6" t="9423" b="3076"/>
          <a:stretch/>
        </p:blipFill>
        <p:spPr>
          <a:xfrm>
            <a:off x="178618" y="1635368"/>
            <a:ext cx="5876192" cy="4000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F20B8-E382-4E4F-9CFE-3A551F5C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3"/>
          <a:stretch/>
        </p:blipFill>
        <p:spPr>
          <a:xfrm>
            <a:off x="6210981" y="1422155"/>
            <a:ext cx="5802401" cy="421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83A937-9B6D-4E51-9809-86C5F2DD4FC7}"/>
              </a:ext>
            </a:extLst>
          </p:cNvPr>
          <p:cNvSpPr txBox="1"/>
          <p:nvPr/>
        </p:nvSpPr>
        <p:spPr>
          <a:xfrm>
            <a:off x="4023248" y="5830259"/>
            <a:ext cx="406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Neutron Yield = 4.7·10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n/e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7427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 vs Time for 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r>
                  <a:rPr lang="en-US" dirty="0"/>
                  <a:t> and 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1A158-D194-4D68-8439-61B489E9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9" y="1565389"/>
            <a:ext cx="5714497" cy="4064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87E9D-AA0E-4961-8986-9B00BF600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268" y="1565389"/>
            <a:ext cx="5827797" cy="4064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1C09A-A388-4EB8-9204-893A96D55693}"/>
              </a:ext>
            </a:extLst>
          </p:cNvPr>
          <p:cNvSpPr txBox="1"/>
          <p:nvPr/>
        </p:nvSpPr>
        <p:spPr>
          <a:xfrm>
            <a:off x="3629608" y="894762"/>
            <a:ext cx="434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primary electrons: 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4934B-5996-421B-AD16-0F8691E7D18C}"/>
              </a:ext>
            </a:extLst>
          </p:cNvPr>
          <p:cNvSpPr txBox="1"/>
          <p:nvPr/>
        </p:nvSpPr>
        <p:spPr>
          <a:xfrm>
            <a:off x="1485830" y="1261550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A76C0-56C5-4BA6-9B04-939CE9AC6620}"/>
              </a:ext>
            </a:extLst>
          </p:cNvPr>
          <p:cNvSpPr txBox="1"/>
          <p:nvPr/>
        </p:nvSpPr>
        <p:spPr>
          <a:xfrm>
            <a:off x="7538280" y="1294872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C59DAB-EB4A-4145-945C-4D10A37EB701}"/>
              </a:ext>
            </a:extLst>
          </p:cNvPr>
          <p:cNvGrpSpPr/>
          <p:nvPr/>
        </p:nvGrpSpPr>
        <p:grpSpPr>
          <a:xfrm>
            <a:off x="411892" y="5633157"/>
            <a:ext cx="4994639" cy="428971"/>
            <a:chOff x="818668" y="5859960"/>
            <a:chExt cx="4755691" cy="4289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855BAE-03F0-4EAF-8D60-2A53E1AF5B17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 </a:t>
              </a:r>
              <a:r>
                <a:rPr lang="en-US" sz="2000" b="1" dirty="0" err="1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99265A-0059-403D-9742-19CE0C5AF089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8422BA-BAAF-4658-8408-F21E27B6A295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1.04 mm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00C5A8-14C1-4DDE-9EFB-CCF1F86F0AC1}"/>
              </a:ext>
            </a:extLst>
          </p:cNvPr>
          <p:cNvGrpSpPr/>
          <p:nvPr/>
        </p:nvGrpSpPr>
        <p:grpSpPr>
          <a:xfrm>
            <a:off x="6467700" y="5644479"/>
            <a:ext cx="4994639" cy="428971"/>
            <a:chOff x="818668" y="5859960"/>
            <a:chExt cx="4755691" cy="4289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ADF108-8794-48F8-BCF2-10E9DB3AF860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0.4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D8E9DA-1D5F-43AB-A70F-A856C86B69FA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481098 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0E5D7-CD93-45D3-B0BC-CE1848FDFDF9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1.09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80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E83AA-3EC7-4BEC-B6E9-6739FF03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240"/>
            <a:ext cx="5898609" cy="406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090F4-C2AD-4AE9-9611-BB5C09E5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34" y="1588240"/>
            <a:ext cx="6093343" cy="4064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X’ vs Time for 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r>
                  <a:rPr lang="en-US" dirty="0"/>
                  <a:t> and 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4138C-CF85-400E-A442-CEC83F05EE38}"/>
              </a:ext>
            </a:extLst>
          </p:cNvPr>
          <p:cNvSpPr txBox="1"/>
          <p:nvPr/>
        </p:nvSpPr>
        <p:spPr>
          <a:xfrm>
            <a:off x="1485830" y="1261550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B7F78-F1FA-4F67-A84A-4533CDDE5C58}"/>
              </a:ext>
            </a:extLst>
          </p:cNvPr>
          <p:cNvSpPr txBox="1"/>
          <p:nvPr/>
        </p:nvSpPr>
        <p:spPr>
          <a:xfrm>
            <a:off x="7538280" y="1294872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6941AE-9CDF-4FF8-BD9C-5FEB1E1AD3BD}"/>
              </a:ext>
            </a:extLst>
          </p:cNvPr>
          <p:cNvGrpSpPr/>
          <p:nvPr/>
        </p:nvGrpSpPr>
        <p:grpSpPr>
          <a:xfrm>
            <a:off x="411892" y="5642992"/>
            <a:ext cx="4994638" cy="400110"/>
            <a:chOff x="818668" y="5869795"/>
            <a:chExt cx="4755691" cy="400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FB3C82-DFC6-4E32-9C0B-2D46F4525545}"/>
                </a:ext>
              </a:extLst>
            </p:cNvPr>
            <p:cNvSpPr txBox="1"/>
            <p:nvPr/>
          </p:nvSpPr>
          <p:spPr>
            <a:xfrm>
              <a:off x="2408061" y="5869795"/>
              <a:ext cx="1494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 </a:t>
              </a:r>
              <a:r>
                <a:rPr lang="en-US" sz="2000" b="1" dirty="0" err="1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818668" y="5885184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A2FDED-1C12-4EB7-A694-6446A59B2A8A}"/>
                </a:ext>
              </a:extLst>
            </p:cNvPr>
            <p:cNvSpPr txBox="1"/>
            <p:nvPr/>
          </p:nvSpPr>
          <p:spPr>
            <a:xfrm>
              <a:off x="3912629" y="5869795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26FBCD-5436-4C49-992F-FA58DF9402A2}"/>
              </a:ext>
            </a:extLst>
          </p:cNvPr>
          <p:cNvGrpSpPr/>
          <p:nvPr/>
        </p:nvGrpSpPr>
        <p:grpSpPr>
          <a:xfrm>
            <a:off x="6467700" y="5644479"/>
            <a:ext cx="4994639" cy="415603"/>
            <a:chOff x="818668" y="5859960"/>
            <a:chExt cx="4755691" cy="4156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CBC3F0-0984-4145-9DEE-CEE698F4A9C2}"/>
                </a:ext>
              </a:extLst>
            </p:cNvPr>
            <p:cNvSpPr txBox="1"/>
            <p:nvPr/>
          </p:nvSpPr>
          <p:spPr>
            <a:xfrm>
              <a:off x="2494578" y="5875453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0.4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434454-4D77-4923-85A3-3F8A2A08D869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481098 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0E900A-A205-4DB4-AE00-E0F067AF7636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'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0.39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76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 Distributions of e</a:t>
                </a:r>
                <a:r>
                  <a:rPr lang="en-US" baseline="30000" dirty="0"/>
                  <a:t>+ </a:t>
                </a:r>
                <a:r>
                  <a:rPr lang="en-US" dirty="0"/>
                  <a:t>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5%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36EC1-78E0-4800-ABEB-A5157E85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"/>
          <a:stretch/>
        </p:blipFill>
        <p:spPr>
          <a:xfrm>
            <a:off x="2297977" y="1230923"/>
            <a:ext cx="6675534" cy="43961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00B79A-0370-4CCB-8F13-60F5AFDAFCCF}"/>
              </a:ext>
            </a:extLst>
          </p:cNvPr>
          <p:cNvGrpSpPr/>
          <p:nvPr/>
        </p:nvGrpSpPr>
        <p:grpSpPr>
          <a:xfrm>
            <a:off x="4423779" y="5796610"/>
            <a:ext cx="3119019" cy="372150"/>
            <a:chOff x="3913323" y="5637421"/>
            <a:chExt cx="3119019" cy="3721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5462941" y="5637421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34AA8-A800-4880-862B-77D692B69AE5}"/>
                </a:ext>
              </a:extLst>
            </p:cNvPr>
            <p:cNvSpPr/>
            <p:nvPr/>
          </p:nvSpPr>
          <p:spPr>
            <a:xfrm>
              <a:off x="3913323" y="5640239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834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X’ Distribution of e</a:t>
                </a:r>
                <a:r>
                  <a:rPr lang="en-US" baseline="30000" dirty="0"/>
                  <a:t>+ </a:t>
                </a:r>
                <a:r>
                  <a:rPr lang="en-US" dirty="0"/>
                  <a:t>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5%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33235-0244-470E-BF8F-8DBF0C501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135595" y="1723204"/>
            <a:ext cx="5944163" cy="388451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00B79A-0370-4CCB-8F13-60F5AFDAFCCF}"/>
              </a:ext>
            </a:extLst>
          </p:cNvPr>
          <p:cNvGrpSpPr/>
          <p:nvPr/>
        </p:nvGrpSpPr>
        <p:grpSpPr>
          <a:xfrm>
            <a:off x="4791110" y="5607717"/>
            <a:ext cx="3119019" cy="372150"/>
            <a:chOff x="3913323" y="5637421"/>
            <a:chExt cx="3119019" cy="3721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5462941" y="5637421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34AA8-A800-4880-862B-77D692B69AE5}"/>
                </a:ext>
              </a:extLst>
            </p:cNvPr>
            <p:cNvSpPr/>
            <p:nvPr/>
          </p:nvSpPr>
          <p:spPr>
            <a:xfrm>
              <a:off x="3913323" y="5640239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1F65D2-7E33-457C-B276-0A6FF036D7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"/>
          <a:stretch/>
        </p:blipFill>
        <p:spPr>
          <a:xfrm>
            <a:off x="49018" y="1718064"/>
            <a:ext cx="5944163" cy="38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75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X-X’ Phase Space of Positrons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5%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EC6C-6E0C-4298-A20E-6F2627845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1979848" y="1108857"/>
            <a:ext cx="7512189" cy="51359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1790F70-D349-4C89-8AEE-81CC17B810CB}"/>
              </a:ext>
            </a:extLst>
          </p:cNvPr>
          <p:cNvGrpSpPr/>
          <p:nvPr/>
        </p:nvGrpSpPr>
        <p:grpSpPr>
          <a:xfrm>
            <a:off x="257323" y="2856778"/>
            <a:ext cx="1569401" cy="820032"/>
            <a:chOff x="310075" y="2743602"/>
            <a:chExt cx="1569401" cy="8200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617AFE-09C7-4E22-B9B7-0D5316303D85}"/>
                </a:ext>
              </a:extLst>
            </p:cNvPr>
            <p:cNvSpPr/>
            <p:nvPr/>
          </p:nvSpPr>
          <p:spPr>
            <a:xfrm>
              <a:off x="310075" y="31943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982146-B1F2-417D-B8C9-CE87AB1A2DD2}"/>
                </a:ext>
              </a:extLst>
            </p:cNvPr>
            <p:cNvSpPr/>
            <p:nvPr/>
          </p:nvSpPr>
          <p:spPr>
            <a:xfrm>
              <a:off x="310075" y="27436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B6F45CF-EB07-45C6-9D05-90F3BA184007}"/>
              </a:ext>
            </a:extLst>
          </p:cNvPr>
          <p:cNvSpPr/>
          <p:nvPr/>
        </p:nvSpPr>
        <p:spPr>
          <a:xfrm>
            <a:off x="9527205" y="2611761"/>
            <a:ext cx="252925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E = 59.85 MeV</a:t>
            </a:r>
          </a:p>
          <a:p>
            <a:pPr algn="r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0.143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16.9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dirty="0"/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2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Electron Beam and Target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9F3-CA4B-407D-995F-5472582379A2}"/>
              </a:ext>
            </a:extLst>
          </p:cNvPr>
          <p:cNvSpPr txBox="1"/>
          <p:nvPr/>
        </p:nvSpPr>
        <p:spPr>
          <a:xfrm>
            <a:off x="650240" y="1188720"/>
            <a:ext cx="544576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Energy: 120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Current: 1 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Size: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Energy Spread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Beam Divergence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Start at 10 mm from Target Exit 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8719-F4C2-4C34-8B32-057075FEFB3A}"/>
              </a:ext>
            </a:extLst>
          </p:cNvPr>
          <p:cNvSpPr txBox="1"/>
          <p:nvPr/>
        </p:nvSpPr>
        <p:spPr>
          <a:xfrm>
            <a:off x="6608190" y="1188720"/>
            <a:ext cx="5089539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Material: Pure Tungsten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Thickness: 4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Radius: 30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Exit Side at Z = 0 </a:t>
            </a:r>
          </a:p>
        </p:txBody>
      </p:sp>
    </p:spTree>
    <p:extLst>
      <p:ext uri="{BB962C8B-B14F-4D97-AF65-F5344CB8AC3E}">
        <p14:creationId xmlns:p14="http://schemas.microsoft.com/office/powerpoint/2010/main" val="336145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915D0-CB32-4313-AF97-9839F323735A}"/>
              </a:ext>
            </a:extLst>
          </p:cNvPr>
          <p:cNvSpPr txBox="1"/>
          <p:nvPr/>
        </p:nvSpPr>
        <p:spPr>
          <a:xfrm>
            <a:off x="555585" y="1192192"/>
            <a:ext cx="11053823" cy="25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magnetic field(s)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positrons and electrons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optimal field distribution(s) for 60 MeV and 10 MeV positrons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energy deposited by beams in magnet</a:t>
            </a:r>
          </a:p>
        </p:txBody>
      </p:sp>
    </p:spTree>
    <p:extLst>
      <p:ext uri="{BB962C8B-B14F-4D97-AF65-F5344CB8AC3E}">
        <p14:creationId xmlns:p14="http://schemas.microsoft.com/office/powerpoint/2010/main" val="247616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Yield, Energy and Power of Particles at Target (Geant4)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78D68A-4F8F-4525-8E6B-3F9AA3DD659E}"/>
              </a:ext>
            </a:extLst>
          </p:cNvPr>
          <p:cNvGraphicFramePr>
            <a:graphicFrameLocks noGrp="1"/>
          </p:cNvGraphicFramePr>
          <p:nvPr/>
        </p:nvGraphicFramePr>
        <p:xfrm>
          <a:off x="494749" y="902825"/>
          <a:ext cx="5058137" cy="476645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84102">
                  <a:extLst>
                    <a:ext uri="{9D8B030D-6E8A-4147-A177-3AD203B41FA5}">
                      <a16:colId xmlns:a16="http://schemas.microsoft.com/office/drawing/2014/main" val="1341821013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3747238019"/>
                    </a:ext>
                  </a:extLst>
                </a:gridCol>
                <a:gridCol w="996882">
                  <a:extLst>
                    <a:ext uri="{9D8B030D-6E8A-4147-A177-3AD203B41FA5}">
                      <a16:colId xmlns:a16="http://schemas.microsoft.com/office/drawing/2014/main" val="270217479"/>
                    </a:ext>
                  </a:extLst>
                </a:gridCol>
              </a:tblGrid>
              <a:tr h="43643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Direction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extLst>
                  <a:ext uri="{0D108BD9-81ED-4DB2-BD59-A6C34878D82A}">
                    <a16:rowId xmlns:a16="http://schemas.microsoft.com/office/drawing/2014/main" val="2675824706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21510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94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15872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25490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81804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77198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79549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71732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75256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Power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extLst>
                  <a:ext uri="{0D108BD9-81ED-4DB2-BD59-A6C34878D82A}">
                    <a16:rowId xmlns:a16="http://schemas.microsoft.com/office/drawing/2014/main" val="243403984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6DBC55-42A4-42F1-9ECF-DC30F54E7389}"/>
              </a:ext>
            </a:extLst>
          </p:cNvPr>
          <p:cNvGraphicFramePr>
            <a:graphicFrameLocks noGrp="1"/>
          </p:cNvGraphicFramePr>
          <p:nvPr/>
        </p:nvGraphicFramePr>
        <p:xfrm>
          <a:off x="6639593" y="898316"/>
          <a:ext cx="5058136" cy="477096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29440">
                  <a:extLst>
                    <a:ext uri="{9D8B030D-6E8A-4147-A177-3AD203B41FA5}">
                      <a16:colId xmlns:a16="http://schemas.microsoft.com/office/drawing/2014/main" val="596683666"/>
                    </a:ext>
                  </a:extLst>
                </a:gridCol>
                <a:gridCol w="1013024">
                  <a:extLst>
                    <a:ext uri="{9D8B030D-6E8A-4147-A177-3AD203B41FA5}">
                      <a16:colId xmlns:a16="http://schemas.microsoft.com/office/drawing/2014/main" val="2581954005"/>
                    </a:ext>
                  </a:extLst>
                </a:gridCol>
                <a:gridCol w="915672">
                  <a:extLst>
                    <a:ext uri="{9D8B030D-6E8A-4147-A177-3AD203B41FA5}">
                      <a16:colId xmlns:a16="http://schemas.microsoft.com/office/drawing/2014/main" val="1428790786"/>
                    </a:ext>
                  </a:extLst>
                </a:gridCol>
              </a:tblGrid>
              <a:tr h="4356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Backward Direction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extLst>
                  <a:ext uri="{0D108BD9-81ED-4DB2-BD59-A6C34878D82A}">
                    <a16:rowId xmlns:a16="http://schemas.microsoft.com/office/drawing/2014/main" val="1250733133"/>
                  </a:ext>
                </a:extLst>
              </a:tr>
              <a:tr h="415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903649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82313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70591"/>
                  </a:ext>
                </a:extLst>
              </a:tr>
              <a:tr h="385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26371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19436"/>
                  </a:ext>
                </a:extLst>
              </a:tr>
              <a:tr h="385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77856"/>
                  </a:ext>
                </a:extLst>
              </a:tr>
              <a:tr h="416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11067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75400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22460"/>
                  </a:ext>
                </a:extLst>
              </a:tr>
              <a:tr h="429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Power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en-US" sz="1600" b="1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extLst>
                  <a:ext uri="{0D108BD9-81ED-4DB2-BD59-A6C34878D82A}">
                    <a16:rowId xmlns:a16="http://schemas.microsoft.com/office/drawing/2014/main" val="33222322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1E182E9-0A5D-4DD8-8B5F-7CD95FF2EDD1}"/>
              </a:ext>
            </a:extLst>
          </p:cNvPr>
          <p:cNvGraphicFramePr>
            <a:graphicFrameLocks noGrp="1"/>
          </p:cNvGraphicFramePr>
          <p:nvPr/>
        </p:nvGraphicFramePr>
        <p:xfrm>
          <a:off x="4175760" y="5836571"/>
          <a:ext cx="4414180" cy="4352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79573">
                  <a:extLst>
                    <a:ext uri="{9D8B030D-6E8A-4147-A177-3AD203B41FA5}">
                      <a16:colId xmlns:a16="http://schemas.microsoft.com/office/drawing/2014/main" val="4099671352"/>
                    </a:ext>
                  </a:extLst>
                </a:gridCol>
                <a:gridCol w="714875">
                  <a:extLst>
                    <a:ext uri="{9D8B030D-6E8A-4147-A177-3AD203B41FA5}">
                      <a16:colId xmlns:a16="http://schemas.microsoft.com/office/drawing/2014/main" val="1210210860"/>
                    </a:ext>
                  </a:extLst>
                </a:gridCol>
                <a:gridCol w="519732">
                  <a:extLst>
                    <a:ext uri="{9D8B030D-6E8A-4147-A177-3AD203B41FA5}">
                      <a16:colId xmlns:a16="http://schemas.microsoft.com/office/drawing/2014/main" val="1714329319"/>
                    </a:ext>
                  </a:extLst>
                </a:gridCol>
              </a:tblGrid>
              <a:tr h="4352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Deposition in Target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16.84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3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1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1F0E683-1508-471D-B663-E4247FCE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" y="1457040"/>
            <a:ext cx="5829714" cy="41429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373443-6631-4601-83B4-508149B0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2" y="1486233"/>
            <a:ext cx="5828241" cy="4142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Phase Space and Y vs 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379858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3F72C-427C-4DE8-9C57-4191910CB545}"/>
              </a:ext>
            </a:extLst>
          </p:cNvPr>
          <p:cNvSpPr txBox="1"/>
          <p:nvPr/>
        </p:nvSpPr>
        <p:spPr>
          <a:xfrm>
            <a:off x="3629608" y="894762"/>
            <a:ext cx="434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primary electrons: 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344949" y="1379858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 vs X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411892" y="5600847"/>
            <a:ext cx="5133945" cy="416931"/>
            <a:chOff x="416115" y="5872000"/>
            <a:chExt cx="5133945" cy="4169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262096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416115" y="5904210"/>
              <a:ext cx="18136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0.24 e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/e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873740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0.365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C1999D-DD63-4999-81B8-9FC7995AD6B0}"/>
              </a:ext>
            </a:extLst>
          </p:cNvPr>
          <p:cNvSpPr txBox="1"/>
          <p:nvPr/>
        </p:nvSpPr>
        <p:spPr>
          <a:xfrm>
            <a:off x="8579714" y="5928732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14.7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0409D-5A53-4B5F-BB13-0018FEF06DE2}"/>
              </a:ext>
            </a:extLst>
          </p:cNvPr>
          <p:cNvSpPr txBox="1"/>
          <p:nvPr/>
        </p:nvSpPr>
        <p:spPr>
          <a:xfrm>
            <a:off x="5726810" y="5610792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16.9 MeV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2D3C77-00A2-44E8-AB6A-A950B96ACB45}"/>
              </a:ext>
            </a:extLst>
          </p:cNvPr>
          <p:cNvSpPr txBox="1"/>
          <p:nvPr/>
        </p:nvSpPr>
        <p:spPr>
          <a:xfrm>
            <a:off x="8779932" y="5535476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0.43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3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Energy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433099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588887" cy="408512"/>
            <a:chOff x="7515160" y="5865030"/>
            <a:chExt cx="3588887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494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22039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920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16.2 MeV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7591" y="5888821"/>
            <a:ext cx="4570858" cy="404425"/>
            <a:chOff x="875842" y="5888821"/>
            <a:chExt cx="4570858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75842" y="5895808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23769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65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16 MeV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2BDC04-4EC9-4C8A-AC5B-EC7AC365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6" y="1823946"/>
            <a:ext cx="5690864" cy="39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A973B-5BA7-442C-ABAC-9152EC39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133" y="1772987"/>
            <a:ext cx="5690864" cy="40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X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5FE85D-FD09-42E5-B5DF-4B656CED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74" y="1816959"/>
            <a:ext cx="5624812" cy="3990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A38F4-3F97-408F-914B-D383C3D4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0" y="1871528"/>
            <a:ext cx="5819798" cy="39935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433099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438979" cy="408512"/>
            <a:chOff x="7515160" y="5865030"/>
            <a:chExt cx="3438979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494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22039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770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1.08 mm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7591" y="5888821"/>
            <a:ext cx="4476410" cy="404425"/>
            <a:chOff x="875842" y="5888821"/>
            <a:chExt cx="4476410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75842" y="5895808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23769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564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76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E6F04-146B-4F04-AF3D-0D34BA1E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9" y="1552122"/>
            <a:ext cx="5819798" cy="4135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Target Exit: Distribution of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CF40AC-1204-4663-868E-569C2E564F3C}"/>
              </a:ext>
            </a:extLst>
          </p:cNvPr>
          <p:cNvSpPr/>
          <p:nvPr/>
        </p:nvSpPr>
        <p:spPr>
          <a:xfrm>
            <a:off x="6924576" y="5718148"/>
            <a:ext cx="4379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17.73 MeV with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31967" y="1383145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FE93D-D3C4-46F0-BBD0-E4FD90E6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91" y="1710258"/>
            <a:ext cx="5882269" cy="39124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32BE40-55ED-4854-9A06-99D574354EA7}"/>
              </a:ext>
            </a:extLst>
          </p:cNvPr>
          <p:cNvSpPr/>
          <p:nvPr/>
        </p:nvSpPr>
        <p:spPr>
          <a:xfrm>
            <a:off x="1719263" y="5718148"/>
            <a:ext cx="2533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16.89 MeV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Electrons at Exit Side of Target: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D0B954-CA32-4B69-B103-FE3B7479DACB}"/>
              </a:ext>
            </a:extLst>
          </p:cNvPr>
          <p:cNvGrpSpPr/>
          <p:nvPr/>
        </p:nvGrpSpPr>
        <p:grpSpPr>
          <a:xfrm>
            <a:off x="-1" y="1315143"/>
            <a:ext cx="5828240" cy="4695665"/>
            <a:chOff x="0" y="1594471"/>
            <a:chExt cx="5828240" cy="4695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7353B0-9C22-4EBD-A9B3-D59CDD179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37941"/>
              <a:ext cx="5828240" cy="41429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C54AD9-9561-4E15-BE95-764AE45F852D}"/>
                </a:ext>
              </a:extLst>
            </p:cNvPr>
            <p:cNvSpPr txBox="1"/>
            <p:nvPr/>
          </p:nvSpPr>
          <p:spPr>
            <a:xfrm>
              <a:off x="1511559" y="1594471"/>
              <a:ext cx="2948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Phase Space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CB0150-F9F9-4A1A-9DB8-6188C0CB32DE}"/>
                </a:ext>
              </a:extLst>
            </p:cNvPr>
            <p:cNvGrpSpPr/>
            <p:nvPr/>
          </p:nvGrpSpPr>
          <p:grpSpPr>
            <a:xfrm>
              <a:off x="572997" y="5872000"/>
              <a:ext cx="5088385" cy="418136"/>
              <a:chOff x="701248" y="5872000"/>
              <a:chExt cx="5088385" cy="41813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E3E2DF-3A7B-4D77-9338-D1E42A327533}"/>
                  </a:ext>
                </a:extLst>
              </p:cNvPr>
              <p:cNvSpPr txBox="1"/>
              <p:nvPr/>
            </p:nvSpPr>
            <p:spPr>
              <a:xfrm>
                <a:off x="2509856" y="5888821"/>
                <a:ext cx="1676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1.2 mm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4F5E95-C2DA-4DDE-AE90-F72E1C781961}"/>
                  </a:ext>
                </a:extLst>
              </p:cNvPr>
              <p:cNvSpPr/>
              <p:nvPr/>
            </p:nvSpPr>
            <p:spPr>
              <a:xfrm>
                <a:off x="701248" y="5920804"/>
                <a:ext cx="16763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1.12 e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/e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050E6B-0419-400B-97E2-720014EB47CC}"/>
                  </a:ext>
                </a:extLst>
              </p:cNvPr>
              <p:cNvSpPr txBox="1"/>
              <p:nvPr/>
            </p:nvSpPr>
            <p:spPr>
              <a:xfrm>
                <a:off x="4113313" y="5872000"/>
                <a:ext cx="1676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0.334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C4FA4-1141-4DC7-8C94-981107347071}"/>
              </a:ext>
            </a:extLst>
          </p:cNvPr>
          <p:cNvGrpSpPr/>
          <p:nvPr/>
        </p:nvGrpSpPr>
        <p:grpSpPr>
          <a:xfrm>
            <a:off x="6340429" y="1315143"/>
            <a:ext cx="5828240" cy="4612006"/>
            <a:chOff x="6363762" y="1598857"/>
            <a:chExt cx="5828240" cy="4612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60E02E-9D9D-4599-88A0-981B7DA87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762" y="1724413"/>
              <a:ext cx="5828240" cy="414292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C9F5A-AF43-4C5A-ADD6-F567F1C7A690}"/>
                </a:ext>
              </a:extLst>
            </p:cNvPr>
            <p:cNvSpPr txBox="1"/>
            <p:nvPr/>
          </p:nvSpPr>
          <p:spPr>
            <a:xfrm>
              <a:off x="7731969" y="1598857"/>
              <a:ext cx="2948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Energy Distribution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B74BE2A-7D34-4773-AD73-8751B4E79FC6}"/>
                </a:ext>
              </a:extLst>
            </p:cNvPr>
            <p:cNvGrpSpPr/>
            <p:nvPr/>
          </p:nvGrpSpPr>
          <p:grpSpPr>
            <a:xfrm>
              <a:off x="7105259" y="5754170"/>
              <a:ext cx="4554508" cy="456693"/>
              <a:chOff x="1065995" y="5872000"/>
              <a:chExt cx="4554508" cy="45669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71497E-50A5-405C-9B33-527127506F10}"/>
                  </a:ext>
                </a:extLst>
              </p:cNvPr>
              <p:cNvSpPr txBox="1"/>
              <p:nvPr/>
            </p:nvSpPr>
            <p:spPr>
              <a:xfrm>
                <a:off x="1065995" y="5928583"/>
                <a:ext cx="2574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 E = 31.2 MeV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40EE3C-53E7-4CD0-B70C-11D9135CDF5E}"/>
                  </a:ext>
                </a:extLst>
              </p:cNvPr>
              <p:cNvSpPr txBox="1"/>
              <p:nvPr/>
            </p:nvSpPr>
            <p:spPr>
              <a:xfrm>
                <a:off x="3661855" y="5872000"/>
                <a:ext cx="1958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28.3 MeV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985DCAD-5A34-44AB-BE25-FDB6604D65FB}"/>
              </a:ext>
            </a:extLst>
          </p:cNvPr>
          <p:cNvSpPr txBox="1"/>
          <p:nvPr/>
        </p:nvSpPr>
        <p:spPr>
          <a:xfrm>
            <a:off x="6054810" y="5996945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5973-848F-43F9-B527-619AE0444D5C}"/>
              </a:ext>
            </a:extLst>
          </p:cNvPr>
          <p:cNvSpPr txBox="1"/>
          <p:nvPr/>
        </p:nvSpPr>
        <p:spPr>
          <a:xfrm>
            <a:off x="3368253" y="6008919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0.39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6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9761C-4DE2-4055-BA63-F573D537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6" y="1823946"/>
            <a:ext cx="5816014" cy="399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Electrons at Exit Side of Target: X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Electrons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570960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438979" cy="408512"/>
            <a:chOff x="7515160" y="5865030"/>
            <a:chExt cx="3438979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6225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105181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770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1.1 mm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809002" y="5900031"/>
            <a:ext cx="4533584" cy="404425"/>
            <a:chOff x="818668" y="5888821"/>
            <a:chExt cx="4533584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111782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564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238F03-AD52-4D64-A3B0-137521FEF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90" y="1728984"/>
            <a:ext cx="5816014" cy="41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9388</TotalTime>
  <Words>1159</Words>
  <Application>Microsoft Office PowerPoint</Application>
  <PresentationFormat>Widescreen</PresentationFormat>
  <Paragraphs>227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.PingFangSC-Regular</vt:lpstr>
      <vt:lpstr>Arial</vt:lpstr>
      <vt:lpstr>Calibri</vt:lpstr>
      <vt:lpstr>Cambria Math</vt:lpstr>
      <vt:lpstr>PingFangSC-Regular</vt:lpstr>
      <vt:lpstr>Office Theme</vt:lpstr>
      <vt:lpstr>Radiation Level at Positron Target Area </vt:lpstr>
      <vt:lpstr>Primary Electron Beam and Target</vt:lpstr>
      <vt:lpstr>Yield, Energy and Power of Particles at Target (Geant4) </vt:lpstr>
      <vt:lpstr>Positrons at Exit Side of Target: Phase Space and Y vs X</vt:lpstr>
      <vt:lpstr>Positrons at Exit Side of Target: Energy vs Time</vt:lpstr>
      <vt:lpstr>Positrons at Exit Side of Target: X vs Time</vt:lpstr>
      <vt:lpstr>Positrons at Target Exit: Distribution of Energy</vt:lpstr>
      <vt:lpstr>Electrons at Exit Side of Target: Phase Space and Energy Distribution</vt:lpstr>
      <vt:lpstr>Electrons at Exit Side of Target: X vs Time</vt:lpstr>
      <vt:lpstr>Photons at Exit Side of Target: Phase Space and Energy Distribution</vt:lpstr>
      <vt:lpstr>Back-Scattered Photons: Phase Space and Energy Distribution</vt:lpstr>
      <vt:lpstr>Distributions of Electrons and Positrons (FLUKA)</vt:lpstr>
      <vt:lpstr>Photon Distribution (FLUKA)</vt:lpstr>
      <vt:lpstr>Neutron Distribution (FLUKA)</vt:lpstr>
      <vt:lpstr>X vs Time for 60±3 MeV e+ and 10±3 MeV e+</vt:lpstr>
      <vt:lpstr>X’ vs Time for 60±3 MeV e+ and 10±3 MeV e+</vt:lpstr>
      <vt:lpstr>X Distributions of e+ in Forward Direction. Ee+ = 60 MeV ± 5%</vt:lpstr>
      <vt:lpstr>X’ Distribution of e+ in Forward Direction. Ee+ = 60 MeV ± 5%</vt:lpstr>
      <vt:lpstr>X-X’ Phase Space of Positrons in Forward Direction. Ee+ = 60 MeV ± 5%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388</cp:revision>
  <dcterms:created xsi:type="dcterms:W3CDTF">2023-02-20T01:51:32Z</dcterms:created>
  <dcterms:modified xsi:type="dcterms:W3CDTF">2023-07-27T17:34:38Z</dcterms:modified>
</cp:coreProperties>
</file>