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57" r:id="rId4"/>
    <p:sldId id="258" r:id="rId5"/>
    <p:sldId id="259" r:id="rId6"/>
    <p:sldId id="261" r:id="rId7"/>
    <p:sldId id="262" r:id="rId8"/>
    <p:sldId id="272" r:id="rId9"/>
    <p:sldId id="269" r:id="rId10"/>
    <p:sldId id="264" r:id="rId11"/>
    <p:sldId id="267" r:id="rId12"/>
    <p:sldId id="268" r:id="rId13"/>
    <p:sldId id="273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asy_vs_thickne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gold%20foils\5613%20processed\Results_5613D_05_stat_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gold%20foils\5613%20processed\Results_5613D_05_stat_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gold%20foils\originals%205613%20355%20nm\Results_5613_m05_even_meas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asy_vs_thicknes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gold%20foils\5613%20processed\Results_5613D_05_stat_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7195975503061"/>
          <c:y val="0.12630796150481188"/>
          <c:w val="0.56078311921536128"/>
          <c:h val="0.75771216097987748"/>
        </c:manualLayout>
      </c:layout>
      <c:barChart>
        <c:barDir val="col"/>
        <c:grouping val="clustered"/>
        <c:varyColors val="0"/>
        <c:ser>
          <c:idx val="0"/>
          <c:order val="0"/>
          <c:tx>
            <c:v>original image analyzed</c:v>
          </c:tx>
          <c:invertIfNegative val="0"/>
          <c:errBars>
            <c:errBarType val="both"/>
            <c:errValType val="cust"/>
            <c:noEndCap val="0"/>
            <c:plus>
              <c:numRef>
                <c:f>'foil thickness meas work'!$R$30:$R$32</c:f>
                <c:numCache>
                  <c:formatCode>General</c:formatCode>
                  <c:ptCount val="3"/>
                  <c:pt idx="0">
                    <c:v>6.0000000000000001E-3</c:v>
                  </c:pt>
                  <c:pt idx="1">
                    <c:v>4.0000000000000001E-3</c:v>
                  </c:pt>
                  <c:pt idx="2">
                    <c:v>2.8869999999999998E-3</c:v>
                  </c:pt>
                </c:numCache>
              </c:numRef>
            </c:plus>
            <c:minus>
              <c:numRef>
                <c:f>'foil thickness meas work'!$R$30:$R$32</c:f>
                <c:numCache>
                  <c:formatCode>General</c:formatCode>
                  <c:ptCount val="3"/>
                  <c:pt idx="0">
                    <c:v>6.0000000000000001E-3</c:v>
                  </c:pt>
                  <c:pt idx="1">
                    <c:v>4.0000000000000001E-3</c:v>
                  </c:pt>
                  <c:pt idx="2">
                    <c:v>2.8869999999999998E-3</c:v>
                  </c:pt>
                </c:numCache>
              </c:numRef>
            </c:minus>
          </c:errBars>
          <c:cat>
            <c:strRef>
              <c:f>'foil thickness meas work'!$O$30:$O$32</c:f>
              <c:strCache>
                <c:ptCount val="3"/>
                <c:pt idx="0">
                  <c:v>image 02</c:v>
                </c:pt>
                <c:pt idx="1">
                  <c:v>image 05</c:v>
                </c:pt>
                <c:pt idx="2">
                  <c:v>image 06</c:v>
                </c:pt>
              </c:strCache>
            </c:strRef>
          </c:cat>
          <c:val>
            <c:numRef>
              <c:f>'foil thickness meas work'!$P$30:$P$32</c:f>
              <c:numCache>
                <c:formatCode>General</c:formatCode>
                <c:ptCount val="3"/>
                <c:pt idx="0">
                  <c:v>0.376</c:v>
                </c:pt>
                <c:pt idx="1">
                  <c:v>0.38800000000000001</c:v>
                </c:pt>
                <c:pt idx="2">
                  <c:v>0.39100000000000001</c:v>
                </c:pt>
              </c:numCache>
            </c:numRef>
          </c:val>
        </c:ser>
        <c:ser>
          <c:idx val="1"/>
          <c:order val="1"/>
          <c:tx>
            <c:v>edge find</c:v>
          </c:tx>
          <c:invertIfNegative val="0"/>
          <c:errBars>
            <c:errBarType val="both"/>
            <c:errValType val="cust"/>
            <c:noEndCap val="0"/>
            <c:plus>
              <c:numRef>
                <c:f>'foil thickness meas work'!$S$30:$S$32</c:f>
                <c:numCache>
                  <c:formatCode>General</c:formatCode>
                  <c:ptCount val="3"/>
                  <c:pt idx="0">
                    <c:v>8.9999999999999993E-3</c:v>
                  </c:pt>
                  <c:pt idx="1">
                    <c:v>4.0000000000000001E-3</c:v>
                  </c:pt>
                  <c:pt idx="2">
                    <c:v>2.2460000000000001E-2</c:v>
                  </c:pt>
                </c:numCache>
              </c:numRef>
            </c:plus>
            <c:minus>
              <c:numRef>
                <c:f>'foil thickness meas work'!$S$30:$S$32</c:f>
                <c:numCache>
                  <c:formatCode>General</c:formatCode>
                  <c:ptCount val="3"/>
                  <c:pt idx="0">
                    <c:v>8.9999999999999993E-3</c:v>
                  </c:pt>
                  <c:pt idx="1">
                    <c:v>4.0000000000000001E-3</c:v>
                  </c:pt>
                  <c:pt idx="2">
                    <c:v>2.2460000000000001E-2</c:v>
                  </c:pt>
                </c:numCache>
              </c:numRef>
            </c:minus>
          </c:errBars>
          <c:cat>
            <c:strRef>
              <c:f>'foil thickness meas work'!$O$30:$O$32</c:f>
              <c:strCache>
                <c:ptCount val="3"/>
                <c:pt idx="0">
                  <c:v>image 02</c:v>
                </c:pt>
                <c:pt idx="1">
                  <c:v>image 05</c:v>
                </c:pt>
                <c:pt idx="2">
                  <c:v>image 06</c:v>
                </c:pt>
              </c:strCache>
            </c:strRef>
          </c:cat>
          <c:val>
            <c:numRef>
              <c:f>'foil thickness meas work'!$Q$30:$Q$32</c:f>
              <c:numCache>
                <c:formatCode>General</c:formatCode>
                <c:ptCount val="3"/>
                <c:pt idx="0">
                  <c:v>0.378</c:v>
                </c:pt>
                <c:pt idx="1">
                  <c:v>0.39400000000000002</c:v>
                </c:pt>
                <c:pt idx="2">
                  <c:v>0.40061000000000002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54112"/>
        <c:axId val="104955904"/>
      </c:barChart>
      <c:catAx>
        <c:axId val="10495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955904"/>
        <c:crosses val="autoZero"/>
        <c:auto val="1"/>
        <c:lblAlgn val="ctr"/>
        <c:lblOffset val="100"/>
        <c:noMultiLvlLbl val="0"/>
      </c:catAx>
      <c:valAx>
        <c:axId val="104955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thickness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95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31123083298799"/>
          <c:y val="0.33220882545931757"/>
          <c:w val="0.23352507252382923"/>
          <c:h val="0.313267716535433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Results_5613D_05_regular!$T$6:$T$12</c:f>
              <c:numCache>
                <c:formatCode>General</c:formatCode>
                <c:ptCount val="7"/>
                <c:pt idx="0">
                  <c:v>0.37791625708286469</c:v>
                </c:pt>
                <c:pt idx="1">
                  <c:v>0.38206086536082989</c:v>
                </c:pt>
                <c:pt idx="2">
                  <c:v>0.38620547363879515</c:v>
                </c:pt>
                <c:pt idx="3">
                  <c:v>0.39035008191676035</c:v>
                </c:pt>
                <c:pt idx="4">
                  <c:v>0.39449469019472555</c:v>
                </c:pt>
                <c:pt idx="5">
                  <c:v>0.39863929847269081</c:v>
                </c:pt>
                <c:pt idx="6">
                  <c:v>0.40278390675065601</c:v>
                </c:pt>
              </c:numCache>
            </c:numRef>
          </c:cat>
          <c:val>
            <c:numRef>
              <c:f>Results_5613D_05_regular!$V$3:$V$9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16</c:v>
                </c:pt>
                <c:pt idx="4">
                  <c:v>9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7808"/>
        <c:axId val="43929984"/>
      </c:barChart>
      <c:catAx>
        <c:axId val="43927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film</a:t>
                </a:r>
                <a:r>
                  <a:rPr lang="en-US" baseline="0"/>
                  <a:t> thickness</a:t>
                </a:r>
                <a:endParaRPr lang="en-US"/>
              </a:p>
            </c:rich>
          </c:tx>
          <c:layout/>
          <c:overlay val="0"/>
        </c:title>
        <c:numFmt formatCode="#,##0.000" sourceLinked="0"/>
        <c:majorTickMark val="none"/>
        <c:minorTickMark val="none"/>
        <c:tickLblPos val="nextTo"/>
        <c:crossAx val="43929984"/>
        <c:crosses val="autoZero"/>
        <c:auto val="1"/>
        <c:lblAlgn val="ctr"/>
        <c:lblOffset val="100"/>
        <c:noMultiLvlLbl val="0"/>
      </c:catAx>
      <c:valAx>
        <c:axId val="43929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points in bin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3927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data</c:v>
          </c:tx>
          <c:invertIfNegative val="0"/>
          <c:cat>
            <c:numRef>
              <c:f>'Results_5613D05_edge contrast'!$Q$7:$Q$20</c:f>
              <c:numCache>
                <c:formatCode>General</c:formatCode>
                <c:ptCount val="14"/>
                <c:pt idx="0">
                  <c:v>0.38126488254404406</c:v>
                </c:pt>
                <c:pt idx="1">
                  <c:v>0.38346848320111782</c:v>
                </c:pt>
                <c:pt idx="2">
                  <c:v>0.38567208385819157</c:v>
                </c:pt>
                <c:pt idx="3">
                  <c:v>0.38787568451526533</c:v>
                </c:pt>
                <c:pt idx="4">
                  <c:v>0.39007928517233909</c:v>
                </c:pt>
                <c:pt idx="5">
                  <c:v>0.39228288582941284</c:v>
                </c:pt>
                <c:pt idx="6">
                  <c:v>0.3944864864864866</c:v>
                </c:pt>
                <c:pt idx="7">
                  <c:v>0.39669008714356035</c:v>
                </c:pt>
                <c:pt idx="8">
                  <c:v>0.39889368780063411</c:v>
                </c:pt>
                <c:pt idx="9">
                  <c:v>0.40109728845770787</c:v>
                </c:pt>
                <c:pt idx="10">
                  <c:v>0.40330088911478162</c:v>
                </c:pt>
                <c:pt idx="11">
                  <c:v>0.40550448977185538</c:v>
                </c:pt>
                <c:pt idx="12">
                  <c:v>0.40770809042892914</c:v>
                </c:pt>
                <c:pt idx="13">
                  <c:v>0.40991169108600289</c:v>
                </c:pt>
              </c:numCache>
            </c:numRef>
          </c:cat>
          <c:val>
            <c:numRef>
              <c:f>'Results_5613D05_edge contrast'!$R$7:$R$20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8</c:v>
                </c:pt>
                <c:pt idx="8">
                  <c:v>9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52000"/>
        <c:axId val="43958272"/>
      </c:barChart>
      <c:catAx>
        <c:axId val="43952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bins</a:t>
                </a:r>
                <a:r>
                  <a:rPr lang="en-US" baseline="0"/>
                  <a:t> for foil thickness</a:t>
                </a:r>
                <a:endParaRPr lang="en-US"/>
              </a:p>
            </c:rich>
          </c:tx>
          <c:layout/>
          <c:overlay val="0"/>
        </c:title>
        <c:numFmt formatCode="#,##0.000" sourceLinked="0"/>
        <c:majorTickMark val="none"/>
        <c:minorTickMark val="none"/>
        <c:tickLblPos val="nextTo"/>
        <c:crossAx val="43958272"/>
        <c:crosses val="autoZero"/>
        <c:auto val="1"/>
        <c:lblAlgn val="ctr"/>
        <c:lblOffset val="100"/>
        <c:noMultiLvlLbl val="0"/>
      </c:catAx>
      <c:valAx>
        <c:axId val="43958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measurements</a:t>
                </a:r>
                <a:r>
                  <a:rPr lang="en-US" baseline="0"/>
                  <a:t> in bins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395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Results_5613_m05_even_meas!$K$2</c:f>
              <c:strCache>
                <c:ptCount val="1"/>
                <c:pt idx="0">
                  <c:v>Frequency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dLbl>
              <c:idx val="64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Results_5613_m05_even_meas!$J$3:$J$67</c:f>
              <c:strCache>
                <c:ptCount val="65"/>
                <c:pt idx="0">
                  <c:v>0.383</c:v>
                </c:pt>
                <c:pt idx="1">
                  <c:v>0.384</c:v>
                </c:pt>
                <c:pt idx="2">
                  <c:v>0.385</c:v>
                </c:pt>
                <c:pt idx="3">
                  <c:v>0.386</c:v>
                </c:pt>
                <c:pt idx="4">
                  <c:v>0.387</c:v>
                </c:pt>
                <c:pt idx="5">
                  <c:v>0.388</c:v>
                </c:pt>
                <c:pt idx="6">
                  <c:v>0.389</c:v>
                </c:pt>
                <c:pt idx="7">
                  <c:v>0.39</c:v>
                </c:pt>
                <c:pt idx="8">
                  <c:v>0.391</c:v>
                </c:pt>
                <c:pt idx="9">
                  <c:v>0.392</c:v>
                </c:pt>
                <c:pt idx="10">
                  <c:v>0.393</c:v>
                </c:pt>
                <c:pt idx="11">
                  <c:v>0.394</c:v>
                </c:pt>
                <c:pt idx="12">
                  <c:v>0.395</c:v>
                </c:pt>
                <c:pt idx="13">
                  <c:v>0.396</c:v>
                </c:pt>
                <c:pt idx="14">
                  <c:v>0.397</c:v>
                </c:pt>
                <c:pt idx="15">
                  <c:v>0.398</c:v>
                </c:pt>
                <c:pt idx="16">
                  <c:v>0.399</c:v>
                </c:pt>
                <c:pt idx="17">
                  <c:v>0.4</c:v>
                </c:pt>
                <c:pt idx="18">
                  <c:v>0.401</c:v>
                </c:pt>
                <c:pt idx="19">
                  <c:v>0.402</c:v>
                </c:pt>
                <c:pt idx="20">
                  <c:v>0.403</c:v>
                </c:pt>
                <c:pt idx="21">
                  <c:v>0.404</c:v>
                </c:pt>
                <c:pt idx="22">
                  <c:v>0.405</c:v>
                </c:pt>
                <c:pt idx="23">
                  <c:v>0.406</c:v>
                </c:pt>
                <c:pt idx="24">
                  <c:v>0.407</c:v>
                </c:pt>
                <c:pt idx="25">
                  <c:v>0.408</c:v>
                </c:pt>
                <c:pt idx="26">
                  <c:v>0.409</c:v>
                </c:pt>
                <c:pt idx="27">
                  <c:v>0.41</c:v>
                </c:pt>
                <c:pt idx="28">
                  <c:v>0.411</c:v>
                </c:pt>
                <c:pt idx="29">
                  <c:v>0.412</c:v>
                </c:pt>
                <c:pt idx="30">
                  <c:v>0.413</c:v>
                </c:pt>
                <c:pt idx="31">
                  <c:v>0.414</c:v>
                </c:pt>
                <c:pt idx="32">
                  <c:v>0.415</c:v>
                </c:pt>
                <c:pt idx="33">
                  <c:v>0.416</c:v>
                </c:pt>
                <c:pt idx="34">
                  <c:v>0.417</c:v>
                </c:pt>
                <c:pt idx="35">
                  <c:v>0.418</c:v>
                </c:pt>
                <c:pt idx="36">
                  <c:v>0.419</c:v>
                </c:pt>
                <c:pt idx="37">
                  <c:v>0.42</c:v>
                </c:pt>
                <c:pt idx="38">
                  <c:v>0.421</c:v>
                </c:pt>
                <c:pt idx="39">
                  <c:v>0.422</c:v>
                </c:pt>
                <c:pt idx="40">
                  <c:v>0.423</c:v>
                </c:pt>
                <c:pt idx="41">
                  <c:v>0.424</c:v>
                </c:pt>
                <c:pt idx="42">
                  <c:v>0.425</c:v>
                </c:pt>
                <c:pt idx="43">
                  <c:v>0.426</c:v>
                </c:pt>
                <c:pt idx="44">
                  <c:v>0.427</c:v>
                </c:pt>
                <c:pt idx="45">
                  <c:v>0.428</c:v>
                </c:pt>
                <c:pt idx="46">
                  <c:v>0.429</c:v>
                </c:pt>
                <c:pt idx="47">
                  <c:v>0.43</c:v>
                </c:pt>
                <c:pt idx="48">
                  <c:v>0.431</c:v>
                </c:pt>
                <c:pt idx="49">
                  <c:v>0.432</c:v>
                </c:pt>
                <c:pt idx="50">
                  <c:v>0.433</c:v>
                </c:pt>
                <c:pt idx="51">
                  <c:v>0.434</c:v>
                </c:pt>
                <c:pt idx="52">
                  <c:v>0.435</c:v>
                </c:pt>
                <c:pt idx="53">
                  <c:v>0.436</c:v>
                </c:pt>
                <c:pt idx="54">
                  <c:v>0.437</c:v>
                </c:pt>
                <c:pt idx="55">
                  <c:v>0.438</c:v>
                </c:pt>
                <c:pt idx="56">
                  <c:v>0.439</c:v>
                </c:pt>
                <c:pt idx="57">
                  <c:v>0.44</c:v>
                </c:pt>
                <c:pt idx="58">
                  <c:v>0.441</c:v>
                </c:pt>
                <c:pt idx="59">
                  <c:v>0.442</c:v>
                </c:pt>
                <c:pt idx="60">
                  <c:v>0.443</c:v>
                </c:pt>
                <c:pt idx="61">
                  <c:v>0.444</c:v>
                </c:pt>
                <c:pt idx="62">
                  <c:v>0.445</c:v>
                </c:pt>
                <c:pt idx="63">
                  <c:v>0.446</c:v>
                </c:pt>
                <c:pt idx="64">
                  <c:v>More</c:v>
                </c:pt>
              </c:strCache>
            </c:strRef>
          </c:cat>
          <c:val>
            <c:numRef>
              <c:f>Results_5613_m05_even_meas!$K$3:$K$67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9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5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27008"/>
        <c:axId val="44120704"/>
      </c:barChart>
      <c:catAx>
        <c:axId val="36027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4120704"/>
        <c:crosses val="autoZero"/>
        <c:auto val="1"/>
        <c:lblAlgn val="ctr"/>
        <c:lblOffset val="100"/>
        <c:noMultiLvlLbl val="0"/>
      </c:catAx>
      <c:valAx>
        <c:axId val="44120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602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Effect of measurement style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607195975503061"/>
          <c:y val="0.25130796150481188"/>
          <c:w val="0.76730493735288308"/>
          <c:h val="0.63271216097987748"/>
        </c:manualLayout>
      </c:layout>
      <c:barChart>
        <c:barDir val="col"/>
        <c:grouping val="clustered"/>
        <c:varyColors val="0"/>
        <c:ser>
          <c:idx val="0"/>
          <c:order val="0"/>
          <c:tx>
            <c:v>original image analyzed</c:v>
          </c:tx>
          <c:invertIfNegative val="0"/>
          <c:errBars>
            <c:errBarType val="both"/>
            <c:errValType val="cust"/>
            <c:noEndCap val="0"/>
            <c:plus>
              <c:numRef>
                <c:f>'foil thickness meas work'!$R$30:$R$32</c:f>
                <c:numCache>
                  <c:formatCode>General</c:formatCode>
                  <c:ptCount val="3"/>
                  <c:pt idx="0">
                    <c:v>6.0000000000000001E-3</c:v>
                  </c:pt>
                  <c:pt idx="1">
                    <c:v>4.0000000000000001E-3</c:v>
                  </c:pt>
                  <c:pt idx="2">
                    <c:v>2.8869999999999998E-3</c:v>
                  </c:pt>
                </c:numCache>
              </c:numRef>
            </c:plus>
            <c:minus>
              <c:numRef>
                <c:f>'foil thickness meas work'!$R$30:$R$32</c:f>
                <c:numCache>
                  <c:formatCode>General</c:formatCode>
                  <c:ptCount val="3"/>
                  <c:pt idx="0">
                    <c:v>6.0000000000000001E-3</c:v>
                  </c:pt>
                  <c:pt idx="1">
                    <c:v>4.0000000000000001E-3</c:v>
                  </c:pt>
                  <c:pt idx="2">
                    <c:v>2.8869999999999998E-3</c:v>
                  </c:pt>
                </c:numCache>
              </c:numRef>
            </c:minus>
          </c:errBars>
          <c:cat>
            <c:strRef>
              <c:f>'foil thickness meas work'!$O$30:$O$32</c:f>
              <c:strCache>
                <c:ptCount val="3"/>
                <c:pt idx="0">
                  <c:v>image 02</c:v>
                </c:pt>
                <c:pt idx="1">
                  <c:v>image 05</c:v>
                </c:pt>
                <c:pt idx="2">
                  <c:v>image 06</c:v>
                </c:pt>
              </c:strCache>
            </c:strRef>
          </c:cat>
          <c:val>
            <c:numRef>
              <c:f>'foil thickness meas work'!$P$30:$P$32</c:f>
              <c:numCache>
                <c:formatCode>General</c:formatCode>
                <c:ptCount val="3"/>
                <c:pt idx="0">
                  <c:v>0.376</c:v>
                </c:pt>
                <c:pt idx="1">
                  <c:v>0.38800000000000001</c:v>
                </c:pt>
                <c:pt idx="2">
                  <c:v>0.39100000000000001</c:v>
                </c:pt>
              </c:numCache>
            </c:numRef>
          </c:val>
        </c:ser>
        <c:ser>
          <c:idx val="1"/>
          <c:order val="1"/>
          <c:tx>
            <c:v>edge find</c:v>
          </c:tx>
          <c:invertIfNegative val="0"/>
          <c:errBars>
            <c:errBarType val="both"/>
            <c:errValType val="cust"/>
            <c:noEndCap val="0"/>
            <c:plus>
              <c:numRef>
                <c:f>'foil thickness meas work'!$S$30:$S$32</c:f>
                <c:numCache>
                  <c:formatCode>General</c:formatCode>
                  <c:ptCount val="3"/>
                  <c:pt idx="0">
                    <c:v>8.9999999999999993E-3</c:v>
                  </c:pt>
                  <c:pt idx="1">
                    <c:v>4.0000000000000001E-3</c:v>
                  </c:pt>
                  <c:pt idx="2">
                    <c:v>2.2460000000000001E-2</c:v>
                  </c:pt>
                </c:numCache>
              </c:numRef>
            </c:plus>
            <c:minus>
              <c:numRef>
                <c:f>'foil thickness meas work'!$S$30:$S$32</c:f>
                <c:numCache>
                  <c:formatCode>General</c:formatCode>
                  <c:ptCount val="3"/>
                  <c:pt idx="0">
                    <c:v>8.9999999999999993E-3</c:v>
                  </c:pt>
                  <c:pt idx="1">
                    <c:v>4.0000000000000001E-3</c:v>
                  </c:pt>
                  <c:pt idx="2">
                    <c:v>2.2460000000000001E-2</c:v>
                  </c:pt>
                </c:numCache>
              </c:numRef>
            </c:minus>
          </c:errBars>
          <c:cat>
            <c:strRef>
              <c:f>'foil thickness meas work'!$O$30:$O$32</c:f>
              <c:strCache>
                <c:ptCount val="3"/>
                <c:pt idx="0">
                  <c:v>image 02</c:v>
                </c:pt>
                <c:pt idx="1">
                  <c:v>image 05</c:v>
                </c:pt>
                <c:pt idx="2">
                  <c:v>image 06</c:v>
                </c:pt>
              </c:strCache>
            </c:strRef>
          </c:cat>
          <c:val>
            <c:numRef>
              <c:f>'foil thickness meas work'!$Q$30:$Q$32</c:f>
              <c:numCache>
                <c:formatCode>General</c:formatCode>
                <c:ptCount val="3"/>
                <c:pt idx="0">
                  <c:v>0.378</c:v>
                </c:pt>
                <c:pt idx="1">
                  <c:v>0.39400000000000002</c:v>
                </c:pt>
                <c:pt idx="2">
                  <c:v>0.40061000000000002</c:v>
                </c:pt>
              </c:numCache>
            </c:numRef>
          </c:val>
        </c:ser>
        <c:ser>
          <c:idx val="2"/>
          <c:order val="2"/>
          <c:tx>
            <c:v>even stripes</c:v>
          </c:tx>
          <c:invertIfNegative val="0"/>
          <c:errBars>
            <c:errBarType val="both"/>
            <c:errValType val="cust"/>
            <c:noEndCap val="0"/>
            <c:plus>
              <c:numRef>
                <c:f>'foil thickness meas work'!$M$30:$M$32</c:f>
                <c:numCache>
                  <c:formatCode>General</c:formatCode>
                  <c:ptCount val="3"/>
                  <c:pt idx="1">
                    <c:v>0.01</c:v>
                  </c:pt>
                  <c:pt idx="2">
                    <c:v>1.0500000000000001E-2</c:v>
                  </c:pt>
                </c:numCache>
              </c:numRef>
            </c:plus>
            <c:minus>
              <c:numRef>
                <c:f>'foil thickness meas work'!$M$30:$M$32</c:f>
                <c:numCache>
                  <c:formatCode>General</c:formatCode>
                  <c:ptCount val="3"/>
                  <c:pt idx="1">
                    <c:v>0.01</c:v>
                  </c:pt>
                  <c:pt idx="2">
                    <c:v>1.0500000000000001E-2</c:v>
                  </c:pt>
                </c:numCache>
              </c:numRef>
            </c:minus>
          </c:errBars>
          <c:val>
            <c:numRef>
              <c:f>'foil thickness meas work'!$N$30:$N$32</c:f>
              <c:numCache>
                <c:formatCode>General</c:formatCode>
                <c:ptCount val="3"/>
                <c:pt idx="1">
                  <c:v>0.39700000000000002</c:v>
                </c:pt>
                <c:pt idx="2">
                  <c:v>0.39200000000000002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82848"/>
        <c:axId val="126384384"/>
      </c:barChart>
      <c:catAx>
        <c:axId val="1263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384384"/>
        <c:crosses val="autoZero"/>
        <c:auto val="1"/>
        <c:lblAlgn val="ctr"/>
        <c:lblOffset val="100"/>
        <c:noMultiLvlLbl val="0"/>
      </c:catAx>
      <c:valAx>
        <c:axId val="126384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thickness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382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60728447876389"/>
          <c:y val="0.11460340923088583"/>
          <c:w val="0.8753927155212361"/>
          <c:h val="0.217604252537024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Asymmetry vs. Foil thickness</a:t>
            </a:r>
          </a:p>
        </c:rich>
      </c:tx>
      <c:layout>
        <c:manualLayout>
          <c:xMode val="edge"/>
          <c:yMode val="edge"/>
          <c:x val="0.34988606152677554"/>
          <c:y val="2.9401543059706679E-2"/>
        </c:manualLayout>
      </c:layout>
      <c:overlay val="0"/>
    </c:title>
    <c:autoTitleDeleted val="0"/>
    <c:plotArea>
      <c:layout>
        <c:manualLayout>
          <c:xMode val="edge"/>
          <c:yMode val="edge"/>
          <c:x val="9.3714394227117359E-2"/>
          <c:y val="0.18391584223411567"/>
          <c:w val="0.85088289129425665"/>
          <c:h val="0.722527281573642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'Thickness Summary'!$B$2</c:f>
              <c:strCache>
                <c:ptCount val="1"/>
                <c:pt idx="0">
                  <c:v>Jan 2015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'Thickness Summary'!$C$5:$C$15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5.000000000000001E-3</c:v>
                  </c:pt>
                  <c:pt idx="2">
                    <c:v>5.000000000000001E-3</c:v>
                  </c:pt>
                  <c:pt idx="3">
                    <c:v>2.2500000000000003E-2</c:v>
                  </c:pt>
                  <c:pt idx="4">
                    <c:v>3.4999999999999996E-2</c:v>
                  </c:pt>
                  <c:pt idx="5">
                    <c:v>0.05</c:v>
                  </c:pt>
                  <c:pt idx="6">
                    <c:v>6.25E-2</c:v>
                  </c:pt>
                  <c:pt idx="7">
                    <c:v>7.5000000000000011E-2</c:v>
                  </c:pt>
                  <c:pt idx="8">
                    <c:v>8.7000000000000008E-2</c:v>
                  </c:pt>
                  <c:pt idx="9">
                    <c:v>0.1</c:v>
                  </c:pt>
                  <c:pt idx="10">
                    <c:v>0.11000000000000001</c:v>
                  </c:pt>
                </c:numCache>
              </c:numRef>
            </c:plus>
            <c:minus>
              <c:numRef>
                <c:f>'Thickness Summary'!$C$5:$C$15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5.000000000000001E-3</c:v>
                  </c:pt>
                  <c:pt idx="2">
                    <c:v>5.000000000000001E-3</c:v>
                  </c:pt>
                  <c:pt idx="3">
                    <c:v>2.2500000000000003E-2</c:v>
                  </c:pt>
                  <c:pt idx="4">
                    <c:v>3.4999999999999996E-2</c:v>
                  </c:pt>
                  <c:pt idx="5">
                    <c:v>0.05</c:v>
                  </c:pt>
                  <c:pt idx="6">
                    <c:v>6.25E-2</c:v>
                  </c:pt>
                  <c:pt idx="7">
                    <c:v>7.5000000000000011E-2</c:v>
                  </c:pt>
                  <c:pt idx="8">
                    <c:v>8.7000000000000008E-2</c:v>
                  </c:pt>
                  <c:pt idx="9">
                    <c:v>0.1</c:v>
                  </c:pt>
                  <c:pt idx="10">
                    <c:v>0.11000000000000001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'Thickness Summary'!$C$5:$C$15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5.000000000000001E-3</c:v>
                  </c:pt>
                  <c:pt idx="2">
                    <c:v>5.000000000000001E-3</c:v>
                  </c:pt>
                  <c:pt idx="3">
                    <c:v>2.2500000000000003E-2</c:v>
                  </c:pt>
                  <c:pt idx="4">
                    <c:v>3.4999999999999996E-2</c:v>
                  </c:pt>
                  <c:pt idx="5">
                    <c:v>0.05</c:v>
                  </c:pt>
                  <c:pt idx="6">
                    <c:v>6.25E-2</c:v>
                  </c:pt>
                  <c:pt idx="7">
                    <c:v>7.5000000000000011E-2</c:v>
                  </c:pt>
                  <c:pt idx="8">
                    <c:v>8.7000000000000008E-2</c:v>
                  </c:pt>
                  <c:pt idx="9">
                    <c:v>0.1</c:v>
                  </c:pt>
                  <c:pt idx="10">
                    <c:v>0.11000000000000001</c:v>
                  </c:pt>
                </c:numCache>
              </c:numRef>
            </c:plus>
            <c:minus>
              <c:numRef>
                <c:f>'Thickness Summary'!$C$5:$C$15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5.000000000000001E-3</c:v>
                  </c:pt>
                  <c:pt idx="2">
                    <c:v>5.000000000000001E-3</c:v>
                  </c:pt>
                  <c:pt idx="3">
                    <c:v>2.2500000000000003E-2</c:v>
                  </c:pt>
                  <c:pt idx="4">
                    <c:v>3.4999999999999996E-2</c:v>
                  </c:pt>
                  <c:pt idx="5">
                    <c:v>0.05</c:v>
                  </c:pt>
                  <c:pt idx="6">
                    <c:v>6.25E-2</c:v>
                  </c:pt>
                  <c:pt idx="7">
                    <c:v>7.5000000000000011E-2</c:v>
                  </c:pt>
                  <c:pt idx="8">
                    <c:v>8.7000000000000008E-2</c:v>
                  </c:pt>
                  <c:pt idx="9">
                    <c:v>0.1</c:v>
                  </c:pt>
                  <c:pt idx="10">
                    <c:v>0.11000000000000001</c:v>
                  </c:pt>
                </c:numCache>
              </c:numRef>
            </c:minus>
          </c:errBars>
          <c:xVal>
            <c:numRef>
              <c:f>'Thickness Summary'!$B$6:$B$14</c:f>
              <c:numCache>
                <c:formatCode>General</c:formatCode>
                <c:ptCount val="9"/>
                <c:pt idx="0">
                  <c:v>0.05</c:v>
                </c:pt>
                <c:pt idx="1">
                  <c:v>0.05</c:v>
                </c:pt>
                <c:pt idx="2">
                  <c:v>0.22500000000000001</c:v>
                </c:pt>
                <c:pt idx="3">
                  <c:v>0.35</c:v>
                </c:pt>
                <c:pt idx="4">
                  <c:v>0.5</c:v>
                </c:pt>
                <c:pt idx="5">
                  <c:v>0.625</c:v>
                </c:pt>
                <c:pt idx="6">
                  <c:v>0.75</c:v>
                </c:pt>
                <c:pt idx="7">
                  <c:v>0.87</c:v>
                </c:pt>
                <c:pt idx="8">
                  <c:v>1</c:v>
                </c:pt>
              </c:numCache>
            </c:numRef>
          </c:xVal>
          <c:yVal>
            <c:numRef>
              <c:f>'Thickness Summary'!$D$6:$D$14</c:f>
              <c:numCache>
                <c:formatCode>General</c:formatCode>
                <c:ptCount val="9"/>
                <c:pt idx="0">
                  <c:v>43.4</c:v>
                </c:pt>
                <c:pt idx="1">
                  <c:v>43.07</c:v>
                </c:pt>
                <c:pt idx="2">
                  <c:v>40.92</c:v>
                </c:pt>
                <c:pt idx="3">
                  <c:v>39.159999999999997</c:v>
                </c:pt>
                <c:pt idx="4">
                  <c:v>38.61</c:v>
                </c:pt>
                <c:pt idx="5">
                  <c:v>37.21</c:v>
                </c:pt>
                <c:pt idx="6">
                  <c:v>35.61</c:v>
                </c:pt>
                <c:pt idx="7">
                  <c:v>34.61</c:v>
                </c:pt>
                <c:pt idx="8">
                  <c:v>33.65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'Thickness Summary'!$E$4</c:f>
              <c:strCache>
                <c:ptCount val="1"/>
                <c:pt idx="0">
                  <c:v>fit</c:v>
                </c:pt>
              </c:strCache>
            </c:strRef>
          </c:tx>
          <c:spPr>
            <a:ln w="9000">
              <a:solidFill>
                <a:srgbClr val="FF950E"/>
              </a:solidFill>
            </a:ln>
          </c:spPr>
          <c:marker>
            <c:symbol val="none"/>
          </c:marker>
          <c:xVal>
            <c:numRef>
              <c:f>'Thickness Summary'!$M$3:$M$45</c:f>
              <c:numCache>
                <c:formatCode>General</c:formatCode>
                <c:ptCount val="43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  <c:pt idx="41">
                  <c:v>1.05</c:v>
                </c:pt>
                <c:pt idx="42">
                  <c:v>1.1000000000000001</c:v>
                </c:pt>
              </c:numCache>
            </c:numRef>
          </c:xVal>
          <c:yVal>
            <c:numRef>
              <c:f>'Thickness Summary'!$N$3:$N$45</c:f>
              <c:numCache>
                <c:formatCode>General</c:formatCode>
                <c:ptCount val="43"/>
                <c:pt idx="0">
                  <c:v>44.2</c:v>
                </c:pt>
                <c:pt idx="1">
                  <c:v>44.061207197328422</c:v>
                </c:pt>
                <c:pt idx="2">
                  <c:v>43.92328331511478</c:v>
                </c:pt>
                <c:pt idx="3">
                  <c:v>43.786220218931106</c:v>
                </c:pt>
                <c:pt idx="4">
                  <c:v>43.650009875567854</c:v>
                </c:pt>
                <c:pt idx="5">
                  <c:v>43.51464435146444</c:v>
                </c:pt>
                <c:pt idx="6">
                  <c:v>43.380115811168913</c:v>
                </c:pt>
                <c:pt idx="7">
                  <c:v>43.246416515826041</c:v>
                </c:pt>
                <c:pt idx="8">
                  <c:v>43.113538821693332</c:v>
                </c:pt>
                <c:pt idx="9">
                  <c:v>42.981475178684299</c:v>
                </c:pt>
                <c:pt idx="10">
                  <c:v>42.850218128938437</c:v>
                </c:pt>
                <c:pt idx="11">
                  <c:v>42.719760305417289</c:v>
                </c:pt>
                <c:pt idx="12">
                  <c:v>42.590094430526115</c:v>
                </c:pt>
                <c:pt idx="13">
                  <c:v>42.461213314760556</c:v>
                </c:pt>
                <c:pt idx="14">
                  <c:v>42.333109855377842</c:v>
                </c:pt>
                <c:pt idx="15">
                  <c:v>42.205777035091913</c:v>
                </c:pt>
                <c:pt idx="16">
                  <c:v>42.079207920792079</c:v>
                </c:pt>
                <c:pt idx="17">
                  <c:v>41.953395662284663</c:v>
                </c:pt>
                <c:pt idx="18">
                  <c:v>41.828333491057066</c:v>
                </c:pt>
                <c:pt idx="19">
                  <c:v>41.70401471906402</c:v>
                </c:pt>
                <c:pt idx="20">
                  <c:v>41.580432737535283</c:v>
                </c:pt>
                <c:pt idx="21">
                  <c:v>41.457581015804536</c:v>
                </c:pt>
                <c:pt idx="22">
                  <c:v>41.335453100158986</c:v>
                </c:pt>
                <c:pt idx="23">
                  <c:v>41.214042612709221</c:v>
                </c:pt>
                <c:pt idx="24">
                  <c:v>41.093343250278913</c:v>
                </c:pt>
                <c:pt idx="25">
                  <c:v>40.973348783314023</c:v>
                </c:pt>
                <c:pt idx="26">
                  <c:v>40.383736866148929</c:v>
                </c:pt>
                <c:pt idx="27">
                  <c:v>39.810853411393836</c:v>
                </c:pt>
                <c:pt idx="28">
                  <c:v>39.253996447602141</c:v>
                </c:pt>
                <c:pt idx="29">
                  <c:v>38.712502737026497</c:v>
                </c:pt>
                <c:pt idx="30">
                  <c:v>38.185745140388775</c:v>
                </c:pt>
                <c:pt idx="31">
                  <c:v>37.67313019390582</c:v>
                </c:pt>
                <c:pt idx="32">
                  <c:v>37.174095878889823</c:v>
                </c:pt>
                <c:pt idx="33">
                  <c:v>36.688109566300064</c:v>
                </c:pt>
                <c:pt idx="34">
                  <c:v>36.214666120442445</c:v>
                </c:pt>
                <c:pt idx="35">
                  <c:v>35.753286147623861</c:v>
                </c:pt>
                <c:pt idx="36">
                  <c:v>35.303514376996809</c:v>
                </c:pt>
                <c:pt idx="37">
                  <c:v>34.864918162098206</c:v>
                </c:pt>
                <c:pt idx="38">
                  <c:v>34.437086092715234</c:v>
                </c:pt>
                <c:pt idx="39">
                  <c:v>34.019626707715993</c:v>
                </c:pt>
                <c:pt idx="40">
                  <c:v>33.612167300380229</c:v>
                </c:pt>
                <c:pt idx="41">
                  <c:v>33.214352808566595</c:v>
                </c:pt>
                <c:pt idx="42">
                  <c:v>32.825844782770147</c:v>
                </c:pt>
              </c:numCache>
            </c:numRef>
          </c:yVal>
          <c:smooth val="0"/>
        </c:ser>
        <c:ser>
          <c:idx val="3"/>
          <c:order val="2"/>
          <c:tx>
            <c:v>measured thicknesses</c:v>
          </c:tx>
          <c:spPr>
            <a:ln w="28575">
              <a:noFill/>
            </a:ln>
          </c:spPr>
          <c:marker>
            <c:symbol val="x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'Thickness Summary'!$G$6:$G$15</c:f>
                <c:numCache>
                  <c:formatCode>General</c:formatCode>
                  <c:ptCount val="10"/>
                  <c:pt idx="0">
                    <c:v>2.7659999999999998E-3</c:v>
                  </c:pt>
                  <c:pt idx="3">
                    <c:v>4.0000000000000001E-3</c:v>
                  </c:pt>
                  <c:pt idx="6">
                    <c:v>10.1</c:v>
                  </c:pt>
                </c:numCache>
              </c:numRef>
            </c:plus>
            <c:minus>
              <c:numRef>
                <c:f>'Thickness Summary'!$G$6:$G$15</c:f>
                <c:numCache>
                  <c:formatCode>General</c:formatCode>
                  <c:ptCount val="10"/>
                  <c:pt idx="0">
                    <c:v>2.7659999999999998E-3</c:v>
                  </c:pt>
                  <c:pt idx="3">
                    <c:v>4.0000000000000001E-3</c:v>
                  </c:pt>
                  <c:pt idx="6">
                    <c:v>10.1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'Thickness Summary'!$G$6:$G$15</c:f>
                <c:numCache>
                  <c:formatCode>General</c:formatCode>
                  <c:ptCount val="10"/>
                  <c:pt idx="0">
                    <c:v>2.7659999999999998E-3</c:v>
                  </c:pt>
                  <c:pt idx="3">
                    <c:v>4.0000000000000001E-3</c:v>
                  </c:pt>
                  <c:pt idx="6">
                    <c:v>10.1</c:v>
                  </c:pt>
                </c:numCache>
              </c:numRef>
            </c:plus>
            <c:minus>
              <c:numRef>
                <c:f>'Thickness Summary'!$G$6:$G$15</c:f>
                <c:numCache>
                  <c:formatCode>General</c:formatCode>
                  <c:ptCount val="10"/>
                  <c:pt idx="0">
                    <c:v>2.7659999999999998E-3</c:v>
                  </c:pt>
                  <c:pt idx="3">
                    <c:v>4.0000000000000001E-3</c:v>
                  </c:pt>
                  <c:pt idx="6">
                    <c:v>10.1</c:v>
                  </c:pt>
                </c:numCache>
              </c:numRef>
            </c:minus>
          </c:errBars>
          <c:xVal>
            <c:numRef>
              <c:f>'Thickness Summary'!$F$5:$F$15</c:f>
              <c:numCache>
                <c:formatCode>General</c:formatCode>
                <c:ptCount val="11"/>
                <c:pt idx="1">
                  <c:v>5.1539000000000001E-2</c:v>
                </c:pt>
                <c:pt idx="4">
                  <c:v>0.39100000000000001</c:v>
                </c:pt>
                <c:pt idx="7">
                  <c:v>0.77600000000000002</c:v>
                </c:pt>
              </c:numCache>
            </c:numRef>
          </c:xVal>
          <c:yVal>
            <c:numRef>
              <c:f>'Thickness Summary'!$D$5:$D$15</c:f>
              <c:numCache>
                <c:formatCode>General</c:formatCode>
                <c:ptCount val="11"/>
                <c:pt idx="1">
                  <c:v>43.4</c:v>
                </c:pt>
                <c:pt idx="2">
                  <c:v>43.07</c:v>
                </c:pt>
                <c:pt idx="3">
                  <c:v>40.92</c:v>
                </c:pt>
                <c:pt idx="4">
                  <c:v>39.159999999999997</c:v>
                </c:pt>
                <c:pt idx="5">
                  <c:v>38.61</c:v>
                </c:pt>
                <c:pt idx="6">
                  <c:v>37.21</c:v>
                </c:pt>
                <c:pt idx="7">
                  <c:v>35.61</c:v>
                </c:pt>
                <c:pt idx="8">
                  <c:v>34.61</c:v>
                </c:pt>
                <c:pt idx="9">
                  <c:v>33.65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38624"/>
        <c:axId val="51821184"/>
      </c:scatterChart>
      <c:valAx>
        <c:axId val="51821184"/>
        <c:scaling>
          <c:orientation val="minMax"/>
          <c:max val="45"/>
          <c:min val="3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Measured Asym (%)</a:t>
                </a:r>
              </a:p>
            </c:rich>
          </c:tx>
          <c:layout>
            <c:manualLayout>
              <c:xMode val="edge"/>
              <c:yMode val="edge"/>
              <c:x val="3.7075678040244968E-2"/>
              <c:y val="0.328348022288295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54538624"/>
        <c:crosses val="autoZero"/>
        <c:crossBetween val="midCat"/>
      </c:valAx>
      <c:valAx>
        <c:axId val="5453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Foil thickness (um)</a:t>
                </a:r>
              </a:p>
            </c:rich>
          </c:tx>
          <c:layout>
            <c:manualLayout>
              <c:xMode val="edge"/>
              <c:yMode val="edge"/>
              <c:x val="0.44958222559817707"/>
              <c:y val="0.926461388753736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51821184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041812481773115"/>
          <c:y val="0.21877001645837582"/>
          <c:w val="0.26729986876640421"/>
          <c:h val="0.21326952960066178"/>
        </c:manualLayout>
      </c:layout>
      <c:overlay val="0"/>
      <c:spPr>
        <a:solidFill>
          <a:srgbClr val="FFFFFF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13CFB-BA63-4AB2-8066-40701355AE82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9F40-7581-4F9F-B0E5-AD9409E8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2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9F40-7581-4F9F-B0E5-AD9409E83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5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5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BF28-3E3E-41DA-976F-243B0E697C7D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7DD1-A9A9-4252-BB37-71876006B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FE-SEM foil thickness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5613D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819400"/>
            <a:ext cx="2372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image, </a:t>
            </a:r>
          </a:p>
          <a:p>
            <a:r>
              <a:rPr lang="en-US" dirty="0" smtClean="0"/>
              <a:t>Weighted mean </a:t>
            </a:r>
          </a:p>
          <a:p>
            <a:r>
              <a:rPr lang="en-US" dirty="0" smtClean="0"/>
              <a:t>0.388 microns ± 0.0022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0129" y="1619428"/>
            <a:ext cx="2372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find image, </a:t>
            </a:r>
          </a:p>
          <a:p>
            <a:r>
              <a:rPr lang="en-US" dirty="0" smtClean="0"/>
              <a:t>Weighted mean </a:t>
            </a:r>
          </a:p>
          <a:p>
            <a:r>
              <a:rPr lang="en-US" dirty="0" smtClean="0"/>
              <a:t>0.392 microns ± 0.0036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826012"/>
              </p:ext>
            </p:extLst>
          </p:nvPr>
        </p:nvGraphicFramePr>
        <p:xfrm>
          <a:off x="152400" y="1524000"/>
          <a:ext cx="5470563" cy="477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3600" y="3886200"/>
            <a:ext cx="2372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stripes </a:t>
            </a:r>
            <a:r>
              <a:rPr lang="en-US" dirty="0" smtClean="0"/>
              <a:t>image, </a:t>
            </a:r>
          </a:p>
          <a:p>
            <a:r>
              <a:rPr lang="en-US" dirty="0" smtClean="0"/>
              <a:t>Weighted mean </a:t>
            </a:r>
          </a:p>
          <a:p>
            <a:r>
              <a:rPr lang="en-US" dirty="0" smtClean="0"/>
              <a:t>0.389 </a:t>
            </a:r>
            <a:r>
              <a:rPr lang="en-US" dirty="0" smtClean="0"/>
              <a:t>microns ± </a:t>
            </a:r>
            <a:r>
              <a:rPr lang="en-US" dirty="0" smtClean="0"/>
              <a:t>0.0066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7283" y="5791200"/>
            <a:ext cx="3729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Thickness is robust to within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error bars for any of the methods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2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 5134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0"/>
            <a:ext cx="4451601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89" y="1524000"/>
            <a:ext cx="4451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4102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782 ± 16 nm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432079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772 ± 13 nm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6248400"/>
            <a:ext cx="239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Average: 776 nm ± 10.1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7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/>
          <a:lstStyle/>
          <a:p>
            <a:r>
              <a:rPr lang="en-US" dirty="0" smtClean="0"/>
              <a:t>Foil 6809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35213"/>
          <a:stretch/>
        </p:blipFill>
        <p:spPr bwMode="auto">
          <a:xfrm>
            <a:off x="564837" y="1025309"/>
            <a:ext cx="4267200" cy="168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205098"/>
            <a:ext cx="27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Image 03: 54.005 +/- 3.443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32769"/>
          <a:stretch/>
        </p:blipFill>
        <p:spPr bwMode="auto">
          <a:xfrm>
            <a:off x="533400" y="2743200"/>
            <a:ext cx="58909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3916" y="3071849"/>
            <a:ext cx="264641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Image 04: 51.254 ± 2.766 nm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7" b="22509"/>
          <a:stretch/>
        </p:blipFill>
        <p:spPr bwMode="auto">
          <a:xfrm>
            <a:off x="504731" y="4691258"/>
            <a:ext cx="6048285" cy="186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3916" y="4718417"/>
            <a:ext cx="291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Image 06: 51.824 ± 2.252 nm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327660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51.539 ± 2.766</a:t>
            </a:r>
            <a:endParaRPr lang="en-US" dirty="0"/>
          </a:p>
        </p:txBody>
      </p:sp>
      <p:sp>
        <p:nvSpPr>
          <p:cNvPr id="8" name="&quot;No&quot; Symbol 7"/>
          <p:cNvSpPr/>
          <p:nvPr/>
        </p:nvSpPr>
        <p:spPr>
          <a:xfrm>
            <a:off x="3657600" y="1006970"/>
            <a:ext cx="1749516" cy="1736230"/>
          </a:xfrm>
          <a:prstGeom prst="noSmoking">
            <a:avLst>
              <a:gd name="adj" fmla="val 4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16139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524000"/>
                <a:gridCol w="24384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Ladder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Quoted thickness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Measured thickness (nm)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</a:t>
                      </a:r>
                      <a:r>
                        <a:rPr lang="en-US" dirty="0" smtClean="0"/>
                        <a:t>±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51.539 ± 2.766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 </a:t>
                      </a:r>
                      <a:r>
                        <a:rPr lang="en-US" dirty="0" smtClean="0"/>
                        <a:t>± 22.5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 </a:t>
                      </a:r>
                      <a:r>
                        <a:rPr lang="en-US" dirty="0" smtClean="0"/>
                        <a:t>± 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389 ± 6.6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</a:t>
                      </a:r>
                      <a:r>
                        <a:rPr lang="en-US" dirty="0" smtClean="0"/>
                        <a:t>±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 </a:t>
                      </a:r>
                      <a:r>
                        <a:rPr lang="en-US" dirty="0" smtClean="0"/>
                        <a:t>± 62.5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 </a:t>
                      </a:r>
                      <a:r>
                        <a:rPr lang="en-US" dirty="0" smtClean="0"/>
                        <a:t>± 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776 nm ± 10.1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870 </a:t>
                      </a:r>
                      <a:r>
                        <a:rPr lang="en-US" dirty="0" smtClean="0"/>
                        <a:t>± 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</a:t>
                      </a:r>
                      <a:r>
                        <a:rPr lang="en-US" dirty="0" smtClean="0"/>
                        <a:t>±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74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6368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4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 sister foils to Si wafers</a:t>
            </a:r>
          </a:p>
          <a:p>
            <a:pPr lvl="1"/>
            <a:r>
              <a:rPr lang="en-US" dirty="0" smtClean="0"/>
              <a:t>Static for thinner foils</a:t>
            </a:r>
          </a:p>
          <a:p>
            <a:pPr lvl="1"/>
            <a:r>
              <a:rPr lang="en-US" dirty="0" smtClean="0"/>
              <a:t>“glue” with </a:t>
            </a:r>
            <a:r>
              <a:rPr lang="en-US" dirty="0" err="1" smtClean="0"/>
              <a:t>aerodag</a:t>
            </a:r>
            <a:r>
              <a:rPr lang="en-US" dirty="0" smtClean="0"/>
              <a:t> carbon suspension for thicker</a:t>
            </a:r>
          </a:p>
          <a:p>
            <a:r>
              <a:rPr lang="en-US" dirty="0" err="1" smtClean="0"/>
              <a:t>Mamun</a:t>
            </a:r>
            <a:r>
              <a:rPr lang="en-US" dirty="0" smtClean="0"/>
              <a:t> makes images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ImageJ</a:t>
            </a:r>
            <a:r>
              <a:rPr lang="en-US" dirty="0" smtClean="0"/>
              <a:t> software to measure .tiff images saved from FE-SEM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7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r>
              <a:rPr lang="en-US" dirty="0" smtClean="0"/>
              <a:t>of </a:t>
            </a:r>
            <a:r>
              <a:rPr lang="en-US" dirty="0" smtClean="0"/>
              <a:t>edge find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Analyzed images 05 and 06 with edge contrast on or off</a:t>
            </a:r>
          </a:p>
          <a:p>
            <a:r>
              <a:rPr lang="en-US" dirty="0" smtClean="0"/>
              <a:t>Find that the edge contrast tends to skew </a:t>
            </a:r>
            <a:r>
              <a:rPr lang="en-US" dirty="0" smtClean="0"/>
              <a:t>measurements slightly larger</a:t>
            </a:r>
          </a:p>
          <a:p>
            <a:pPr lvl="1"/>
            <a:r>
              <a:rPr lang="en-US" dirty="0" smtClean="0"/>
              <a:t>Variation between images larger than variation between images</a:t>
            </a:r>
            <a:endParaRPr lang="en-US" dirty="0" smtClean="0"/>
          </a:p>
          <a:p>
            <a:r>
              <a:rPr lang="en-US" dirty="0" smtClean="0"/>
              <a:t>Conclusion: </a:t>
            </a:r>
          </a:p>
          <a:p>
            <a:pPr lvl="1"/>
            <a:r>
              <a:rPr lang="en-US" dirty="0" smtClean="0"/>
              <a:t>make sure to go on inside edges of “edge find” line to get more accurate 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011416"/>
              </p:ext>
            </p:extLst>
          </p:nvPr>
        </p:nvGraphicFramePr>
        <p:xfrm>
          <a:off x="1219200" y="2895600"/>
          <a:ext cx="7239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32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/>
          <a:stretch/>
        </p:blipFill>
        <p:spPr bwMode="auto">
          <a:xfrm>
            <a:off x="349250" y="479834"/>
            <a:ext cx="8445500" cy="62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4697" r="45068" b="-1842"/>
          <a:stretch/>
        </p:blipFill>
        <p:spPr bwMode="auto">
          <a:xfrm>
            <a:off x="4419600" y="457200"/>
            <a:ext cx="4486809" cy="636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5115"/>
            <a:ext cx="8229600" cy="86309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Image 06 Measurement with and without edge find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2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Image 05: original image, edge find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7" b="31429"/>
          <a:stretch/>
        </p:blipFill>
        <p:spPr bwMode="auto">
          <a:xfrm>
            <a:off x="1420011" y="1828800"/>
            <a:ext cx="6273800" cy="23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7" b="29219"/>
          <a:stretch/>
        </p:blipFill>
        <p:spPr bwMode="auto">
          <a:xfrm>
            <a:off x="1420011" y="4267200"/>
            <a:ext cx="6273800" cy="19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5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analysis of points </a:t>
            </a:r>
            <a:r>
              <a:rPr lang="en-US" dirty="0" smtClean="0"/>
              <a:t>measured</a:t>
            </a:r>
            <a:br>
              <a:rPr lang="en-US" dirty="0" smtClean="0"/>
            </a:br>
            <a:r>
              <a:rPr lang="en-US" dirty="0" smtClean="0"/>
              <a:t>spots selected by eye, original image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5138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13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Thickness distribution, </a:t>
            </a:r>
            <a:r>
              <a:rPr lang="en-US" sz="3600" dirty="0" smtClean="0"/>
              <a:t>edge </a:t>
            </a:r>
            <a:r>
              <a:rPr lang="en-US" sz="3600" dirty="0" smtClean="0"/>
              <a:t>find </a:t>
            </a:r>
            <a:r>
              <a:rPr lang="en-US" sz="3600" dirty="0" smtClean="0"/>
              <a:t>5613D image05, spots selected by eye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3691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52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from even distribution 5613 M05 even stripe distance</a:t>
            </a:r>
            <a:br>
              <a:rPr lang="en-US" dirty="0" smtClean="0"/>
            </a:br>
            <a:r>
              <a:rPr lang="en-US" dirty="0" smtClean="0"/>
              <a:t> (don’t skip any oddities)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1587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53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914400"/>
          </a:xfrm>
        </p:spPr>
        <p:txBody>
          <a:bodyPr/>
          <a:lstStyle/>
          <a:p>
            <a:r>
              <a:rPr lang="en-US" dirty="0" smtClean="0"/>
              <a:t>5613D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6" b="9635"/>
          <a:stretch/>
        </p:blipFill>
        <p:spPr bwMode="auto">
          <a:xfrm>
            <a:off x="152400" y="762000"/>
            <a:ext cx="6553199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905000"/>
            <a:ext cx="232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Image 03: 360 ± 17 nm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0" b="40204"/>
          <a:stretch/>
        </p:blipFill>
        <p:spPr bwMode="auto">
          <a:xfrm>
            <a:off x="152400" y="2514600"/>
            <a:ext cx="7755900" cy="176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058" y="2450068"/>
            <a:ext cx="232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Image 05: 397 ± 10 nm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2" b="27965"/>
          <a:stretch/>
        </p:blipFill>
        <p:spPr bwMode="auto">
          <a:xfrm>
            <a:off x="185928" y="4242292"/>
            <a:ext cx="5791200" cy="256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2368" y="4898136"/>
            <a:ext cx="250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06: 392 ± 10.5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7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346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FE-SEM foil thickness measurements</vt:lpstr>
      <vt:lpstr>Process</vt:lpstr>
      <vt:lpstr>Comparison of edge find tool</vt:lpstr>
      <vt:lpstr>Image 06 Measurement with and without edge find</vt:lpstr>
      <vt:lpstr>Image 05: original image, edge find</vt:lpstr>
      <vt:lpstr>Statistical analysis of points measured spots selected by eye, original image</vt:lpstr>
      <vt:lpstr>Thickness distribution, edge find 5613D image05, spots selected by eye</vt:lpstr>
      <vt:lpstr>Statistics from even distribution 5613 M05 even stripe distance  (don’t skip any oddities)</vt:lpstr>
      <vt:lpstr>5613D</vt:lpstr>
      <vt:lpstr>Conclusions: 5613D</vt:lpstr>
      <vt:lpstr>Foil 5134</vt:lpstr>
      <vt:lpstr>Foil 6809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Stutzman</dc:creator>
  <cp:lastModifiedBy>Marcy Stutzman</cp:lastModifiedBy>
  <cp:revision>23</cp:revision>
  <dcterms:created xsi:type="dcterms:W3CDTF">2015-02-04T15:11:01Z</dcterms:created>
  <dcterms:modified xsi:type="dcterms:W3CDTF">2015-02-13T16:58:56Z</dcterms:modified>
</cp:coreProperties>
</file>