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9" r:id="rId4"/>
    <p:sldId id="309" r:id="rId5"/>
    <p:sldId id="279" r:id="rId6"/>
    <p:sldId id="284" r:id="rId7"/>
    <p:sldId id="288" r:id="rId8"/>
    <p:sldId id="302" r:id="rId9"/>
    <p:sldId id="303" r:id="rId10"/>
    <p:sldId id="301" r:id="rId11"/>
    <p:sldId id="304" r:id="rId12"/>
    <p:sldId id="310" r:id="rId13"/>
    <p:sldId id="305" r:id="rId14"/>
    <p:sldId id="312" r:id="rId15"/>
    <p:sldId id="306" r:id="rId16"/>
    <p:sldId id="307" r:id="rId17"/>
    <p:sldId id="308" r:id="rId18"/>
    <p:sldId id="311" r:id="rId19"/>
  </p:sldIdLst>
  <p:sldSz cx="9144000" cy="6858000" type="letter"/>
  <p:notesSz cx="69977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95E3FF"/>
    <a:srgbClr val="00CCFF"/>
    <a:srgbClr val="66FF99"/>
    <a:srgbClr val="FF7517"/>
    <a:srgbClr val="FF9045"/>
    <a:srgbClr val="CFCFC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493" autoAdjust="0"/>
  </p:normalViewPr>
  <p:slideViewPr>
    <p:cSldViewPr>
      <p:cViewPr>
        <p:scale>
          <a:sx n="75" d="100"/>
          <a:sy n="75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3675" y="8897938"/>
            <a:ext cx="409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258" tIns="60496" rIns="124258" bIns="60496" anchor="ctr">
            <a:spAutoFit/>
          </a:bodyPr>
          <a:lstStyle>
            <a:lvl1pPr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7063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0950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79600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03488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606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178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750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322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7F84256-D40F-41E4-880E-4751F4D94F95}" type="slidenum">
              <a:rPr lang="en-US" altLang="en-US" sz="1000" b="0">
                <a:latin typeface="Arial" charset="0"/>
              </a:rPr>
              <a:pPr algn="r"/>
              <a:t>‹#›</a:t>
            </a:fld>
            <a:endParaRPr lang="en-US" altLang="en-US" sz="10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4258" tIns="60496" rIns="124258" bIns="60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27563" cy="34702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2863" y="8816975"/>
            <a:ext cx="56038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258" tIns="60496" rIns="124258" bIns="60496" anchor="ctr">
            <a:spAutoFit/>
          </a:bodyPr>
          <a:lstStyle>
            <a:lvl1pPr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7063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0950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79600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03488" algn="l" defTabSz="12509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606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178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750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32288" defTabSz="125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9552D0E-F3AD-42DE-883D-7EC60365F994}" type="slidenum">
              <a:rPr lang="en-US" altLang="en-US" sz="2100" b="0">
                <a:latin typeface="Arial" charset="0"/>
              </a:rPr>
              <a:pPr algn="r"/>
              <a:t>‹#›</a:t>
            </a:fld>
            <a:endParaRPr lang="en-US" altLang="en-US" sz="21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90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Laser swap space.   Partially reflective mirrors.  Dichroic mirrors.  Polarized combining.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Important notes to drive home.  Perfect structure IF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Potassium Titanyl Phosphate or LiNo3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1820863" y="6440488"/>
            <a:ext cx="5499100" cy="24765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004" name="Picture 36" descr="new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40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altLang="en-US" sz="120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84006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237288"/>
            <a:ext cx="1612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0" y="6673850"/>
            <a:ext cx="4271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800" b="0">
                <a:latin typeface="Times" pitchFamily="18" charset="0"/>
              </a:rPr>
              <a:t>Operated by the Southeastern Universities Research Association for the U.S. Department of  Energy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17463"/>
            <a:ext cx="2105025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3"/>
            <a:ext cx="6162675" cy="6108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463"/>
            <a:ext cx="8420100" cy="610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57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1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4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3038" y="17463"/>
            <a:ext cx="7434262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0" y="6673850"/>
            <a:ext cx="4271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800" b="0">
                <a:latin typeface="Times" pitchFamily="18" charset="0"/>
              </a:rPr>
              <a:t>Operated by the Southeastern Universities Research Association for the U.S. Department of  Energy</a:t>
            </a: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5" name="Picture 41" descr="new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40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altLang="en-US" sz="120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00">
                <a:solidFill>
                  <a:schemeClr val="bg1"/>
                </a:solidFill>
                <a:latin typeface="Arial" charset="0"/>
              </a:rPr>
              <a:t>Page </a:t>
            </a:r>
            <a:fld id="{1D871E27-AF14-4E61-824E-AD10A15DE694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altLang="en-US" sz="50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An update on the fiber laser system design for the CEBAF photo-injector.</a:t>
            </a:r>
          </a:p>
        </p:txBody>
      </p:sp>
      <p:sp>
        <p:nvSpPr>
          <p:cNvPr id="7290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r>
              <a:rPr lang="en-US" altLang="en-US"/>
              <a:t>John Hansknecht</a:t>
            </a:r>
          </a:p>
          <a:p>
            <a:pPr marL="0" indent="0" algn="ctr">
              <a:buFontTx/>
              <a:buNone/>
            </a:pPr>
            <a:r>
              <a:rPr lang="en-US" altLang="en-US" sz="1600"/>
              <a:t>Electron Gun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Fiber Laser Amplifier </a:t>
            </a:r>
          </a:p>
        </p:txBody>
      </p:sp>
      <p:pic>
        <p:nvPicPr>
          <p:cNvPr id="794628" name="Picture 4" descr="DSCF0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 Harmonic Generator</a:t>
            </a:r>
          </a:p>
        </p:txBody>
      </p:sp>
      <p:pic>
        <p:nvPicPr>
          <p:cNvPr id="797700" name="Picture 4" descr="DSCF0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4609" r="6770" b="7813"/>
          <a:stretch>
            <a:fillRect/>
          </a:stretch>
        </p:blipFill>
        <p:spPr bwMode="auto">
          <a:xfrm>
            <a:off x="1981200" y="838200"/>
            <a:ext cx="528478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Periodically Polled Lithium Niobate Second Harmonic Generator  (PPLN SHG) </a:t>
            </a:r>
          </a:p>
        </p:txBody>
      </p:sp>
      <p:graphicFrame>
        <p:nvGraphicFramePr>
          <p:cNvPr id="805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2057400"/>
          <a:ext cx="83820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94" name="AutoCAD Drawing" r:id="rId3" imgW="7343640" imgH="5324400" progId="AutoCAD.Drawing.16">
                  <p:embed/>
                </p:oleObj>
              </mc:Choice>
              <mc:Fallback>
                <p:oleObj name="AutoCAD Drawing" r:id="rId3" imgW="7343640" imgH="5324400" progId="AutoCAD.Drawing.1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95" t="25255" r="25584" b="47807"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382000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!!</a:t>
            </a:r>
          </a:p>
        </p:txBody>
      </p:sp>
      <p:pic>
        <p:nvPicPr>
          <p:cNvPr id="798724" name="Picture 4" descr="DSCF0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25" name="Picture 5" descr="DSCF0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609600" y="55626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499 Mhz</a:t>
            </a:r>
          </a:p>
        </p:txBody>
      </p:sp>
      <p:sp>
        <p:nvSpPr>
          <p:cNvPr id="798727" name="Text Box 7"/>
          <p:cNvSpPr txBox="1">
            <a:spLocks noChangeArrowheads="1"/>
          </p:cNvSpPr>
          <p:nvPr/>
        </p:nvSpPr>
        <p:spPr bwMode="auto">
          <a:xfrm>
            <a:off x="6705600" y="1371600"/>
            <a:ext cx="175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1.497 Ghz</a:t>
            </a:r>
          </a:p>
        </p:txBody>
      </p:sp>
      <p:sp>
        <p:nvSpPr>
          <p:cNvPr id="798728" name="Line 8"/>
          <p:cNvSpPr>
            <a:spLocks noChangeShapeType="1"/>
          </p:cNvSpPr>
          <p:nvPr/>
        </p:nvSpPr>
        <p:spPr bwMode="auto">
          <a:xfrm flipV="1">
            <a:off x="2514600" y="4953000"/>
            <a:ext cx="2286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29" name="Line 9"/>
          <p:cNvSpPr>
            <a:spLocks noChangeShapeType="1"/>
          </p:cNvSpPr>
          <p:nvPr/>
        </p:nvSpPr>
        <p:spPr bwMode="auto">
          <a:xfrm flipV="1">
            <a:off x="2057400" y="4953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30" name="Line 10"/>
          <p:cNvSpPr>
            <a:spLocks noChangeShapeType="1"/>
          </p:cNvSpPr>
          <p:nvPr/>
        </p:nvSpPr>
        <p:spPr bwMode="auto">
          <a:xfrm flipH="1">
            <a:off x="7086600" y="24384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4" name="Picture 4" descr="talk"/>
          <p:cNvPicPr>
            <a:picLocks noChangeAspect="1" noChangeArrowheads="1"/>
          </p:cNvPicPr>
          <p:nvPr/>
        </p:nvPicPr>
        <p:blipFill>
          <a:blip r:embed="rId2" cstate="print">
            <a:lum bright="-26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4904" r="12653" b="53923"/>
          <a:stretch>
            <a:fillRect/>
          </a:stretch>
        </p:blipFill>
        <p:spPr bwMode="auto">
          <a:xfrm>
            <a:off x="152400" y="914400"/>
            <a:ext cx="5095875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65" name="Picture 5" descr="talk"/>
          <p:cNvPicPr>
            <a:picLocks noChangeAspect="1" noChangeArrowheads="1"/>
          </p:cNvPicPr>
          <p:nvPr/>
        </p:nvPicPr>
        <p:blipFill>
          <a:blip r:embed="rId3" cstate="print">
            <a:lum bright="-26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46765" r="12653" b="15422"/>
          <a:stretch>
            <a:fillRect/>
          </a:stretch>
        </p:blipFill>
        <p:spPr bwMode="auto">
          <a:xfrm>
            <a:off x="5257800" y="1066800"/>
            <a:ext cx="3716338" cy="278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8966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Confirm measurements </a:t>
            </a:r>
            <a:r>
              <a:rPr lang="en-US" altLang="en-US" sz="2400" u="sng"/>
              <a:t>before</a:t>
            </a:r>
            <a:r>
              <a:rPr lang="en-US" altLang="en-US" sz="2400"/>
              <a:t> publishing!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7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0"/>
          <a:ext cx="6781800" cy="609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50" name="Chart" r:id="rId3" imgW="6238728" imgH="5610271" progId="Excel.Chart.8">
                  <p:embed/>
                </p:oleObj>
              </mc:Choice>
              <mc:Fallback>
                <p:oleObj name="Chart" r:id="rId3" imgW="6238728" imgH="561027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781800" cy="609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1796" name="Object 4"/>
          <p:cNvGraphicFramePr>
            <a:graphicFrameLocks noGrp="1" noChangeAspect="1"/>
          </p:cNvGraphicFramePr>
          <p:nvPr>
            <p:ph/>
          </p:nvPr>
        </p:nvGraphicFramePr>
        <p:xfrm>
          <a:off x="914400" y="228600"/>
          <a:ext cx="7696200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98" name="Chart" r:id="rId3" imgW="6257910" imgH="4876800" progId="Excel.Chart.8">
                  <p:embed/>
                </p:oleObj>
              </mc:Choice>
              <mc:Fallback>
                <p:oleObj name="Chart" r:id="rId3" imgW="6257910" imgH="487680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7696200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3552825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January 2006 Laser Table Layout</a:t>
            </a:r>
          </a:p>
        </p:txBody>
      </p:sp>
      <p:pic>
        <p:nvPicPr>
          <p:cNvPr id="807941" name="Picture 5" descr="C--Documents and Settings-hansknec-My Documents-AutoCad-Table1_06 plotter re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 bwMode="auto">
          <a:xfrm>
            <a:off x="0" y="622300"/>
            <a:ext cx="91440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34263" cy="736600"/>
          </a:xfrm>
        </p:spPr>
        <p:txBody>
          <a:bodyPr/>
          <a:lstStyle/>
          <a:p>
            <a:r>
              <a:rPr lang="en-US" altLang="en-US" sz="2800"/>
              <a:t>Diode Laser system (50mW)</a:t>
            </a:r>
          </a:p>
        </p:txBody>
      </p:sp>
      <p:pic>
        <p:nvPicPr>
          <p:cNvPr id="74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722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434263" cy="736600"/>
          </a:xfrm>
        </p:spPr>
        <p:txBody>
          <a:bodyPr/>
          <a:lstStyle/>
          <a:p>
            <a:r>
              <a:rPr lang="en-US" altLang="en-US"/>
              <a:t>1997 Laser Pulse Structure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505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Beam amplitude is customized for the specific halls at the laser rather than at the chopper.</a:t>
            </a:r>
          </a:p>
          <a:p>
            <a:r>
              <a:rPr lang="en-US" altLang="en-US" sz="2000"/>
              <a:t>Individual hall laser can be shut-off if hall does not want beam.</a:t>
            </a:r>
          </a:p>
          <a:p>
            <a:r>
              <a:rPr lang="en-US" altLang="en-US" sz="2000"/>
              <a:t>Individual Tune and viewer limited modes.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0596" name="Object 4"/>
          <p:cNvGraphicFramePr>
            <a:graphicFrameLocks noChangeAspect="1"/>
          </p:cNvGraphicFramePr>
          <p:nvPr/>
        </p:nvGraphicFramePr>
        <p:xfrm>
          <a:off x="304800" y="914400"/>
          <a:ext cx="8229600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00" name="AutoCAD Drawing" r:id="rId4" imgW="9172575" imgH="5086350" progId="AutoCAD.Drawing.16">
                  <p:embed/>
                </p:oleObj>
              </mc:Choice>
              <mc:Fallback>
                <p:oleObj name="AutoCAD Drawing" r:id="rId4" imgW="9172575" imgH="5086350" progId="AutoCAD.Drawing.1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444" t="17549" r="8009" b="57381"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229600" cy="240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2001-2002	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New technology available-  (SESAM technology) Commercial Ti-Sapphire laser that provides superior reliability and performance over our injection-seeded and AOM mode-locked Ti-Sapphire lasers. </a:t>
            </a:r>
          </a:p>
          <a:p>
            <a:r>
              <a:rPr lang="en-US" altLang="en-US" sz="1800"/>
              <a:t>g0 31MHz experiment would not have been successful were it not for this laser.</a:t>
            </a:r>
          </a:p>
          <a:p>
            <a:r>
              <a:rPr lang="en-US" altLang="en-US" sz="1800"/>
              <a:t>Laser was so successful that we purchased several for 499MHz as well.</a:t>
            </a:r>
          </a:p>
          <a:p>
            <a:r>
              <a:rPr lang="en-US" altLang="en-US" sz="1800"/>
              <a:t>Laser table controls upgraded to provide fine control for the correction of current and position asymmetries.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804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56038"/>
            <a:ext cx="3810000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500mW</a:t>
            </a:r>
          </a:p>
        </p:txBody>
      </p:sp>
      <p:sp>
        <p:nvSpPr>
          <p:cNvPr id="804870" name="Line 6"/>
          <p:cNvSpPr>
            <a:spLocks noChangeShapeType="1"/>
          </p:cNvSpPr>
          <p:nvPr/>
        </p:nvSpPr>
        <p:spPr bwMode="auto">
          <a:xfrm>
            <a:off x="3200400" y="4495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2002 – Present Laser Table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685800" y="914400"/>
            <a:ext cx="754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8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4860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altLang="en-US"/>
              <a:t>New laser system design.  </a:t>
            </a:r>
          </a:p>
        </p:txBody>
      </p:sp>
      <p:graphicFrame>
        <p:nvGraphicFramePr>
          <p:cNvPr id="7680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914400"/>
          <a:ext cx="91440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08" name="AutoCAD Drawing" r:id="rId3" imgW="8924760" imgH="5114880" progId="AutoCAD.Drawing.16">
                  <p:embed/>
                </p:oleObj>
              </mc:Choice>
              <mc:Fallback>
                <p:oleObj name="AutoCAD Drawing" r:id="rId3" imgW="8924760" imgH="5114880" progId="AutoCAD.Drawing.1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749" t="30305" r="22975" b="24237"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3429000" y="16002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Pre-Amp</a:t>
            </a:r>
          </a:p>
        </p:txBody>
      </p:sp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3429000" y="35052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Pre-Amp</a:t>
            </a:r>
          </a:p>
        </p:txBody>
      </p:sp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Pre-Amp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Laser Amplifier and Second Harmonic Generation</a:t>
            </a:r>
          </a:p>
        </p:txBody>
      </p:sp>
      <p:graphicFrame>
        <p:nvGraphicFramePr>
          <p:cNvPr id="774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828800"/>
          <a:ext cx="91440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50" name="AutoCAD Drawing" r:id="rId4" imgW="8924760" imgH="5114880" progId="AutoCAD.Drawing.16">
                  <p:embed/>
                </p:oleObj>
              </mc:Choice>
              <mc:Fallback>
                <p:oleObj name="AutoCAD Drawing" r:id="rId4" imgW="8924760" imgH="5114880" progId="AutoCAD.Drawing.1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27" t="11786" r="17186" b="36023"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91440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Seed with direct Rf input</a:t>
            </a:r>
          </a:p>
        </p:txBody>
      </p:sp>
      <p:pic>
        <p:nvPicPr>
          <p:cNvPr id="795652" name="Picture 4" descr="DSCF0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Seed &amp; PreAmp Chassis</a:t>
            </a:r>
          </a:p>
        </p:txBody>
      </p:sp>
      <p:pic>
        <p:nvPicPr>
          <p:cNvPr id="796676" name="Picture 4" descr="DSCF0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Power Point Template 5-1-03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ew Power Point Template 5-1-03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Power Point Template 5-1-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 Point Template 5-1-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 Point Template 5-1-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 Point Template 5-1-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 Point Template 5-1-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 Point Template 5-1-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 Point Template 5-1-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C:\DOCUME~1\SUNDEEN\LOCALS~1\TEMP\New Power Point Template 5-1-03.pot</Template>
  <TotalTime>3675</TotalTime>
  <Pages>1</Pages>
  <Words>227</Words>
  <Application>Microsoft Office PowerPoint</Application>
  <PresentationFormat>Letter Paper (8.5x11 in)</PresentationFormat>
  <Paragraphs>35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Times</vt:lpstr>
      <vt:lpstr>Arial</vt:lpstr>
      <vt:lpstr>Century Schoolbook</vt:lpstr>
      <vt:lpstr>New Power Point Template 5-1-03</vt:lpstr>
      <vt:lpstr>AutoCAD Drawing</vt:lpstr>
      <vt:lpstr>Microsoft Office Excel Chart</vt:lpstr>
      <vt:lpstr>An update on the fiber laser system design for the CEBAF photo-injector.</vt:lpstr>
      <vt:lpstr>Diode Laser system (50mW)</vt:lpstr>
      <vt:lpstr>1997 Laser Pulse Structure</vt:lpstr>
      <vt:lpstr>2001-2002 </vt:lpstr>
      <vt:lpstr>2002 – Present Laser Table</vt:lpstr>
      <vt:lpstr>New laser system design.  </vt:lpstr>
      <vt:lpstr>Laser Amplifier and Second Harmonic Generation</vt:lpstr>
      <vt:lpstr>Laser Seed with direct Rf input</vt:lpstr>
      <vt:lpstr>Seed &amp; PreAmp Chassis</vt:lpstr>
      <vt:lpstr>Fiber Laser Amplifier </vt:lpstr>
      <vt:lpstr>Second Harmonic Generator</vt:lpstr>
      <vt:lpstr>Periodically Polled Lithium Niobate Second Harmonic Generator  (PPLN SHG) </vt:lpstr>
      <vt:lpstr>Results !!</vt:lpstr>
      <vt:lpstr>PowerPoint Presentation</vt:lpstr>
      <vt:lpstr>PowerPoint Presentation</vt:lpstr>
      <vt:lpstr>PowerPoint Presentation</vt:lpstr>
      <vt:lpstr>PowerPoint Presentation</vt:lpstr>
      <vt:lpstr>January 2006 Laser Table Layout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BESAC</dc:subject>
  <dc:creator>John Hansknecht</dc:creator>
  <cp:keywords>Presentation Generic</cp:keywords>
  <cp:lastModifiedBy>John Hansknect</cp:lastModifiedBy>
  <cp:revision>24</cp:revision>
  <cp:lastPrinted>2000-12-01T16:23:09Z</cp:lastPrinted>
  <dcterms:created xsi:type="dcterms:W3CDTF">2003-08-13T15:53:56Z</dcterms:created>
  <dcterms:modified xsi:type="dcterms:W3CDTF">2019-01-10T15:59:14Z</dcterms:modified>
</cp:coreProperties>
</file>