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313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14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15" r:id="rId23"/>
    <p:sldId id="329" r:id="rId24"/>
    <p:sldId id="330" r:id="rId25"/>
    <p:sldId id="331" r:id="rId26"/>
    <p:sldId id="332" r:id="rId27"/>
    <p:sldId id="316" r:id="rId28"/>
    <p:sldId id="318" r:id="rId29"/>
    <p:sldId id="317" r:id="rId30"/>
    <p:sldId id="340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dma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00CC"/>
    <a:srgbClr val="EBFA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7" autoAdjust="0"/>
    <p:restoredTop sz="94710" autoAdjust="0"/>
  </p:normalViewPr>
  <p:slideViewPr>
    <p:cSldViewPr>
      <p:cViewPr>
        <p:scale>
          <a:sx n="75" d="100"/>
          <a:sy n="75" d="100"/>
        </p:scale>
        <p:origin x="-136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6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BA4A3E-FF17-4B67-91B0-D9E2045CE095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36FF2A-E780-47F5-8FEF-3B1807B8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05B44F-7661-40C4-A107-0FFFF017DC37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AC507D-BD14-445E-A8B8-88E8D601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1199-BB4C-4D01-A793-ACE8F045DA4D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D53C-4391-42DA-BDD7-C7CE36AC1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3ADA-42C1-406B-8A54-AAA0FDD9B68A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B6FE-5B93-4DEC-B1DA-370FA505B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A714-0F95-4C6B-8E6C-2CD94A1BC812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2B14-B583-4AC8-8F61-E251B19B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3CAE-D535-4D1D-89E3-61D189B0D212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D3F7-03A0-4C60-B421-75BF9DD94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092E-EC9E-4AA2-8361-32EECE12EB23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EC6D-55BC-42AD-A3BA-23416FE75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CB34-6A67-4F78-BD7B-7D8E51D392D8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9ABE-5E8A-4975-8347-5A1007093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C843-52AC-4CC7-93D2-B3CFB97C7995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AC40-8869-4260-971F-3BBCF49D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727E-1509-44D9-A0B6-668C40C7A090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2108-41A9-4CFC-8BD7-9D07C764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4763-C81D-4D1E-ADDD-AAD4FEFD26DA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D44F-7A2A-4596-B5BE-E7972026A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CA68-E3B9-4599-9CB8-25025DC66B58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C890-0A6F-4C96-AABB-B98B6CF2E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25A6-19E8-48D0-B478-C8BA9AC7761D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2712-BADA-4EE4-B8ED-F5AAC149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3A4D-8549-4A21-934A-72513BB26280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E3B0-0721-4762-8B8A-F5B1B8351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FBE4-D12C-4168-A6EE-88B9789E28B9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C2-4341-4422-A0D5-D48BC6437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A50E-3A87-4CFC-BE16-DE5B4EAD40DD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FCB0-593D-47A1-A87C-C117B61EE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FCC2-A1C5-4651-BF1C-5C62CDE3E124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AB54-41B4-4C62-9547-57C11CAB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AE93-48D0-4A0D-8816-E4EABCEB40AD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D5EB-76A9-496D-A751-E54C5EBD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0C9C-5076-4826-95A6-4B13DDDE9C13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17E2-648A-44F2-A7D6-004EC0E3F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9F54-8D7C-410A-B28A-27C79209D20B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A8F2-E115-41A5-A87B-1C16ADB41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8088-27EE-4E4C-BB51-DF81DF36616C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402C-014D-4867-B315-F91116F7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5C94-7797-4ED1-A658-83D014A26BFA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615E-1F80-4892-B96E-FBF099744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C846-BE78-450E-9BED-8B911AB0118E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4CB4-FE26-412E-8D63-E1F7032C1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7849-73CB-441A-8591-A290080CB2E7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C8B2-B6B4-464D-89AD-EC1B03C7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E3F7A-8995-43C4-9990-38A4BDD1C6F2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C8FF0-8E9C-41F8-A9E3-1BD3E44CA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DF216E9-6740-4732-A002-8DF3A27A9B12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A8ACA87-09EF-438C-840A-B2EA63CB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593342" y="533400"/>
            <a:ext cx="7925568" cy="23698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PEPPo Experiment Readiness Review</a:t>
            </a:r>
            <a:endParaRPr lang="en-US" sz="2800" dirty="0">
              <a:latin typeface="Comic Sans MS" pitchFamily="66" charset="0"/>
            </a:endParaRP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April 20, </a:t>
            </a:r>
            <a:r>
              <a:rPr lang="en-US" sz="2800" dirty="0" smtClean="0">
                <a:latin typeface="Comic Sans MS" pitchFamily="66" charset="0"/>
              </a:rPr>
              <a:t>2012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Presenters:  J. </a:t>
            </a:r>
            <a:r>
              <a:rPr lang="en-US" sz="2800" dirty="0" err="1" smtClean="0">
                <a:latin typeface="Comic Sans MS" pitchFamily="66" charset="0"/>
              </a:rPr>
              <a:t>Grames</a:t>
            </a:r>
            <a:r>
              <a:rPr lang="en-US" sz="2800" dirty="0" smtClean="0">
                <a:latin typeface="Comic Sans MS" pitchFamily="66" charset="0"/>
              </a:rPr>
              <a:t>, E. </a:t>
            </a:r>
            <a:r>
              <a:rPr lang="en-US" sz="2800" dirty="0" err="1" smtClean="0">
                <a:latin typeface="Comic Sans MS" pitchFamily="66" charset="0"/>
              </a:rPr>
              <a:t>Voutier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828725" y="3323034"/>
            <a:ext cx="572785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>
                <a:latin typeface="Comic Sans MS" pitchFamily="66" charset="0"/>
              </a:rPr>
              <a:t>Outline</a:t>
            </a:r>
            <a:endParaRPr lang="en-US" sz="2400" b="1" u="sng" dirty="0">
              <a:latin typeface="Comic Sans MS" pitchFamily="66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Present Status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Response to January Review Action Items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High Level Experimental Run Plan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Status of the Documentation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1828800" y="914400"/>
            <a:ext cx="57277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Comic Sans MS" pitchFamily="66" charset="0"/>
              </a:rPr>
              <a:t>Outline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Present Status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Response to January Review Action Items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High Level Experimental Run Plan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Status of the Documentation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447800"/>
          <a:ext cx="7772400" cy="363414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96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Readiness Review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Recommendation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RR#1 – Provide an approved RSAD, ESAD, COO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RR#2 – Address SRF vacuum protection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before/after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LSD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RR#3 – Interlock PEPPo valve to PEPPo vacuum 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RR#4 – Investigate radiation hardness of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vacuum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window epoxy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RR#5 – Implement machine protection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RR#6 – Ensure PEPPo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magnets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not impact NP program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RR#7 – Provide target thermal analysis and proposed restrictions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RR#8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Evaluate rapid access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RR#9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Develop operational procedures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05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Response to January Review Action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ChangeArrowheads="1"/>
          </p:cNvSpPr>
          <p:nvPr/>
        </p:nvSpPr>
        <p:spPr bwMode="auto">
          <a:xfrm>
            <a:off x="0" y="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RR#1 – Provide an approved RSAD, ESAD, COO 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76946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8143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>
                <a:latin typeface="Calibri" pitchFamily="34" charset="0"/>
              </a:rPr>
              <a:t> RadCon provided an RSAD shortly after the initial safety readiness review.</a:t>
            </a:r>
          </a:p>
          <a:p>
            <a:pPr>
              <a:buFont typeface="Wingdings" pitchFamily="2" charset="2"/>
              <a:buChar char="v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>
                <a:latin typeface="Calibri" pitchFamily="34" charset="0"/>
              </a:rPr>
              <a:t> PEPPo developed a COO &amp; ESAD based upon the style and function used by Physics</a:t>
            </a:r>
          </a:p>
          <a:p>
            <a:pPr>
              <a:buFont typeface="Wingdings" pitchFamily="2" charset="2"/>
              <a:buChar char="Ø"/>
            </a:pPr>
            <a:endParaRPr lang="en-US">
              <a:solidFill>
                <a:srgbClr val="00B05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The proposed documents are provided at the Positron wiki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RR#2 – Address SRF vacuum protection before &amp; after LSD</a:t>
            </a:r>
            <a:endParaRPr lang="en-US" sz="20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609600" y="1203325"/>
            <a:ext cx="800430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Before the LSD (PEPPo Beam Studies) – Potential to impact the NP program</a:t>
            </a:r>
          </a:p>
          <a:p>
            <a:endParaRPr lang="en-US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Implement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BCM FSD </a:t>
            </a:r>
            <a:r>
              <a:rPr lang="en-US" dirty="0">
                <a:latin typeface="Calibri" pitchFamily="34" charset="0"/>
              </a:rPr>
              <a:t>upstream of PEPPo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Implement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BLM FSD </a:t>
            </a:r>
            <a:r>
              <a:rPr lang="en-US" dirty="0">
                <a:latin typeface="Calibri" pitchFamily="34" charset="0"/>
              </a:rPr>
              <a:t>at PEPPo beam line branch point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Implement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Injector/PEPPo valve interlock </a:t>
            </a:r>
            <a:r>
              <a:rPr lang="en-US" dirty="0">
                <a:latin typeface="Calibri" pitchFamily="34" charset="0"/>
              </a:rPr>
              <a:t>to PEPPo vacuum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Limit maximum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current </a:t>
            </a:r>
            <a:r>
              <a:rPr lang="en-US" dirty="0">
                <a:latin typeface="Calibri" pitchFamily="34" charset="0"/>
              </a:rPr>
              <a:t>to 1 </a:t>
            </a:r>
            <a:r>
              <a:rPr lang="en-US" dirty="0" err="1">
                <a:latin typeface="Calibri" pitchFamily="34" charset="0"/>
              </a:rPr>
              <a:t>microAmp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cw</a:t>
            </a:r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u="sng" dirty="0">
                <a:latin typeface="Calibri" pitchFamily="34" charset="0"/>
              </a:rPr>
              <a:t>After the LSD (PEPPo Experiment) – No risk to the NP program</a:t>
            </a:r>
          </a:p>
          <a:p>
            <a:endParaRPr lang="en-US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Implement same BCM, BLM and VACUUM FSD/Interlocks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Beam current limits set by target ladder heating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calculation (see later slide)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ChangeArrowheads="1"/>
          </p:cNvSpPr>
          <p:nvPr/>
        </p:nvSpPr>
        <p:spPr bwMode="auto">
          <a:xfrm>
            <a:off x="0" y="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RR#3 – Interlock PEPPo valve to PEPPo vacuum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6094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3" y="1809750"/>
            <a:ext cx="81803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920846">
            <a:off x="3768017" y="3532310"/>
            <a:ext cx="9144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  Ion  Pumps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2819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962400" y="29718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" name="Oval 9"/>
          <p:cNvSpPr/>
          <p:nvPr/>
        </p:nvSpPr>
        <p:spPr>
          <a:xfrm>
            <a:off x="5410200" y="2819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130175" y="685800"/>
            <a:ext cx="66516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Three injector vacuum valves are interlocked to the PEPPo vacuum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Closure of valves pulls and FSD, turns beam off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Interlock threshold is 100uA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PEPPo base vacuum corresponds to ~15uA, and is 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0" y="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RR#4 – Investigate radiation hardness of vacuum window epoxy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8" y="533400"/>
            <a:ext cx="46910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79375" y="877888"/>
            <a:ext cx="3959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Burst Test Analysis (Target Group)</a:t>
            </a:r>
          </a:p>
          <a:p>
            <a:pPr lvl="1"/>
            <a:r>
              <a:rPr lang="en-US">
                <a:latin typeface="Calibri" pitchFamily="34" charset="0"/>
              </a:rPr>
              <a:t>0.010” Al failed edge gasket 165 psi</a:t>
            </a:r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7162800" y="1219200"/>
            <a:ext cx="868363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4.5”</a:t>
            </a:r>
          </a:p>
          <a:p>
            <a:r>
              <a:rPr lang="en-US">
                <a:latin typeface="Calibri" pitchFamily="34" charset="0"/>
              </a:rPr>
              <a:t>Copper</a:t>
            </a:r>
          </a:p>
          <a:p>
            <a:r>
              <a:rPr lang="en-US">
                <a:latin typeface="Calibri" pitchFamily="34" charset="0"/>
              </a:rPr>
              <a:t>Gasket</a:t>
            </a: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4191000" y="838200"/>
            <a:ext cx="868363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4.5”</a:t>
            </a:r>
          </a:p>
          <a:p>
            <a:r>
              <a:rPr lang="en-US">
                <a:latin typeface="Calibri" pitchFamily="34" charset="0"/>
              </a:rPr>
              <a:t>Copper</a:t>
            </a:r>
          </a:p>
          <a:p>
            <a:r>
              <a:rPr lang="en-US">
                <a:latin typeface="Calibri" pitchFamily="34" charset="0"/>
              </a:rPr>
              <a:t>Gasket</a:t>
            </a: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5943600" y="533400"/>
            <a:ext cx="1171575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Al window</a:t>
            </a:r>
          </a:p>
          <a:p>
            <a:r>
              <a:rPr lang="en-US">
                <a:latin typeface="Calibri" pitchFamily="34" charset="0"/>
              </a:rPr>
              <a:t>(0.010”)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9243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133600"/>
          <a:ext cx="4495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47765"/>
                <a:gridCol w="996605"/>
                <a:gridCol w="16608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Test</a:t>
                      </a:r>
                    </a:p>
                    <a:p>
                      <a:r>
                        <a:rPr lang="en-US" baseline="0" dirty="0" smtClean="0"/>
                        <a:t>Window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Leak</a:t>
                      </a:r>
                    </a:p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RadCon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Test</a:t>
                      </a:r>
                    </a:p>
                    <a:p>
                      <a:r>
                        <a:rPr lang="en-US" dirty="0" smtClean="0"/>
                        <a:t>(170</a:t>
                      </a:r>
                      <a:r>
                        <a:rPr lang="en-US" baseline="0" dirty="0" smtClean="0"/>
                        <a:t> psi max)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No failure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No failure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07" name="TextBox 11"/>
          <p:cNvSpPr txBox="1">
            <a:spLocks noChangeArrowheads="1"/>
          </p:cNvSpPr>
          <p:nvPr/>
        </p:nvSpPr>
        <p:spPr bwMode="auto">
          <a:xfrm>
            <a:off x="4953000" y="3897313"/>
            <a:ext cx="18875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FEL 10 MeV dump</a:t>
            </a:r>
          </a:p>
        </p:txBody>
      </p:sp>
      <p:sp>
        <p:nvSpPr>
          <p:cNvPr id="50208" name="TextBox 12"/>
          <p:cNvSpPr txBox="1">
            <a:spLocks noChangeArrowheads="1"/>
          </p:cNvSpPr>
          <p:nvPr/>
        </p:nvSpPr>
        <p:spPr bwMode="auto">
          <a:xfrm>
            <a:off x="446088" y="3886200"/>
            <a:ext cx="36687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Two windows + redundant dosimetry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3581400" y="5410200"/>
            <a:ext cx="2819400" cy="457200"/>
          </a:xfrm>
          <a:prstGeom prst="stripedRightArrow">
            <a:avLst>
              <a:gd name="adj1" fmla="val 686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ChangeArrowheads="1"/>
          </p:cNvSpPr>
          <p:nvPr/>
        </p:nvSpPr>
        <p:spPr bwMode="auto">
          <a:xfrm>
            <a:off x="0" y="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RR#5 – Implement machine protection</a:t>
            </a: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52400" y="600075"/>
            <a:ext cx="64468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Implement BCM FSD upstream of PEPPo</a:t>
            </a:r>
          </a:p>
          <a:p>
            <a:pPr lvl="1">
              <a:buFont typeface="Wingdings" pitchFamily="2" charset="2"/>
              <a:buChar char="Ø"/>
            </a:pPr>
            <a:endParaRPr lang="en-US">
              <a:solidFill>
                <a:srgbClr val="00B05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Implement BLM FSD at PEPPo beam line branch point</a:t>
            </a:r>
          </a:p>
          <a:p>
            <a:pPr lvl="1">
              <a:buFont typeface="Wingdings" pitchFamily="2" charset="2"/>
              <a:buChar char="Ø"/>
            </a:pPr>
            <a:endParaRPr lang="en-US">
              <a:solidFill>
                <a:srgbClr val="00B05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 Implement Injector/PEPPo valve interlock to PEPPo vacuum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133600" y="3810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41148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3810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167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6096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1" name="Oval 10"/>
          <p:cNvSpPr/>
          <p:nvPr/>
        </p:nvSpPr>
        <p:spPr>
          <a:xfrm>
            <a:off x="3124200" y="3810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1143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" name="Oval 12"/>
          <p:cNvSpPr/>
          <p:nvPr/>
        </p:nvSpPr>
        <p:spPr>
          <a:xfrm>
            <a:off x="3810000" y="3886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0" y="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RR#6 – Ensure PEPPo magnets do not impact NP program</a:t>
            </a:r>
          </a:p>
        </p:txBody>
      </p:sp>
      <p:pic>
        <p:nvPicPr>
          <p:cNvPr id="52226" name="Picture 2" descr="E:\DCIM\100_PANA\P1000700.JPG"/>
          <p:cNvPicPr>
            <a:picLocks noChangeAspect="1" noChangeArrowheads="1"/>
          </p:cNvPicPr>
          <p:nvPr/>
        </p:nvPicPr>
        <p:blipFill>
          <a:blip r:embed="rId3" cstate="print"/>
          <a:srcRect l="15695"/>
          <a:stretch>
            <a:fillRect/>
          </a:stretch>
        </p:blipFill>
        <p:spPr bwMode="auto">
          <a:xfrm>
            <a:off x="5334000" y="914400"/>
            <a:ext cx="35814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 cstate="print"/>
          <a:srcRect l="8333" r="39166" b="41997"/>
          <a:stretch>
            <a:fillRect/>
          </a:stretch>
        </p:blipFill>
        <p:spPr bwMode="auto">
          <a:xfrm>
            <a:off x="228600" y="3124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152400" y="914400"/>
            <a:ext cx="4953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Tested if any magnet disturbs injector beam</a:t>
            </a:r>
          </a:p>
          <a:p>
            <a:pPr>
              <a:buFont typeface="Wingdings" pitchFamily="2" charset="2"/>
              <a:buChar char="Ø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Spectrometer MPD5D03 deflect beam &lt;0.5mm</a:t>
            </a:r>
          </a:p>
          <a:p>
            <a:pPr>
              <a:buFont typeface="Wingdings" pitchFamily="2" charset="2"/>
              <a:buChar char="Ø"/>
            </a:pP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B050"/>
                </a:solidFill>
                <a:latin typeface="Calibri" pitchFamily="34" charset="0"/>
              </a:rPr>
              <a:t>Administratively lock out MPD5D03 PS during NP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RR#7 – Provide target thermal analysis and proposed restrictions</a:t>
            </a:r>
          </a:p>
        </p:txBody>
      </p:sp>
      <p:pic>
        <p:nvPicPr>
          <p:cNvPr id="53250" name="Content Placeholder 5" descr="005 - 150 C top - a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3613" y="609600"/>
            <a:ext cx="5564187" cy="3840163"/>
          </a:xfrm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26857">
            <a:off x="6032500" y="1282700"/>
            <a:ext cx="28114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3505200" y="3048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1.1W on 1mm 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198" y="4742688"/>
          <a:ext cx="8077201" cy="1962912"/>
        </p:xfrm>
        <a:graphic>
          <a:graphicData uri="http://schemas.openxmlformats.org/drawingml/2006/table">
            <a:tbl>
              <a:tblPr/>
              <a:tblGrid>
                <a:gridCol w="2566978"/>
                <a:gridCol w="1277733"/>
                <a:gridCol w="1277733"/>
                <a:gridCol w="718725"/>
                <a:gridCol w="798582"/>
                <a:gridCol w="718725"/>
                <a:gridCol w="718725"/>
              </a:tblGrid>
              <a:tr h="25630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Incoming electron kinetic energy [MeV]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trike="sngStrike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600" b="1" strike="sngStrik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Element Name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Material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Thickness [mm]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Max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Current [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uA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]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for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1.1W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Production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Target =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0.1mm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Tungsten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3.5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6.07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6.62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sngStrike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6.96</a:t>
                      </a:r>
                      <a:endParaRPr lang="en-US" sz="1600" b="1" strike="sngStrik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Production Target =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0.5mm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Tungsten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1.09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0.65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sngStrike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0.92</a:t>
                      </a:r>
                      <a:endParaRPr lang="en-US" sz="1600" b="1" strike="sngStrik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Production Target =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1mm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Tungsten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1.08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0.43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0.36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sngStrike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0.35</a:t>
                      </a:r>
                      <a:endParaRPr lang="en-US" sz="1600" b="1" strike="sngStrik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Production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Target =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2mm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Tungsten</a:t>
                      </a:r>
                      <a:endParaRPr lang="en-US"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sngStrike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0.22</a:t>
                      </a:r>
                      <a:endParaRPr lang="en-US" sz="1600" b="1" strike="sngStrik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0" marR="67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>
            <a:off x="533400" y="55626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 rot="-5400000">
            <a:off x="-239712" y="5791200"/>
            <a:ext cx="1001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Installed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38" y="927100"/>
            <a:ext cx="3255962" cy="341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</a:rPr>
              <a:t>Engineering Analysis Performed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Inputs: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Geometry/materials to ANSYS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+mn-lt"/>
              </a:rPr>
              <a:t>dE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dx</a:t>
            </a:r>
            <a:r>
              <a:rPr lang="en-US" dirty="0">
                <a:latin typeface="+mn-lt"/>
              </a:rPr>
              <a:t> from Geant4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150C limit boundary condition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Outputs: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Power deposition &lt;1.1W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Independent of target thickness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Max current calculated for 1.1W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0" y="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RR#8 – Evaluate rapid access</a:t>
            </a:r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0550"/>
            <a:ext cx="86756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457200" y="3429000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 (Agreed) Experiment liaison will coordinate with RadCon for energies &gt;7 MeV</a:t>
            </a:r>
          </a:p>
          <a:p>
            <a:endParaRPr lang="en-US" sz="2800">
              <a:solidFill>
                <a:srgbClr val="00B05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 (Done) A detector connected to rapid access system will be placed in proximity to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1828800" y="914400"/>
            <a:ext cx="57277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Comic Sans MS" pitchFamily="66" charset="0"/>
              </a:rPr>
              <a:t>Outline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Present Status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Response to January Review Action Items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High Level Experimental Run Plan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Status of the Documentation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0" y="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Response to RR#9 – Develop operational procedures </a:t>
            </a:r>
          </a:p>
        </p:txBody>
      </p:sp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474663" y="685800"/>
            <a:ext cx="685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</a:rPr>
              <a:t> Control Documents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>
                <a:latin typeface="Calibri" pitchFamily="34" charset="0"/>
              </a:rPr>
              <a:t> List of machine protection issues and controls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>
                <a:latin typeface="Calibri" pitchFamily="34" charset="0"/>
              </a:rPr>
              <a:t> List of machine protection FSD interlocks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>
                <a:latin typeface="Calibri" pitchFamily="34" charset="0"/>
              </a:rPr>
              <a:t> List of personnel protection issues and controls</a:t>
            </a:r>
          </a:p>
          <a:p>
            <a:endParaRPr lang="en-US" sz="24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</a:rPr>
              <a:t> Online Documentation &amp; “How To” Procedures</a:t>
            </a:r>
          </a:p>
          <a:p>
            <a:pPr>
              <a:buFont typeface="Wingdings" pitchFamily="2" charset="2"/>
              <a:buChar char="Ø"/>
            </a:pPr>
            <a:endParaRPr lang="en-US" sz="24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931863" y="2971800"/>
            <a:ext cx="71628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https://positron.jlab.org/wiki/index.php/Shift_Takers_Online_Documentation_and_Procedures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31863" y="3505200"/>
          <a:ext cx="2309340" cy="2523744"/>
        </p:xfrm>
        <a:graphic>
          <a:graphicData uri="http://schemas.openxmlformats.org/drawingml/2006/table">
            <a:tbl>
              <a:tblPr/>
              <a:tblGrid>
                <a:gridCol w="2309340"/>
              </a:tblGrid>
              <a:tr h="184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Alarms &amp; Malfunctions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Checklists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Setup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Line Elements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Annihilation Detector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Fiber Array Detector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Compton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Data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Acquisition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Analyzer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3446463" y="3505200"/>
            <a:ext cx="457200" cy="23622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323" name="TextBox 7"/>
          <p:cNvSpPr txBox="1">
            <a:spLocks noChangeArrowheads="1"/>
          </p:cNvSpPr>
          <p:nvPr/>
        </p:nvSpPr>
        <p:spPr bwMode="auto">
          <a:xfrm>
            <a:off x="3997325" y="4181475"/>
            <a:ext cx="4689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About 50% complete</a:t>
            </a:r>
          </a:p>
          <a:p>
            <a:r>
              <a:rPr lang="en-US">
                <a:latin typeface="Calibri" pitchFamily="34" charset="0"/>
              </a:rPr>
              <a:t>Priority are “new” items</a:t>
            </a:r>
          </a:p>
          <a:p>
            <a:r>
              <a:rPr lang="en-US">
                <a:latin typeface="Calibri" pitchFamily="34" charset="0"/>
              </a:rPr>
              <a:t>Trending to complete by May 1</a:t>
            </a:r>
            <a:r>
              <a:rPr lang="en-US" baseline="30000">
                <a:latin typeface="Calibri" pitchFamily="34" charset="0"/>
              </a:rPr>
              <a:t>st</a:t>
            </a:r>
            <a:r>
              <a:rPr lang="en-US">
                <a:latin typeface="Calibri" pitchFamily="34" charset="0"/>
              </a:rPr>
              <a:t> (see later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3"/>
          <p:cNvSpPr txBox="1">
            <a:spLocks noChangeArrowheads="1"/>
          </p:cNvSpPr>
          <p:nvPr/>
        </p:nvSpPr>
        <p:spPr bwMode="auto">
          <a:xfrm>
            <a:off x="1828800" y="914400"/>
            <a:ext cx="57277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Comic Sans MS" pitchFamily="66" charset="0"/>
              </a:rPr>
              <a:t>Outline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Present Status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Response to January Review Action Items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High Level Experimental Run Plan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Status of the Documentation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3"/>
          <p:cNvSpPr txBox="1">
            <a:spLocks noChangeArrowheads="1"/>
          </p:cNvSpPr>
          <p:nvPr/>
        </p:nvSpPr>
        <p:spPr bwMode="auto">
          <a:xfrm>
            <a:off x="50800" y="71438"/>
            <a:ext cx="4354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High Level Experimental Run Plan</a:t>
            </a:r>
          </a:p>
        </p:txBody>
      </p:sp>
      <p:graphicFrame>
        <p:nvGraphicFramePr>
          <p:cNvPr id="5" name="Group 18"/>
          <p:cNvGraphicFramePr>
            <a:graphicFrameLocks noGrp="1"/>
          </p:cNvGraphicFramePr>
          <p:nvPr/>
        </p:nvGraphicFramePr>
        <p:xfrm>
          <a:off x="1905000" y="1400175"/>
          <a:ext cx="5410200" cy="3094994"/>
        </p:xfrm>
        <a:graphic>
          <a:graphicData uri="http://schemas.openxmlformats.org/drawingml/2006/table">
            <a:tbl>
              <a:tblPr/>
              <a:tblGrid>
                <a:gridCol w="1655762"/>
                <a:gridCol w="904875"/>
                <a:gridCol w="1368425"/>
                <a:gridCol w="688975"/>
                <a:gridCol w="792163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p(e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(MeV/c)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I(e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P(e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(h)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Commissioning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– 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nA – 1 µA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≥ 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Mott Measurements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– 5 µA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≥ 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1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 Calibration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– 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 pA – 1 nA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≥ 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Detector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Measurements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– 4 µA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≥ 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1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</a:rPr>
                        <a:t> Measurements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– 4 µA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≥ 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336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89" name="Rectangle 5"/>
          <p:cNvSpPr>
            <a:spLocks noChangeArrowheads="1"/>
          </p:cNvSpPr>
          <p:nvPr/>
        </p:nvSpPr>
        <p:spPr bwMode="auto">
          <a:xfrm>
            <a:off x="1371600" y="51054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 May 25-June 8 (24/7) =&gt; 336 hours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 June 8-June 29 (nights/weekends) =&gt;360 hours </a:t>
            </a:r>
          </a:p>
        </p:txBody>
      </p:sp>
      <p:sp>
        <p:nvSpPr>
          <p:cNvPr id="57390" name="TextBox 6"/>
          <p:cNvSpPr txBox="1">
            <a:spLocks noChangeArrowheads="1"/>
          </p:cNvSpPr>
          <p:nvPr/>
        </p:nvSpPr>
        <p:spPr bwMode="auto">
          <a:xfrm>
            <a:off x="457200" y="990600"/>
            <a:ext cx="219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sng">
                <a:latin typeface="Calibri" pitchFamily="34" charset="0"/>
              </a:rPr>
              <a:t>PAC38 Approved Plan</a:t>
            </a:r>
          </a:p>
        </p:txBody>
      </p:sp>
      <p:sp>
        <p:nvSpPr>
          <p:cNvPr id="57391" name="TextBox 7"/>
          <p:cNvSpPr txBox="1">
            <a:spLocks noChangeArrowheads="1"/>
          </p:cNvSpPr>
          <p:nvPr/>
        </p:nvSpPr>
        <p:spPr bwMode="auto">
          <a:xfrm>
            <a:off x="457200" y="4659313"/>
            <a:ext cx="215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sng">
                <a:latin typeface="Calibri" pitchFamily="34" charset="0"/>
              </a:rPr>
              <a:t>NPES Scheduled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76200" y="815400"/>
            <a:ext cx="889499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1.  Commission electron beam &amp; diagnostics to production target T1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Learn range of </a:t>
            </a:r>
            <a:r>
              <a:rPr lang="en-US" sz="2000" dirty="0" err="1">
                <a:latin typeface="Calibri" pitchFamily="34" charset="0"/>
              </a:rPr>
              <a:t>cryounit</a:t>
            </a:r>
            <a:r>
              <a:rPr lang="en-US" sz="2000" dirty="0">
                <a:latin typeface="Calibri" pitchFamily="34" charset="0"/>
              </a:rPr>
              <a:t> gradients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Define BPM values for extraction orbit to T1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Commission region 1 as spectrometer (use 5 MeV dipole)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Characterize optics (quads) to set beam size at T1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Measure radiation &amp; vacuum level w/ </a:t>
            </a:r>
            <a:r>
              <a:rPr lang="en-US" sz="2000" dirty="0" err="1">
                <a:latin typeface="Calibri" pitchFamily="34" charset="0"/>
              </a:rPr>
              <a:t>cw</a:t>
            </a:r>
            <a:r>
              <a:rPr lang="en-US" sz="2000" dirty="0">
                <a:latin typeface="Calibri" pitchFamily="34" charset="0"/>
              </a:rPr>
              <a:t> beam on T1 targets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2. Commission electron beam  &amp; diagnostics to reconversion target T2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Measured spectrometer current for orbit to T2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Commission location of collimators w/ beam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Commission fiber array detector thresholds/position w/ beam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Define orbit to T2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Characterize optics (quads + solenoids) for beam size at T2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3. Commission detectors with beam to reconversion target T2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Test configuration DAQ modes (sample, e+ semi-integrated, e- integrated)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Checkout of the Compton and Annihilation detectors</a:t>
            </a:r>
          </a:p>
        </p:txBody>
      </p:sp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2713038" y="76200"/>
            <a:ext cx="353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>
                <a:latin typeface="Calibri" pitchFamily="34" charset="0"/>
              </a:rPr>
              <a:t>Part 1 - Commissioning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0" y="609600"/>
            <a:ext cx="929979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1.  Calibrate electron analyzing power at Compton &amp; Mott (T1 OUT)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Compton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Collect sample (spectra) and integrated (asymmetry)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Characterize analyzing magnet asymmetry vs. magnetization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Systematic studies of beam position/angle/spot size/polarization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Mott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Collect asymmetry vs. gold target thickness @ Mott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Systematic studies of beam position/angle/spot size</a:t>
            </a:r>
          </a:p>
          <a:p>
            <a:pPr lvl="1">
              <a:buFont typeface="Wingdings" pitchFamily="2" charset="2"/>
              <a:buChar char="q"/>
            </a:pPr>
            <a:endParaRPr lang="en-US" sz="2000" dirty="0">
              <a:latin typeface="Calibri" pitchFamily="34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2. Calibrate 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spectrometer/Compton with degraded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electron beam (T1 IN)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Spectrometer vs. 3 targets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Scans of spectrometer, collimators, capture, transport solenoids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Compton vs. 3 targets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(Electron Mode) Measure depolarization vs. target thickness of e-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(Positron Mode) Background measurements at Compton</a:t>
            </a:r>
          </a:p>
          <a:p>
            <a:pPr lvl="2"/>
            <a:endParaRPr lang="en-US" sz="2000" dirty="0">
              <a:latin typeface="Calibri" pitchFamily="34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3. Calibrate annihilation detector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Collect sample and semi-integrated data in e- and e+ mode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Systematic studies and background suppression</a:t>
            </a: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3035300" y="0"/>
            <a:ext cx="313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>
                <a:latin typeface="Calibri" pitchFamily="34" charset="0"/>
              </a:rPr>
              <a:t>Part 2 – Calibrations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457200" y="1070550"/>
            <a:ext cx="81316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Compton electron analyzing power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Collect e- analyzing power in fine ~0.5 MeV increments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Positron polarization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Set electron beam to highest energy (maximize yield)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Select positron momentum (spectrometer magnet)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Optimize collection (capture solenoids) w/ AC, FA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Measure experimental asymmetry @ Compton</a:t>
            </a:r>
          </a:p>
          <a:p>
            <a:pPr marL="914400" lvl="1" indent="-457200"/>
            <a:endParaRPr lang="en-US" sz="2000" dirty="0">
              <a:latin typeface="Calibri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3. 	Characterize positron polarization vs. target thickness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Repeat steps in #2 for the three target foils (0.1, 0.5, 1.0 mm)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>
              <a:latin typeface="Calibri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4.	Repeat #2/#3 for 1-2 more different electron beam energies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738438" y="76200"/>
            <a:ext cx="312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>
                <a:latin typeface="Calibri" pitchFamily="34" charset="0"/>
              </a:rPr>
              <a:t>Part 3 – Data Taking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3"/>
          <p:cNvSpPr txBox="1">
            <a:spLocks noChangeArrowheads="1"/>
          </p:cNvSpPr>
          <p:nvPr/>
        </p:nvSpPr>
        <p:spPr bwMode="auto">
          <a:xfrm>
            <a:off x="1828800" y="914400"/>
            <a:ext cx="57277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Comic Sans MS" pitchFamily="66" charset="0"/>
              </a:rPr>
              <a:t>Outline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Present Status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Response to January Review Action Items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High Level Experimental Run Plan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Status of the Documentation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381000"/>
          <a:ext cx="8839200" cy="6396101"/>
        </p:xfrm>
        <a:graphic>
          <a:graphicData uri="http://schemas.openxmlformats.org/drawingml/2006/table">
            <a:tbl>
              <a:tblPr/>
              <a:tblGrid>
                <a:gridCol w="2309340"/>
                <a:gridCol w="6529860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Documentation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Status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Alarms &amp; Malfunctions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FSD Response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Alarms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 Response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4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Checklists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+mn-lt"/>
                          <a:cs typeface="Arial" pitchFamily="34" charset="0"/>
                        </a:rPr>
                        <a:t>End of Run Checklist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Shift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 Checklist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Setup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setup and measure the electron beam energy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setup and measure the electron beam polarization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setup Region 1 =&gt; electron beam only, production target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setup Region 2 =&gt; electron or positron mode, spectrometer/collimator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setup Region 3 =&gt; electron or positron mode, annihilation detector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setup Region 4 =&gt; electron or positron mode, Compton polarimeter/fiber array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Line Elements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use the injector beam current monitor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use PEPPo beam position monitors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use PEPPo view screens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use the PEPPo Faraday cup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use any of the beam line magnets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use the production target ladder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insert/remove the reconversion target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Annihilation Detector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operate the Annihilation Detector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Fiber Array Detector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operate the PEPPo fiber array detector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move the fiber array detector IN/OUT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Compton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control the voltage supply to the polarimeter PMTs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How to measure the analyzing target polarization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move the polarimeter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Data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Acquisition</a:t>
                      </a:r>
                      <a:endParaRPr lang="en-US" sz="1400" dirty="0">
                        <a:solidFill>
                          <a:srgbClr val="00B05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Run CODA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use the VME discriminator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Analyzer</a:t>
                      </a:r>
                      <a:endParaRPr lang="en-US" sz="1400" dirty="0">
                        <a:solidFill>
                          <a:srgbClr val="00B05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Decode a run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use the root file analyzer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How to analyze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500" name="TextBox 5"/>
          <p:cNvSpPr txBox="1">
            <a:spLocks noChangeArrowheads="1"/>
          </p:cNvSpPr>
          <p:nvPr/>
        </p:nvSpPr>
        <p:spPr bwMode="auto">
          <a:xfrm>
            <a:off x="2590800" y="-76200"/>
            <a:ext cx="3776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>
                <a:latin typeface="Calibri" pitchFamily="34" charset="0"/>
              </a:rPr>
              <a:t>Status of the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3"/>
          <p:cNvSpPr txBox="1">
            <a:spLocks noChangeArrowheads="1"/>
          </p:cNvSpPr>
          <p:nvPr/>
        </p:nvSpPr>
        <p:spPr bwMode="auto">
          <a:xfrm>
            <a:off x="1828800" y="914400"/>
            <a:ext cx="57277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Comic Sans MS" pitchFamily="66" charset="0"/>
              </a:rPr>
              <a:t>Outline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Present Status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Response to January Review Action Items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High Level Experimental Run Plan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 Status of the Documentation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3"/>
          <p:cNvSpPr txBox="1">
            <a:spLocks noChangeArrowheads="1"/>
          </p:cNvSpPr>
          <p:nvPr/>
        </p:nvSpPr>
        <p:spPr bwMode="auto">
          <a:xfrm>
            <a:off x="596786" y="381000"/>
            <a:ext cx="7659917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Summary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sz="2400" dirty="0">
                <a:latin typeface="Calibri" pitchFamily="34" charset="0"/>
              </a:rPr>
              <a:t>PEPPo experiment is scheduled to start 5 weeks from today.</a:t>
            </a:r>
          </a:p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33CC"/>
                </a:solidFill>
                <a:latin typeface="Calibri" pitchFamily="34" charset="0"/>
              </a:rPr>
              <a:t>We anticipate being ready to perform the experiment.</a:t>
            </a:r>
          </a:p>
          <a:p>
            <a:pPr algn="ctr"/>
            <a:endParaRPr lang="en-US" sz="2400" dirty="0">
              <a:solidFill>
                <a:srgbClr val="0033CC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Final Tasks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 Shift run plan and staffing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 Cross training from system experts to shift takers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 Final installation tasks the week of May 18-24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Install new high current solenoid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Final surveys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Detector source calibrations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(?) Install cooled target ladder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0" y="0"/>
            <a:ext cx="5262563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Beam Line Vacuum Components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7463" y="914400"/>
            <a:ext cx="911480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Vacuum</a:t>
            </a:r>
            <a:r>
              <a:rPr lang="en-US" sz="2000" dirty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-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Base pressure good/stable 4x10</a:t>
            </a:r>
            <a:r>
              <a:rPr lang="en-US" baseline="30000" dirty="0">
                <a:solidFill>
                  <a:srgbClr val="00B050"/>
                </a:solidFill>
                <a:latin typeface="Calibri" pitchFamily="34" charset="0"/>
              </a:rPr>
              <a:t>-8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torr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; now interlocked to PEPPo and Injector valves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Target Ladder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Works reliably &amp; reproducibly; thermal calculation done (see later slide)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Beam Position Monitors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Works reliably, fast S/H cards connected to DAQ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Beam Cavity Monitor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-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New receiver works great, limit ~1nA, FSD tested OK from 2nA to 1uA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Faraday Cup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Works reliably; new software works; current monitoring good to ~50pA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Viewers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Work reliably; 3 enabled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</a:rPr>
              <a:t>cw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 safe OK;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insertion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ITV5D03 less than beam position</a:t>
            </a:r>
            <a:endParaRPr lang="en-US" baseline="30000" dirty="0" smtClean="0">
              <a:solidFill>
                <a:srgbClr val="0033CC"/>
              </a:solidFill>
              <a:latin typeface="Calibri" pitchFamily="34" charset="0"/>
            </a:endParaRPr>
          </a:p>
          <a:p>
            <a:r>
              <a:rPr lang="en-US" baseline="30000" dirty="0" smtClean="0">
                <a:solidFill>
                  <a:srgbClr val="0033CC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=&gt; (Update)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4/19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measured beam offset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5mm, 5/18-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increase depth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Collimators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Moves to IN/OUT limit switches OK;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software upgrade due for calibrated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motion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	=&gt; (Update)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ATLIS #12315 software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upgrade,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4/19-first pass, 5/18-due date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0" y="0"/>
            <a:ext cx="335915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Beam Line Magnets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7463" y="838200"/>
            <a:ext cx="904696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5 MeV Dipole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Reliable &amp; reproducible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Quads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Work OK; polarities checked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Correctors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Work OK; polarities checked;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increase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</a:rPr>
              <a:t>MCSxx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, MPD5D03A PS limits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	=&gt; (Update) ATLIS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#12341 submitted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to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increase limits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Capture Solenoid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Magnet/PS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OK to max 300A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Spectrometer</a:t>
            </a:r>
            <a:r>
              <a:rPr lang="en-US" dirty="0" smtClean="0">
                <a:latin typeface="Calibri" pitchFamily="34" charset="0"/>
              </a:rPr>
              <a:t>–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Magnet/PS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OK to 195A (8MeV);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MMF map confusing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	=&gt; (Update) Using E166 map near term; resolve MMF map (or remap) long term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Transport Solenoid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Low current coil OK;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retrofit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high current coil May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18</a:t>
            </a:r>
            <a:r>
              <a:rPr lang="en-US" baseline="30000" dirty="0" smtClean="0">
                <a:solidFill>
                  <a:srgbClr val="0033CC"/>
                </a:solidFill>
                <a:latin typeface="Calibri" pitchFamily="34" charset="0"/>
              </a:rPr>
              <a:t>th</a:t>
            </a:r>
          </a:p>
          <a:p>
            <a:r>
              <a:rPr lang="en-US" baseline="30000" dirty="0" smtClean="0">
                <a:solidFill>
                  <a:srgbClr val="0033CC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=&gt; (Update) Shop agreed new coil by 5/11; MMF to map, ready for 5/18 install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Low Current PS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 smtClean="0">
                <a:latin typeface="Calibri" pitchFamily="34" charset="0"/>
              </a:rPr>
              <a:t>All 1A/10A trims work </a:t>
            </a:r>
            <a:r>
              <a:rPr lang="en-US" dirty="0">
                <a:latin typeface="Calibri" pitchFamily="34" charset="0"/>
              </a:rPr>
              <a:t>OK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High Current PS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Expert controls good, reproducible;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need hysteresis “wrapper”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	=&gt; (Update) Software working job,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complete controls 5/1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0" y="0"/>
            <a:ext cx="3773488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Annihilation Detector</a:t>
            </a:r>
          </a:p>
        </p:txBody>
      </p:sp>
      <p:graphicFrame>
        <p:nvGraphicFramePr>
          <p:cNvPr id="33831" name="Group 39"/>
          <p:cNvGraphicFramePr>
            <a:graphicFrameLocks noGrp="1"/>
          </p:cNvGraphicFramePr>
          <p:nvPr/>
        </p:nvGraphicFramePr>
        <p:xfrm>
          <a:off x="2970213" y="1076325"/>
          <a:ext cx="3221037" cy="1374775"/>
        </p:xfrm>
        <a:graphic>
          <a:graphicData uri="http://schemas.openxmlformats.org/drawingml/2006/table">
            <a:tbl>
              <a:tblPr/>
              <a:tblGrid>
                <a:gridCol w="857250"/>
                <a:gridCol w="1677987"/>
                <a:gridCol w="6858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Hardware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Detectors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PMT read-out and cabling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Electronics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FADC 250 based read-out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Analysis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 decoder and ntuples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Analysis macros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17" name="Picture 25" descr="Annihil_Counter_Nov_Check_Det1_Connected_in_Tunn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2943225"/>
            <a:ext cx="3411538" cy="2557463"/>
          </a:xfrm>
          <a:prstGeom prst="rect">
            <a:avLst/>
          </a:prstGeom>
          <a:noFill/>
        </p:spPr>
      </p:pic>
      <p:pic>
        <p:nvPicPr>
          <p:cNvPr id="33818" name="Picture 26" descr="Run4079_1000Pu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2857500"/>
            <a:ext cx="3976688" cy="2695575"/>
          </a:xfrm>
          <a:prstGeom prst="rect">
            <a:avLst/>
          </a:prstGeom>
          <a:noFill/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695325" y="5924550"/>
            <a:ext cx="777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The annihilation counters and associated DAQ are operational and are currently tested during beam-time studies for </a:t>
            </a:r>
            <a:r>
              <a:rPr lang="en-US" sz="1600" b="1">
                <a:solidFill>
                  <a:srgbClr val="0033CC"/>
                </a:solidFill>
                <a:latin typeface="Comic Sans MS" pitchFamily="66" charset="0"/>
              </a:rPr>
              <a:t>511 keV </a:t>
            </a:r>
            <a:r>
              <a:rPr lang="en-US" sz="1600" b="1">
                <a:solidFill>
                  <a:srgbClr val="0033CC"/>
                </a:solidFill>
                <a:latin typeface="Symbol" pitchFamily="18" charset="2"/>
              </a:rPr>
              <a:t>g</a:t>
            </a:r>
            <a:r>
              <a:rPr lang="en-US" sz="1600">
                <a:latin typeface="Comic Sans MS" pitchFamily="66" charset="0"/>
              </a:rPr>
              <a:t> coincidence detection.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0" y="0"/>
            <a:ext cx="3787775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Fiber Array Detector</a:t>
            </a:r>
          </a:p>
        </p:txBody>
      </p:sp>
      <p:graphicFrame>
        <p:nvGraphicFramePr>
          <p:cNvPr id="25658" name="Group 58"/>
          <p:cNvGraphicFramePr>
            <a:graphicFrameLocks noGrp="1"/>
          </p:cNvGraphicFramePr>
          <p:nvPr/>
        </p:nvGraphicFramePr>
        <p:xfrm>
          <a:off x="3036888" y="1104900"/>
          <a:ext cx="3078162" cy="1283335"/>
        </p:xfrm>
        <a:graphic>
          <a:graphicData uri="http://schemas.openxmlformats.org/drawingml/2006/table">
            <a:tbl>
              <a:tblPr/>
              <a:tblGrid>
                <a:gridCol w="857250"/>
                <a:gridCol w="1687512"/>
                <a:gridCol w="5334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Hardware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Detector 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PMT read-out and cabling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EPICS read-out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 display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 recording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6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2647950"/>
            <a:ext cx="26987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51125"/>
            <a:ext cx="27035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9925" y="3435350"/>
            <a:ext cx="27352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3" name="AutoShape 63"/>
          <p:cNvSpPr>
            <a:spLocks noChangeArrowheads="1"/>
          </p:cNvSpPr>
          <p:nvPr/>
        </p:nvSpPr>
        <p:spPr bwMode="auto">
          <a:xfrm rot="5400000">
            <a:off x="1840706" y="4931569"/>
            <a:ext cx="852488" cy="1752600"/>
          </a:xfrm>
          <a:custGeom>
            <a:avLst/>
            <a:gdLst>
              <a:gd name="T0" fmla="*/ 620698 w 21600"/>
              <a:gd name="T1" fmla="*/ 0 h 21600"/>
              <a:gd name="T2" fmla="*/ 388908 w 21600"/>
              <a:gd name="T3" fmla="*/ 419082 h 21600"/>
              <a:gd name="T4" fmla="*/ 0 w 21600"/>
              <a:gd name="T5" fmla="*/ 1643306 h 21600"/>
              <a:gd name="T6" fmla="*/ 331010 w 21600"/>
              <a:gd name="T7" fmla="*/ 1752600 h 21600"/>
              <a:gd name="T8" fmla="*/ 661981 w 21600"/>
              <a:gd name="T9" fmla="*/ 1146168 h 21600"/>
              <a:gd name="T10" fmla="*/ 852488 w 21600"/>
              <a:gd name="T11" fmla="*/ 41908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906 h 21600"/>
              <a:gd name="T20" fmla="*/ 1677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27" y="0"/>
                </a:moveTo>
                <a:lnTo>
                  <a:pt x="9854" y="5165"/>
                </a:lnTo>
                <a:lnTo>
                  <a:pt x="14681" y="5165"/>
                </a:lnTo>
                <a:lnTo>
                  <a:pt x="14681" y="18906"/>
                </a:lnTo>
                <a:lnTo>
                  <a:pt x="0" y="18906"/>
                </a:lnTo>
                <a:lnTo>
                  <a:pt x="0" y="21600"/>
                </a:lnTo>
                <a:lnTo>
                  <a:pt x="16773" y="21600"/>
                </a:lnTo>
                <a:lnTo>
                  <a:pt x="16773" y="5165"/>
                </a:lnTo>
                <a:lnTo>
                  <a:pt x="21600" y="516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64" name="AutoShape 64"/>
          <p:cNvSpPr>
            <a:spLocks noChangeArrowheads="1"/>
          </p:cNvSpPr>
          <p:nvPr/>
        </p:nvSpPr>
        <p:spPr bwMode="auto">
          <a:xfrm>
            <a:off x="5962650" y="5353050"/>
            <a:ext cx="2371725" cy="692150"/>
          </a:xfrm>
          <a:custGeom>
            <a:avLst/>
            <a:gdLst>
              <a:gd name="T0" fmla="*/ 1726638 w 21600"/>
              <a:gd name="T1" fmla="*/ 0 h 21600"/>
              <a:gd name="T2" fmla="*/ 1081551 w 21600"/>
              <a:gd name="T3" fmla="*/ 315633 h 21600"/>
              <a:gd name="T4" fmla="*/ 0 w 21600"/>
              <a:gd name="T5" fmla="*/ 652351 h 21600"/>
              <a:gd name="T6" fmla="*/ 915969 w 21600"/>
              <a:gd name="T7" fmla="*/ 692150 h 21600"/>
              <a:gd name="T8" fmla="*/ 1831938 w 21600"/>
              <a:gd name="T9" fmla="*/ 550387 h 21600"/>
              <a:gd name="T10" fmla="*/ 2371725 w 21600"/>
              <a:gd name="T11" fmla="*/ 3156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17 h 21600"/>
              <a:gd name="T20" fmla="*/ 1668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25" y="0"/>
                </a:moveTo>
                <a:lnTo>
                  <a:pt x="9850" y="9850"/>
                </a:lnTo>
                <a:lnTo>
                  <a:pt x="14766" y="9850"/>
                </a:lnTo>
                <a:lnTo>
                  <a:pt x="14766" y="19117"/>
                </a:lnTo>
                <a:lnTo>
                  <a:pt x="0" y="19117"/>
                </a:lnTo>
                <a:lnTo>
                  <a:pt x="0" y="21600"/>
                </a:lnTo>
                <a:lnTo>
                  <a:pt x="16684" y="21600"/>
                </a:lnTo>
                <a:lnTo>
                  <a:pt x="16684" y="9850"/>
                </a:lnTo>
                <a:lnTo>
                  <a:pt x="21600" y="98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0" y="0"/>
            <a:ext cx="5481638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Compton Transmission Detector</a:t>
            </a:r>
          </a:p>
        </p:txBody>
      </p:sp>
      <p:graphicFrame>
        <p:nvGraphicFramePr>
          <p:cNvPr id="2080" name="Group 32"/>
          <p:cNvGraphicFramePr>
            <a:graphicFrameLocks noGrp="1"/>
          </p:cNvGraphicFramePr>
          <p:nvPr/>
        </p:nvGraphicFramePr>
        <p:xfrm>
          <a:off x="2112963" y="1057275"/>
          <a:ext cx="4916487" cy="2211070"/>
        </p:xfrm>
        <a:graphic>
          <a:graphicData uri="http://schemas.openxmlformats.org/drawingml/2006/table">
            <a:tbl>
              <a:tblPr/>
              <a:tblGrid>
                <a:gridCol w="857250"/>
                <a:gridCol w="3449637"/>
                <a:gridCol w="609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Hardware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Detectors (CsI crystals, Cosmic paddles, LED controller)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Shielding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Analyzing magnet (power supply, control, measurement)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Electronics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FADC 250 based read-out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Final cabling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Analysis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 decoder and ntuples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Online monitoring histograms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Analysis macros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Analyzing power simulations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Pick-up coils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74" name="Group 50"/>
          <p:cNvGrpSpPr>
            <a:grpSpLocks/>
          </p:cNvGrpSpPr>
          <p:nvPr/>
        </p:nvGrpSpPr>
        <p:grpSpPr bwMode="auto">
          <a:xfrm>
            <a:off x="619125" y="3527425"/>
            <a:ext cx="3454400" cy="3311525"/>
            <a:chOff x="480" y="2210"/>
            <a:chExt cx="2176" cy="2086"/>
          </a:xfrm>
        </p:grpSpPr>
        <p:pic>
          <p:nvPicPr>
            <p:cNvPr id="2077" name="Picture 48" descr="co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" y="2210"/>
              <a:ext cx="2158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8" name="Rectangle 49"/>
            <p:cNvSpPr>
              <a:spLocks noChangeArrowheads="1"/>
            </p:cNvSpPr>
            <p:nvPr/>
          </p:nvSpPr>
          <p:spPr bwMode="auto">
            <a:xfrm>
              <a:off x="480" y="2550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075" name="Text Box 14"/>
          <p:cNvSpPr txBox="1">
            <a:spLocks noChangeArrowheads="1"/>
          </p:cNvSpPr>
          <p:nvPr/>
        </p:nvSpPr>
        <p:spPr bwMode="auto">
          <a:xfrm>
            <a:off x="5497513" y="3752850"/>
            <a:ext cx="2332037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400" b="1">
                <a:solidFill>
                  <a:srgbClr val="FF0000"/>
                </a:solidFill>
                <a:latin typeface="Lucida Handwriting" pitchFamily="66" charset="0"/>
              </a:rPr>
              <a:t>Experimental Method</a:t>
            </a:r>
          </a:p>
        </p:txBody>
      </p:sp>
      <p:sp>
        <p:nvSpPr>
          <p:cNvPr id="2076" name="Text Box 55"/>
          <p:cNvSpPr txBox="1">
            <a:spLocks noChangeArrowheads="1"/>
          </p:cNvSpPr>
          <p:nvPr/>
        </p:nvSpPr>
        <p:spPr bwMode="auto">
          <a:xfrm>
            <a:off x="4686300" y="4191000"/>
            <a:ext cx="4114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The signal delivered by the pick-up coils upon analyzing </a:t>
            </a:r>
            <a:r>
              <a:rPr lang="en-US" sz="1400" b="1" dirty="0">
                <a:solidFill>
                  <a:srgbClr val="0033CC"/>
                </a:solidFill>
                <a:latin typeface="Comic Sans MS" pitchFamily="66" charset="0"/>
              </a:rPr>
              <a:t>magnet powering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 or </a:t>
            </a:r>
            <a:r>
              <a:rPr lang="en-US" sz="1400" b="1" dirty="0">
                <a:solidFill>
                  <a:srgbClr val="0033CC"/>
                </a:solidFill>
                <a:latin typeface="Comic Sans MS" pitchFamily="66" charset="0"/>
              </a:rPr>
              <a:t>polarity change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 is read by a </a:t>
            </a:r>
            <a:r>
              <a:rPr lang="en-US" sz="1400" b="1" dirty="0" err="1">
                <a:solidFill>
                  <a:srgbClr val="FF0000"/>
                </a:solidFill>
                <a:latin typeface="Comic Sans MS" pitchFamily="66" charset="0"/>
              </a:rPr>
              <a:t>VtoF+Scaler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 setup.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The flux measurements are compared to the </a:t>
            </a:r>
            <a:r>
              <a:rPr lang="en-US" sz="1400" b="1" dirty="0">
                <a:solidFill>
                  <a:srgbClr val="0033CC"/>
                </a:solidFill>
                <a:latin typeface="Comic Sans MS" pitchFamily="66" charset="0"/>
              </a:rPr>
              <a:t>magnet model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 expectations relying on the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measured field map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n-US" sz="1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600700" y="5953125"/>
          <a:ext cx="2257425" cy="301625"/>
        </p:xfrm>
        <a:graphic>
          <a:graphicData uri="http://schemas.openxmlformats.org/presentationml/2006/ole">
            <p:oleObj spid="_x0000_s2050" name="Equation" r:id="rId5" imgW="1714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3"/>
          <p:cNvSpPr txBox="1">
            <a:spLocks noChangeArrowheads="1"/>
          </p:cNvSpPr>
          <p:nvPr/>
        </p:nvSpPr>
        <p:spPr bwMode="auto">
          <a:xfrm>
            <a:off x="0" y="0"/>
            <a:ext cx="464185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Data Acquisition Hardware</a:t>
            </a:r>
          </a:p>
        </p:txBody>
      </p:sp>
      <p:graphicFrame>
        <p:nvGraphicFramePr>
          <p:cNvPr id="40989" name="Group 29"/>
          <p:cNvGraphicFramePr>
            <a:graphicFrameLocks noGrp="1"/>
          </p:cNvGraphicFramePr>
          <p:nvPr/>
        </p:nvGraphicFramePr>
        <p:xfrm>
          <a:off x="2465388" y="1371600"/>
          <a:ext cx="4221162" cy="1372870"/>
        </p:xfrm>
        <a:graphic>
          <a:graphicData uri="http://schemas.openxmlformats.org/drawingml/2006/table">
            <a:tbl>
              <a:tblPr/>
              <a:tblGrid>
                <a:gridCol w="1020762"/>
                <a:gridCol w="2590800"/>
                <a:gridCol w="6096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Component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Hardware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FADC 250 modules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Trigger interface module (buffering mode)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Electronics modules and cabling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Firmware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FADC 250 firmware for integrated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 Handling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Mass storage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4" name="Picture 54" descr="AsymBattery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3419475"/>
            <a:ext cx="3905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5" name="Picture 56" descr="asym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3400425"/>
            <a:ext cx="39306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6" name="Text Box 58"/>
          <p:cNvSpPr txBox="1">
            <a:spLocks noChangeArrowheads="1"/>
          </p:cNvSpPr>
          <p:nvPr/>
        </p:nvSpPr>
        <p:spPr bwMode="auto">
          <a:xfrm>
            <a:off x="995363" y="5922963"/>
            <a:ext cx="271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Comic Sans MS" pitchFamily="66" charset="0"/>
              </a:rPr>
              <a:t>Battery signal asymmetry</a:t>
            </a:r>
          </a:p>
        </p:txBody>
      </p:sp>
      <p:sp>
        <p:nvSpPr>
          <p:cNvPr id="40987" name="Text Box 59"/>
          <p:cNvSpPr txBox="1">
            <a:spLocks noChangeArrowheads="1"/>
          </p:cNvSpPr>
          <p:nvPr/>
        </p:nvSpPr>
        <p:spPr bwMode="auto">
          <a:xfrm>
            <a:off x="5684838" y="5918200"/>
            <a:ext cx="271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33CC"/>
                </a:solidFill>
                <a:latin typeface="Comic Sans MS" pitchFamily="66" charset="0"/>
              </a:rPr>
              <a:t>Helicity signal asymmetry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E:\ComptonAsym_-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701" y="3636962"/>
            <a:ext cx="4093299" cy="2382838"/>
          </a:xfrm>
          <a:prstGeom prst="rect">
            <a:avLst/>
          </a:prstGeom>
          <a:noFill/>
        </p:spPr>
      </p:pic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0" y="0"/>
            <a:ext cx="24384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Data Analysis</a:t>
            </a:r>
          </a:p>
        </p:txBody>
      </p:sp>
      <p:graphicFrame>
        <p:nvGraphicFramePr>
          <p:cNvPr id="43067" name="Group 59"/>
          <p:cNvGraphicFramePr>
            <a:graphicFrameLocks noGrp="1"/>
          </p:cNvGraphicFramePr>
          <p:nvPr/>
        </p:nvGraphicFramePr>
        <p:xfrm>
          <a:off x="444500" y="838200"/>
          <a:ext cx="3606800" cy="2216785"/>
        </p:xfrm>
        <a:graphic>
          <a:graphicData uri="http://schemas.openxmlformats.org/drawingml/2006/table">
            <a:tbl>
              <a:tblPr/>
              <a:tblGrid>
                <a:gridCol w="793750"/>
                <a:gridCol w="2127250"/>
                <a:gridCol w="6858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Decoder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Sample mode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Semi-integrated mode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Integrated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Software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Ntuple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maker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Online monitoring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Online 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scaler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read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75%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Analysis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Compton 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asymmetry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macros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charge asymmetry macro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position asymmetry macro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Pick-up coils macro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986" name="Picture 2" descr="E:\PITASLO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1" y="533399"/>
            <a:ext cx="3363276" cy="2329875"/>
          </a:xfrm>
          <a:prstGeom prst="rect">
            <a:avLst/>
          </a:prstGeom>
          <a:noFill/>
        </p:spPr>
      </p:pic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5158601" y="2895025"/>
            <a:ext cx="32480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  <a:latin typeface="Comic Sans MS" pitchFamily="66" charset="0"/>
              </a:rPr>
              <a:t>PITA scan measured with the </a:t>
            </a:r>
          </a:p>
          <a:p>
            <a:pPr algn="ctr"/>
            <a:r>
              <a:rPr lang="en-US" sz="1600" b="1" dirty="0" smtClean="0">
                <a:solidFill>
                  <a:srgbClr val="0033CC"/>
                </a:solidFill>
                <a:latin typeface="Comic Sans MS" pitchFamily="66" charset="0"/>
              </a:rPr>
              <a:t>Compton Detector</a:t>
            </a:r>
            <a:endParaRPr lang="en-US" sz="1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41987" name="Picture 3" descr="E:\ComptonAsym_+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17900"/>
            <a:ext cx="3854368" cy="2590800"/>
          </a:xfrm>
          <a:prstGeom prst="rect">
            <a:avLst/>
          </a:prstGeom>
          <a:noFill/>
        </p:spPr>
      </p:pic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975098" y="6138446"/>
            <a:ext cx="6822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  <a:latin typeface="Comic Sans MS" pitchFamily="66" charset="0"/>
              </a:rPr>
              <a:t>Electron beam Compton asymmetry measured with the </a:t>
            </a:r>
            <a:r>
              <a:rPr lang="en-US" sz="1600" b="1" dirty="0" err="1" smtClean="0">
                <a:solidFill>
                  <a:srgbClr val="0033CC"/>
                </a:solidFill>
                <a:latin typeface="Comic Sans MS" pitchFamily="66" charset="0"/>
              </a:rPr>
              <a:t>polarimeter</a:t>
            </a:r>
            <a:endParaRPr lang="en-US" sz="1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914400" y="3966746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 = -60 A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4902200" y="398780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 = +60 A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5499100" y="116840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 = 0 A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2024</Words>
  <Application>Microsoft Office PowerPoint</Application>
  <PresentationFormat>On-screen Show (4:3)</PresentationFormat>
  <Paragraphs>512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grames</dc:creator>
  <cp:lastModifiedBy>grames</cp:lastModifiedBy>
  <cp:revision>120</cp:revision>
  <dcterms:created xsi:type="dcterms:W3CDTF">2012-01-23T13:41:47Z</dcterms:created>
  <dcterms:modified xsi:type="dcterms:W3CDTF">2012-04-20T13:22:09Z</dcterms:modified>
</cp:coreProperties>
</file>