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0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92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40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27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15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4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28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031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15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9285F-38BF-4706-8BF0-55F0AEFF79E0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9DF8F-9B8F-418D-AE8E-49E538CC1A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987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Beam Commissioning</a:t>
            </a:r>
            <a:br>
              <a:rPr lang="en-US" dirty="0"/>
            </a:br>
            <a:r>
              <a:rPr lang="en-US" dirty="0"/>
              <a:t>Injector Upgrade</a:t>
            </a:r>
            <a:br>
              <a:rPr lang="en-US" dirty="0"/>
            </a:br>
            <a:r>
              <a:rPr lang="en-US" dirty="0"/>
              <a:t>Phase 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Reza, Alicia, Yan, and Dennis</a:t>
            </a:r>
          </a:p>
        </p:txBody>
      </p:sp>
    </p:spTree>
    <p:extLst>
      <p:ext uri="{BB962C8B-B14F-4D97-AF65-F5344CB8AC3E}">
        <p14:creationId xmlns:p14="http://schemas.microsoft.com/office/powerpoint/2010/main" val="2118358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Goal: High current Beam to FC1 for FY2021 Physics Running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1965"/>
            <a:ext cx="10515600" cy="52876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	Including:</a:t>
            </a:r>
          </a:p>
          <a:p>
            <a:pPr lvl="1"/>
            <a:r>
              <a:rPr lang="en-US" dirty="0"/>
              <a:t>Initial Check of the newly installed line elements with beam. </a:t>
            </a:r>
          </a:p>
          <a:p>
            <a:pPr lvl="2"/>
            <a:r>
              <a:rPr lang="en-US" dirty="0"/>
              <a:t>Do all elements behave as expected? Check for miswiring of corrector, lenses, Wiens, etc.</a:t>
            </a:r>
          </a:p>
          <a:p>
            <a:pPr lvl="1"/>
            <a:r>
              <a:rPr lang="en-US" dirty="0"/>
              <a:t>Vertical and Horizontal Wien setups</a:t>
            </a:r>
          </a:p>
          <a:p>
            <a:pPr lvl="1"/>
            <a:r>
              <a:rPr lang="en-US" dirty="0"/>
              <a:t>Prebuncher setup</a:t>
            </a:r>
          </a:p>
          <a:p>
            <a:pPr lvl="1"/>
            <a:r>
              <a:rPr lang="en-US" dirty="0"/>
              <a:t>Acceptable transmission from gun to FC1.</a:t>
            </a:r>
          </a:p>
          <a:p>
            <a:pPr lvl="2"/>
            <a:r>
              <a:rPr lang="en-US" dirty="0"/>
              <a:t>Low halo, lossless transmission through 15 deg bend and Wiens, above 90% transmission through A1A2 apertures.</a:t>
            </a:r>
          </a:p>
          <a:p>
            <a:pPr lvl="2"/>
            <a:r>
              <a:rPr lang="en-US" dirty="0"/>
              <a:t>Vacuum quality</a:t>
            </a:r>
          </a:p>
          <a:p>
            <a:pPr lvl="1"/>
            <a:r>
              <a:rPr lang="en-US" dirty="0"/>
              <a:t>Choppers setup</a:t>
            </a:r>
          </a:p>
          <a:p>
            <a:pPr lvl="1"/>
            <a:r>
              <a:rPr lang="en-US" dirty="0"/>
              <a:t>Optics measurements</a:t>
            </a:r>
          </a:p>
          <a:p>
            <a:pPr lvl="2"/>
            <a:r>
              <a:rPr lang="en-US" dirty="0"/>
              <a:t>FOPTs, Emittance measurements</a:t>
            </a:r>
          </a:p>
          <a:p>
            <a:pPr lvl="1"/>
            <a:r>
              <a:rPr lang="en-US" dirty="0"/>
              <a:t>Bunch length measurements at choppers.</a:t>
            </a:r>
          </a:p>
          <a:p>
            <a:pPr lvl="1"/>
            <a:r>
              <a:rPr lang="en-US" dirty="0"/>
              <a:t>PQB measurements</a:t>
            </a:r>
          </a:p>
          <a:p>
            <a:pPr lvl="1"/>
            <a:r>
              <a:rPr lang="en-US" dirty="0"/>
              <a:t>What else?</a:t>
            </a:r>
          </a:p>
        </p:txBody>
      </p:sp>
    </p:spTree>
    <p:extLst>
      <p:ext uri="{BB962C8B-B14F-4D97-AF65-F5344CB8AC3E}">
        <p14:creationId xmlns:p14="http://schemas.microsoft.com/office/powerpoint/2010/main" val="96964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 to Chopper commissioning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5158409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Initial beam threading (Prebuncher, Choppers, and Wiens OFF)</a:t>
            </a:r>
          </a:p>
          <a:p>
            <a:pPr marL="457200" lvl="1" indent="0">
              <a:buNone/>
            </a:pPr>
            <a:r>
              <a:rPr lang="en-US" dirty="0"/>
              <a:t>1.1 Pcup inserted</a:t>
            </a:r>
          </a:p>
          <a:p>
            <a:pPr marL="914400" lvl="2" indent="0">
              <a:buNone/>
            </a:pPr>
            <a:r>
              <a:rPr lang="en-US" dirty="0"/>
              <a:t>1.1.1	Correcting for the gun kick</a:t>
            </a:r>
          </a:p>
          <a:p>
            <a:pPr marL="914400" lvl="2" indent="0">
              <a:buNone/>
            </a:pPr>
            <a:r>
              <a:rPr lang="en-US" dirty="0"/>
              <a:t>1.1.2	Setup the 15 deg bend (This could be tricky. How much stray field is there?) </a:t>
            </a:r>
          </a:p>
          <a:p>
            <a:pPr marL="914400" lvl="2" indent="0">
              <a:buNone/>
            </a:pPr>
            <a:r>
              <a:rPr lang="en-US" dirty="0"/>
              <a:t>1.1.3	Check magnets with beam (correctors, solenoids, quads) for miswiring/shorts.</a:t>
            </a:r>
          </a:p>
          <a:p>
            <a:pPr marL="914400" lvl="2" indent="0">
              <a:buNone/>
            </a:pPr>
            <a:r>
              <a:rPr lang="en-US" dirty="0"/>
              <a:t>1.1.4	Change the Wien magnets by &lt; 10 Gauss.cm to check its wiring. (HV check??)</a:t>
            </a:r>
          </a:p>
          <a:p>
            <a:pPr marL="914400" lvl="2" indent="0">
              <a:buNone/>
            </a:pPr>
            <a:r>
              <a:rPr lang="en-US" dirty="0"/>
              <a:t>1.1.5 	Scan aperture from Gun to Pcup to ensure enough clearance for the beam.</a:t>
            </a:r>
          </a:p>
          <a:p>
            <a:pPr marL="914400" lvl="2" indent="0">
              <a:buNone/>
            </a:pPr>
            <a:r>
              <a:rPr lang="en-US" dirty="0"/>
              <a:t>1.1.6	Center on lenses and the Wien pipes.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1.2 Pcup out, FC1 inserted</a:t>
            </a:r>
          </a:p>
          <a:p>
            <a:pPr marL="914400" lvl="2" indent="0">
              <a:buNone/>
            </a:pPr>
            <a:r>
              <a:rPr lang="en-US" dirty="0"/>
              <a:t>1.2.1	Thread beam through A1A2 and Chopper (off) to FC1</a:t>
            </a:r>
          </a:p>
          <a:p>
            <a:pPr marL="914400" lvl="2" indent="0">
              <a:buNone/>
            </a:pPr>
            <a:r>
              <a:rPr lang="en-US" dirty="0"/>
              <a:t>1.2.2	FOPT systematic corrector checks</a:t>
            </a:r>
          </a:p>
          <a:p>
            <a:pPr marL="914400" lvl="2" indent="0">
              <a:buNone/>
            </a:pPr>
            <a:r>
              <a:rPr lang="en-US" dirty="0"/>
              <a:t>1.2.3	Check the beam shape on the viewers.</a:t>
            </a:r>
          </a:p>
          <a:p>
            <a:pPr marL="914400" lvl="2" indent="0">
              <a:buNone/>
            </a:pPr>
            <a:r>
              <a:rPr lang="en-US" dirty="0"/>
              <a:t>1.2.4	Double check beam centering and clearance from gun to FC1</a:t>
            </a:r>
          </a:p>
          <a:p>
            <a:pPr marL="914400" lvl="2" indent="0">
              <a:buNone/>
            </a:pPr>
            <a:r>
              <a:rPr lang="en-US" dirty="0"/>
              <a:t>1.2.5	Check transmission</a:t>
            </a:r>
          </a:p>
          <a:p>
            <a:pPr marL="914400" lvl="2" indent="0">
              <a:buNone/>
            </a:pPr>
            <a:r>
              <a:rPr lang="en-US" dirty="0"/>
              <a:t>1.2.6	Emittance measurement</a:t>
            </a:r>
          </a:p>
        </p:txBody>
      </p:sp>
    </p:spTree>
    <p:extLst>
      <p:ext uri="{BB962C8B-B14F-4D97-AF65-F5344CB8AC3E}">
        <p14:creationId xmlns:p14="http://schemas.microsoft.com/office/powerpoint/2010/main" val="3054563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 to Chopper commissioning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RF elements setup</a:t>
            </a:r>
          </a:p>
          <a:p>
            <a:pPr marL="457200" lvl="1" indent="0">
              <a:buNone/>
            </a:pPr>
            <a:r>
              <a:rPr lang="en-US" dirty="0"/>
              <a:t>2.1 Setup the choppers</a:t>
            </a:r>
          </a:p>
          <a:p>
            <a:pPr marL="457200" lvl="1" indent="0">
              <a:buNone/>
            </a:pPr>
            <a:r>
              <a:rPr lang="en-US" dirty="0"/>
              <a:t>2.2 Setup the </a:t>
            </a:r>
            <a:r>
              <a:rPr lang="en-US" dirty="0" err="1"/>
              <a:t>prebuncher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2.3 Setup all laser phases in the choppers</a:t>
            </a:r>
          </a:p>
        </p:txBody>
      </p:sp>
    </p:spTree>
    <p:extLst>
      <p:ext uri="{BB962C8B-B14F-4D97-AF65-F5344CB8AC3E}">
        <p14:creationId xmlns:p14="http://schemas.microsoft.com/office/powerpoint/2010/main" val="2286200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 to Chopper commissioning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Major Elements Setup</a:t>
            </a:r>
          </a:p>
          <a:p>
            <a:pPr marL="457200" lvl="1" indent="0">
              <a:buNone/>
            </a:pPr>
            <a:r>
              <a:rPr lang="en-US" dirty="0"/>
              <a:t>3.1	Vertical Wien Setup (with Horizontal Wien off)</a:t>
            </a:r>
          </a:p>
          <a:p>
            <a:pPr marL="914400" lvl="2" indent="0">
              <a:buNone/>
            </a:pPr>
            <a:r>
              <a:rPr lang="en-US" dirty="0"/>
              <a:t>3.1.1 Check the beam quality (emittance) and transmission before and after</a:t>
            </a:r>
          </a:p>
          <a:p>
            <a:pPr marL="914400" lvl="2" indent="0">
              <a:buNone/>
            </a:pPr>
            <a:r>
              <a:rPr lang="en-US" dirty="0"/>
              <a:t>3.1.2 Check the beam phase in the choppers before and after</a:t>
            </a:r>
          </a:p>
          <a:p>
            <a:pPr marL="457200" lvl="1" indent="0">
              <a:buNone/>
            </a:pPr>
            <a:r>
              <a:rPr lang="en-US" dirty="0"/>
              <a:t>3.2	Horizontal Wien setup (with Vertical Wien off)</a:t>
            </a:r>
          </a:p>
          <a:p>
            <a:pPr marL="9144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3.2.1 Check the beam quality (emittance) and transmission before and after</a:t>
            </a:r>
          </a:p>
          <a:p>
            <a:pPr marL="9144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3.2.2 Check the beam phase in the choppers before and after</a:t>
            </a:r>
          </a:p>
          <a:p>
            <a:pPr marL="457200" lvl="1" indent="0">
              <a:buNone/>
            </a:pPr>
            <a:r>
              <a:rPr lang="en-US" dirty="0"/>
              <a:t>3.3 Both </a:t>
            </a:r>
            <a:r>
              <a:rPr lang="en-US" dirty="0" err="1"/>
              <a:t>Wiens</a:t>
            </a:r>
            <a:r>
              <a:rPr lang="en-US" dirty="0"/>
              <a:t> on</a:t>
            </a:r>
          </a:p>
          <a:p>
            <a:pPr marL="9144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3.3.1 Check the beam quality (emittance) and transmission before and after</a:t>
            </a:r>
          </a:p>
          <a:p>
            <a:pPr marL="914400" lvl="2" indent="0">
              <a:buNone/>
            </a:pPr>
            <a:r>
              <a:rPr lang="en-US" dirty="0">
                <a:solidFill>
                  <a:prstClr val="black"/>
                </a:solidFill>
              </a:rPr>
              <a:t>3.3.2 Check the beam phase in the choppers before and after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1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 to Chopper commissioning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Beam Measurements</a:t>
            </a:r>
          </a:p>
          <a:p>
            <a:pPr marL="457200" lvl="1" indent="0">
              <a:buNone/>
            </a:pPr>
            <a:r>
              <a:rPr lang="en-US" dirty="0"/>
              <a:t>4.1 Bunch length measurement in the choppers with </a:t>
            </a:r>
            <a:r>
              <a:rPr lang="en-US" dirty="0" err="1"/>
              <a:t>prebuncher</a:t>
            </a:r>
            <a:r>
              <a:rPr lang="en-US" dirty="0"/>
              <a:t> on and off</a:t>
            </a:r>
          </a:p>
          <a:p>
            <a:pPr marL="457200" lvl="1" indent="0">
              <a:buNone/>
            </a:pPr>
            <a:r>
              <a:rPr lang="en-US" dirty="0"/>
              <a:t>4.2 Measure focal length of the solenoids</a:t>
            </a:r>
          </a:p>
          <a:p>
            <a:pPr marL="457200" lvl="1" indent="0">
              <a:buNone/>
            </a:pPr>
            <a:r>
              <a:rPr lang="en-US" dirty="0"/>
              <a:t>4.3 Measure Emittance with </a:t>
            </a:r>
            <a:r>
              <a:rPr lang="en-US" dirty="0" err="1"/>
              <a:t>Wiens</a:t>
            </a:r>
            <a:r>
              <a:rPr lang="en-US" dirty="0"/>
              <a:t> on and off</a:t>
            </a:r>
          </a:p>
        </p:txBody>
      </p:sp>
    </p:spTree>
    <p:extLst>
      <p:ext uri="{BB962C8B-B14F-4D97-AF65-F5344CB8AC3E}">
        <p14:creationId xmlns:p14="http://schemas.microsoft.com/office/powerpoint/2010/main" val="484193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Gun to Chopper commissioning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CW to FC1</a:t>
            </a:r>
          </a:p>
          <a:p>
            <a:pPr marL="457200" lvl="1" indent="0">
              <a:buNone/>
            </a:pPr>
            <a:r>
              <a:rPr lang="en-US" dirty="0"/>
              <a:t>5.1 Usual CW checks including transmission, vacuum monitoring, etc.</a:t>
            </a:r>
          </a:p>
          <a:p>
            <a:pPr marL="457200" lvl="1" indent="0">
              <a:buNone/>
            </a:pPr>
            <a:r>
              <a:rPr lang="en-US" dirty="0"/>
              <a:t>5.1 Run CW beam with both </a:t>
            </a:r>
            <a:r>
              <a:rPr lang="en-US" dirty="0" err="1"/>
              <a:t>Wiens</a:t>
            </a:r>
            <a:r>
              <a:rPr lang="en-US" dirty="0"/>
              <a:t> off. (From 10uA to 100uA to FC1) </a:t>
            </a:r>
          </a:p>
          <a:p>
            <a:pPr marL="457200" lvl="1" indent="0">
              <a:buNone/>
            </a:pPr>
            <a:r>
              <a:rPr lang="en-US" dirty="0"/>
              <a:t>5.2 CW beam with </a:t>
            </a:r>
            <a:r>
              <a:rPr lang="en-US" dirty="0" err="1"/>
              <a:t>Wiens</a:t>
            </a:r>
            <a:r>
              <a:rPr lang="en-US" dirty="0"/>
              <a:t> on.</a:t>
            </a:r>
          </a:p>
        </p:txBody>
      </p:sp>
    </p:spTree>
    <p:extLst>
      <p:ext uri="{BB962C8B-B14F-4D97-AF65-F5344CB8AC3E}">
        <p14:creationId xmlns:p14="http://schemas.microsoft.com/office/powerpoint/2010/main" val="29412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1DF71-9881-0548-98F3-FD917FB65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for Phase </a:t>
            </a:r>
            <a:r>
              <a:rPr lang="en-US" dirty="0" smtClean="0"/>
              <a:t>2 in </a:t>
            </a:r>
            <a:r>
              <a:rPr lang="en-US" smtClean="0"/>
              <a:t>CEBAF </a:t>
            </a:r>
            <a:r>
              <a:rPr lang="en-US" smtClean="0"/>
              <a:t>Injector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9E237-645B-7B41-9A71-3F16ACB13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Gun HV at 200 </a:t>
            </a:r>
            <a:r>
              <a:rPr lang="en-US" dirty="0" smtClean="0"/>
              <a:t>kV to 1D00 dump</a:t>
            </a:r>
            <a:endParaRPr lang="en-US" dirty="0"/>
          </a:p>
          <a:p>
            <a:pPr lvl="1"/>
            <a:r>
              <a:rPr lang="en-US" dirty="0"/>
              <a:t>Solenoids</a:t>
            </a:r>
          </a:p>
          <a:p>
            <a:pPr lvl="1"/>
            <a:r>
              <a:rPr lang="en-US" dirty="0"/>
              <a:t>Wiens</a:t>
            </a:r>
          </a:p>
          <a:p>
            <a:pPr lvl="1"/>
            <a:r>
              <a:rPr lang="en-US" dirty="0"/>
              <a:t>Chopper Setup</a:t>
            </a:r>
          </a:p>
          <a:p>
            <a:pPr lvl="1"/>
            <a:r>
              <a:rPr lang="en-US" dirty="0" err="1" smtClean="0"/>
              <a:t>Prebuncher</a:t>
            </a:r>
            <a:endParaRPr lang="en-US" dirty="0" smtClean="0"/>
          </a:p>
          <a:p>
            <a:r>
              <a:rPr lang="en-US" dirty="0" smtClean="0"/>
              <a:t>Anything else?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870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171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Beam Commissioning Injector Upgrade Phase 1</vt:lpstr>
      <vt:lpstr>Goal: High current Beam to FC1 for FY2021 Physics Running </vt:lpstr>
      <vt:lpstr>Gun to Chopper commissioning</vt:lpstr>
      <vt:lpstr>Gun to Chopper commissioning</vt:lpstr>
      <vt:lpstr>Gun to Chopper commissioning</vt:lpstr>
      <vt:lpstr>Gun to Chopper commissioning</vt:lpstr>
      <vt:lpstr>Gun to Chopper commissioning</vt:lpstr>
      <vt:lpstr>Preparation for Phase 2 in CEBAF Injector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Commissioning Injector Upgrade Phase 1</dc:title>
  <dc:creator>Reza Kazimi</dc:creator>
  <cp:lastModifiedBy>Reza Kazimi</cp:lastModifiedBy>
  <cp:revision>27</cp:revision>
  <dcterms:created xsi:type="dcterms:W3CDTF">2021-01-24T07:50:04Z</dcterms:created>
  <dcterms:modified xsi:type="dcterms:W3CDTF">2021-01-24T20:26:10Z</dcterms:modified>
</cp:coreProperties>
</file>