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309" r:id="rId5"/>
    <p:sldId id="392" r:id="rId6"/>
    <p:sldId id="393" r:id="rId7"/>
    <p:sldId id="455" r:id="rId8"/>
    <p:sldId id="323" r:id="rId9"/>
    <p:sldId id="399" r:id="rId10"/>
    <p:sldId id="406" r:id="rId11"/>
    <p:sldId id="325" r:id="rId12"/>
    <p:sldId id="326" r:id="rId13"/>
    <p:sldId id="400" r:id="rId14"/>
    <p:sldId id="327" r:id="rId15"/>
    <p:sldId id="458" r:id="rId16"/>
    <p:sldId id="330" r:id="rId17"/>
    <p:sldId id="408" r:id="rId18"/>
    <p:sldId id="407" r:id="rId19"/>
    <p:sldId id="287" r:id="rId20"/>
    <p:sldId id="280" r:id="rId21"/>
    <p:sldId id="457" r:id="rId22"/>
    <p:sldId id="396" r:id="rId23"/>
    <p:sldId id="347" r:id="rId24"/>
    <p:sldId id="405" r:id="rId25"/>
    <p:sldId id="328" r:id="rId26"/>
    <p:sldId id="288" r:id="rId27"/>
    <p:sldId id="395" r:id="rId28"/>
    <p:sldId id="401" r:id="rId29"/>
    <p:sldId id="3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36"/>
  </p:normalViewPr>
  <p:slideViewPr>
    <p:cSldViewPr snapToGrid="0">
      <p:cViewPr varScale="1">
        <p:scale>
          <a:sx n="128" d="100"/>
          <a:sy n="128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September 9,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September 9,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9,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6/1.4936840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8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2999"/>
          </a:xfrm>
        </p:spPr>
        <p:txBody>
          <a:bodyPr/>
          <a:lstStyle/>
          <a:p>
            <a:pPr algn="ctr"/>
            <a:r>
              <a:rPr lang="en-US" dirty="0"/>
              <a:t>High intensity polarized beam photogun </a:t>
            </a:r>
            <a:br>
              <a:rPr lang="en-US" dirty="0"/>
            </a:br>
            <a:r>
              <a:rPr lang="en-US" dirty="0"/>
              <a:t>to drive a positron source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328" y="1457557"/>
            <a:ext cx="5231734" cy="75625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Towards 5X the beam current of the state-of-the-art CEBAF photogun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8426" y="5357445"/>
            <a:ext cx="6239375" cy="5139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Carlos Hernandez-Garcia for the </a:t>
            </a:r>
            <a:r>
              <a:rPr lang="en-US" dirty="0" err="1">
                <a:latin typeface="Arial"/>
                <a:cs typeface="Arial"/>
              </a:rPr>
              <a:t>Ce</a:t>
            </a:r>
            <a:r>
              <a:rPr lang="en-US" baseline="30000" dirty="0" err="1">
                <a:latin typeface="Arial"/>
                <a:cs typeface="Arial"/>
              </a:rPr>
              <a:t>+</a:t>
            </a:r>
            <a:r>
              <a:rPr lang="en-US" dirty="0" err="1">
                <a:latin typeface="Arial"/>
                <a:cs typeface="Arial"/>
              </a:rPr>
              <a:t>BAF</a:t>
            </a:r>
            <a:r>
              <a:rPr lang="en-US" dirty="0">
                <a:latin typeface="Arial"/>
                <a:cs typeface="Arial"/>
              </a:rPr>
              <a:t> team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7944E3-2B29-704C-B0DE-57F0A14BB2C1}"/>
              </a:ext>
            </a:extLst>
          </p:cNvPr>
          <p:cNvGrpSpPr/>
          <p:nvPr/>
        </p:nvGrpSpPr>
        <p:grpSpPr>
          <a:xfrm>
            <a:off x="7089881" y="1372766"/>
            <a:ext cx="4433455" cy="3928970"/>
            <a:chOff x="3756781" y="639466"/>
            <a:chExt cx="5324272" cy="47084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6CFE5E-A9BB-7A4C-B123-EE1E0189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6781" y="639466"/>
              <a:ext cx="5324272" cy="470845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F93BD2-3D35-174B-A1D6-53C687A759A4}"/>
                </a:ext>
              </a:extLst>
            </p:cNvPr>
            <p:cNvCxnSpPr>
              <a:cxnSpLocks/>
            </p:cNvCxnSpPr>
            <p:nvPr/>
          </p:nvCxnSpPr>
          <p:spPr>
            <a:xfrm>
              <a:off x="5702312" y="2448833"/>
              <a:ext cx="105058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295B59-407B-CB4D-928F-1284EF3C1DD3}"/>
                </a:ext>
              </a:extLst>
            </p:cNvPr>
            <p:cNvSpPr txBox="1"/>
            <p:nvPr/>
          </p:nvSpPr>
          <p:spPr>
            <a:xfrm>
              <a:off x="5912796" y="2137547"/>
              <a:ext cx="751173" cy="368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15 cm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F2D420-45BF-E64E-A274-AFB35D93C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8" t="16970"/>
          <a:stretch/>
        </p:blipFill>
        <p:spPr>
          <a:xfrm>
            <a:off x="1251283" y="2226350"/>
            <a:ext cx="3549393" cy="3020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992D6F-66E1-D046-9100-4BF405E69EDA}"/>
              </a:ext>
            </a:extLst>
          </p:cNvPr>
          <p:cNvSpPr txBox="1"/>
          <p:nvPr/>
        </p:nvSpPr>
        <p:spPr>
          <a:xfrm>
            <a:off x="7407549" y="5278583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457E4-B07E-374C-B55F-826153128C3F}"/>
              </a:ext>
            </a:extLst>
          </p:cNvPr>
          <p:cNvSpPr txBox="1"/>
          <p:nvPr/>
        </p:nvSpPr>
        <p:spPr>
          <a:xfrm>
            <a:off x="8657777" y="5264728"/>
            <a:ext cx="145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GTS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un-polarized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FB0C1-4236-3A4F-9B5D-E2B1F56AB227}"/>
              </a:ext>
            </a:extLst>
          </p:cNvPr>
          <p:cNvSpPr txBox="1"/>
          <p:nvPr/>
        </p:nvSpPr>
        <p:spPr>
          <a:xfrm>
            <a:off x="10277501" y="5264728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500 kV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7494D8B-0B8C-4E44-9F31-2E04906473E2}"/>
              </a:ext>
            </a:extLst>
          </p:cNvPr>
          <p:cNvSpPr txBox="1">
            <a:spLocks/>
          </p:cNvSpPr>
          <p:nvPr/>
        </p:nvSpPr>
        <p:spPr>
          <a:xfrm>
            <a:off x="580858" y="5741779"/>
            <a:ext cx="5611220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The European Workshop on Photocathodes for Particle Accelerator Applications, Dresden Germany 17-19 September 2024 </a:t>
            </a:r>
          </a:p>
        </p:txBody>
      </p:sp>
      <p:pic>
        <p:nvPicPr>
          <p:cNvPr id="18" name="Picture 17" descr="PRLMay2016illustration_F1-01-2.jpeg">
            <a:extLst>
              <a:ext uri="{FF2B5EF4-FFF2-40B4-BE49-F238E27FC236}">
                <a16:creationId xmlns:a16="http://schemas.microsoft.com/office/drawing/2014/main" id="{49935DC0-9DBB-DB41-976C-7294D71C3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48" y="2582602"/>
            <a:ext cx="1747991" cy="17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709A-F092-B40E-27B3-F18ED7DB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/>
          </a:bodyPr>
          <a:lstStyle/>
          <a:p>
            <a:r>
              <a:rPr lang="en-US" dirty="0"/>
              <a:t>Developing polarized photocathodes with &gt; 1% QE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CBB0A-04E3-31B3-8F4E-F2EA55C6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r>
              <a:rPr lang="en-US" dirty="0"/>
              <a:t>/19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42F46-5700-8747-867D-88D786E9D34E}"/>
              </a:ext>
            </a:extLst>
          </p:cNvPr>
          <p:cNvSpPr txBox="1"/>
          <p:nvPr/>
        </p:nvSpPr>
        <p:spPr>
          <a:xfrm>
            <a:off x="423511" y="5582651"/>
            <a:ext cx="5514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Belfore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al., Appl. Phys. Lett. 123, 222102 (2023);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10.1063/5.0170106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FA3C8-D8EB-C649-ACEF-75F218C9E150}"/>
              </a:ext>
            </a:extLst>
          </p:cNvPr>
          <p:cNvSpPr txBox="1"/>
          <p:nvPr/>
        </p:nvSpPr>
        <p:spPr>
          <a:xfrm>
            <a:off x="7511673" y="5990710"/>
            <a:ext cx="309187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Graph courtesy M. Stutzman (JLab)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A8BEF-24BF-2145-983D-847766DBCD1D}"/>
              </a:ext>
            </a:extLst>
          </p:cNvPr>
          <p:cNvSpPr txBox="1"/>
          <p:nvPr/>
        </p:nvSpPr>
        <p:spPr>
          <a:xfrm>
            <a:off x="1034056" y="5960824"/>
            <a:ext cx="300338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Graph courtesy S. </a:t>
            </a:r>
            <a:r>
              <a:rPr lang="en-US" sz="1600" dirty="0" err="1"/>
              <a:t>Marsillac</a:t>
            </a:r>
            <a:r>
              <a:rPr lang="en-US" sz="1600" dirty="0"/>
              <a:t> (ODU)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E986D7-FC40-904C-B7D5-4AD049C08AAC}"/>
              </a:ext>
            </a:extLst>
          </p:cNvPr>
          <p:cNvGrpSpPr/>
          <p:nvPr/>
        </p:nvGrpSpPr>
        <p:grpSpPr>
          <a:xfrm>
            <a:off x="3216295" y="696682"/>
            <a:ext cx="2733441" cy="1338820"/>
            <a:chOff x="1278165" y="776195"/>
            <a:chExt cx="2733441" cy="13388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813F7D-9B2A-4A8D-5635-2A5B8C0D117D}"/>
                </a:ext>
              </a:extLst>
            </p:cNvPr>
            <p:cNvSpPr txBox="1"/>
            <p:nvPr/>
          </p:nvSpPr>
          <p:spPr>
            <a:xfrm>
              <a:off x="1278165" y="1191685"/>
              <a:ext cx="27334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MOCVD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GaAs/</a:t>
              </a:r>
              <a:r>
                <a:rPr lang="en-US" dirty="0" err="1"/>
                <a:t>GaAsP</a:t>
              </a:r>
              <a:r>
                <a:rPr lang="en-US" dirty="0"/>
                <a:t>-DBR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~ 90% pol, ~ 2% QE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4DFD9B-ADEB-084B-A110-9F371AF4E7D3}"/>
                </a:ext>
              </a:extLst>
            </p:cNvPr>
            <p:cNvSpPr txBox="1"/>
            <p:nvPr/>
          </p:nvSpPr>
          <p:spPr>
            <a:xfrm>
              <a:off x="1700073" y="776195"/>
              <a:ext cx="2125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JLAB-ODU-BNL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5B86E2-6DF1-8944-AB4D-883481A05ABC}"/>
              </a:ext>
            </a:extLst>
          </p:cNvPr>
          <p:cNvGrpSpPr/>
          <p:nvPr/>
        </p:nvGrpSpPr>
        <p:grpSpPr>
          <a:xfrm>
            <a:off x="7238093" y="2350674"/>
            <a:ext cx="4766211" cy="3360179"/>
            <a:chOff x="6631806" y="2042562"/>
            <a:chExt cx="4766211" cy="33601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7964CB-F273-AF46-A798-F8AF1D4A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1806" y="2042562"/>
              <a:ext cx="4766211" cy="3360179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8D2120-C22E-F348-9E6D-38B1B283D98F}"/>
                </a:ext>
              </a:extLst>
            </p:cNvPr>
            <p:cNvCxnSpPr/>
            <p:nvPr/>
          </p:nvCxnSpPr>
          <p:spPr>
            <a:xfrm flipH="1">
              <a:off x="9655628" y="3587624"/>
              <a:ext cx="7309" cy="11775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73ED6D-53C0-474D-AB37-142B6AFA017F}"/>
                </a:ext>
              </a:extLst>
            </p:cNvPr>
            <p:cNvSpPr/>
            <p:nvPr/>
          </p:nvSpPr>
          <p:spPr>
            <a:xfrm>
              <a:off x="9563823" y="2146028"/>
              <a:ext cx="198227" cy="1457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DE54A5-1B70-FF69-9AE2-E66508BCA493}"/>
              </a:ext>
            </a:extLst>
          </p:cNvPr>
          <p:cNvSpPr txBox="1"/>
          <p:nvPr/>
        </p:nvSpPr>
        <p:spPr>
          <a:xfrm>
            <a:off x="5162555" y="4967128"/>
            <a:ext cx="939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780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5B171-8495-FDD6-18F4-782A3A0DCD11}"/>
              </a:ext>
            </a:extLst>
          </p:cNvPr>
          <p:cNvSpPr txBox="1"/>
          <p:nvPr/>
        </p:nvSpPr>
        <p:spPr>
          <a:xfrm>
            <a:off x="9977844" y="5335208"/>
            <a:ext cx="939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780 nm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CBC8D4-A7A5-444D-BC3F-925585FEAFCD}"/>
              </a:ext>
            </a:extLst>
          </p:cNvPr>
          <p:cNvGrpSpPr/>
          <p:nvPr/>
        </p:nvGrpSpPr>
        <p:grpSpPr>
          <a:xfrm>
            <a:off x="-217949" y="876851"/>
            <a:ext cx="2989408" cy="1207584"/>
            <a:chOff x="7640590" y="774147"/>
            <a:chExt cx="2989408" cy="120758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8ABDC9-9416-F249-84FB-F028022AACB4}"/>
                </a:ext>
              </a:extLst>
            </p:cNvPr>
            <p:cNvSpPr txBox="1"/>
            <p:nvPr/>
          </p:nvSpPr>
          <p:spPr>
            <a:xfrm>
              <a:off x="7640590" y="1058401"/>
              <a:ext cx="29894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Strained Super Lattice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GaAs/</a:t>
              </a:r>
              <a:r>
                <a:rPr lang="en-US" dirty="0" err="1"/>
                <a:t>GaAsP</a:t>
              </a:r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~ 85% pol, ~0.3% QE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D3B081-BAC2-AC42-8F94-FEC5F73DE5C5}"/>
                </a:ext>
              </a:extLst>
            </p:cNvPr>
            <p:cNvSpPr txBox="1"/>
            <p:nvPr/>
          </p:nvSpPr>
          <p:spPr>
            <a:xfrm>
              <a:off x="8137528" y="774147"/>
              <a:ext cx="10711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CEBAF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6E06B9A-01BF-D341-893C-248D6FBEF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7" t="18456" r="27332" b="33759"/>
          <a:stretch/>
        </p:blipFill>
        <p:spPr>
          <a:xfrm>
            <a:off x="318050" y="2743200"/>
            <a:ext cx="1957077" cy="21191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D0A050A-3B0F-DE4C-BF28-4F3B1C1828E0}"/>
              </a:ext>
            </a:extLst>
          </p:cNvPr>
          <p:cNvGrpSpPr/>
          <p:nvPr/>
        </p:nvGrpSpPr>
        <p:grpSpPr>
          <a:xfrm>
            <a:off x="8207121" y="803964"/>
            <a:ext cx="2680542" cy="1484583"/>
            <a:chOff x="7640590" y="774147"/>
            <a:chExt cx="2680542" cy="148458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F28DD2-58DA-6E14-541C-DE4D4EF5579A}"/>
                </a:ext>
              </a:extLst>
            </p:cNvPr>
            <p:cNvSpPr txBox="1"/>
            <p:nvPr/>
          </p:nvSpPr>
          <p:spPr>
            <a:xfrm>
              <a:off x="7640590" y="1058401"/>
              <a:ext cx="26805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CBE/MBE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GaAs/GaAs/P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InGaAs</a:t>
              </a:r>
              <a:r>
                <a:rPr lang="en-US" dirty="0"/>
                <a:t>/</a:t>
              </a:r>
              <a:r>
                <a:rPr lang="en-US" dirty="0" err="1"/>
                <a:t>InAlGaAs</a:t>
              </a:r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~85% pol, ~ 1% QE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AD79A0-D71A-554C-A66A-E65083C6706D}"/>
                </a:ext>
              </a:extLst>
            </p:cNvPr>
            <p:cNvSpPr txBox="1"/>
            <p:nvPr/>
          </p:nvSpPr>
          <p:spPr>
            <a:xfrm>
              <a:off x="8137528" y="774147"/>
              <a:ext cx="167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JLAB-UCSB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8DE22A-5155-8145-8730-87FBA3BD6980}"/>
              </a:ext>
            </a:extLst>
          </p:cNvPr>
          <p:cNvGrpSpPr/>
          <p:nvPr/>
        </p:nvGrpSpPr>
        <p:grpSpPr>
          <a:xfrm>
            <a:off x="2499421" y="2281222"/>
            <a:ext cx="4329333" cy="3187811"/>
            <a:chOff x="402265" y="2221587"/>
            <a:chExt cx="4329333" cy="3187811"/>
          </a:xfrm>
        </p:grpSpPr>
        <p:pic>
          <p:nvPicPr>
            <p:cNvPr id="34" name="Picture 1" descr="page23image11833408">
              <a:extLst>
                <a:ext uri="{FF2B5EF4-FFF2-40B4-BE49-F238E27FC236}">
                  <a16:creationId xmlns:a16="http://schemas.microsoft.com/office/drawing/2014/main" id="{E8D1247D-2198-C044-B206-559C3BE4F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65" y="2221587"/>
              <a:ext cx="4329333" cy="318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52A355B-6204-BA4E-A432-055ED6CF742E}"/>
                </a:ext>
              </a:extLst>
            </p:cNvPr>
            <p:cNvSpPr/>
            <p:nvPr/>
          </p:nvSpPr>
          <p:spPr>
            <a:xfrm>
              <a:off x="3369852" y="2442663"/>
              <a:ext cx="198227" cy="1457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DA2BE7F-3B27-0145-BD8C-46E254A25AF2}"/>
                </a:ext>
              </a:extLst>
            </p:cNvPr>
            <p:cNvCxnSpPr>
              <a:stCxn id="35" idx="4"/>
            </p:cNvCxnSpPr>
            <p:nvPr/>
          </p:nvCxnSpPr>
          <p:spPr>
            <a:xfrm flipH="1">
              <a:off x="3461657" y="3900588"/>
              <a:ext cx="7309" cy="11775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1AC223B-30A5-D244-B76F-D8050A3818E4}"/>
              </a:ext>
            </a:extLst>
          </p:cNvPr>
          <p:cNvSpPr txBox="1"/>
          <p:nvPr/>
        </p:nvSpPr>
        <p:spPr>
          <a:xfrm>
            <a:off x="5192372" y="5205667"/>
            <a:ext cx="939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780 nm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CE5EF487-03E5-5F4E-BFE2-C20EF2CB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182708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6FDB-BB36-244B-BD60-505260A7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charge lifetime at milliamp beam current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4F87-F658-CC4E-AD64-D6F9C7B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r>
              <a:rPr lang="en-US" dirty="0"/>
              <a:t>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1E91F-F95E-9541-A9DE-77ED275151DE}"/>
              </a:ext>
            </a:extLst>
          </p:cNvPr>
          <p:cNvSpPr txBox="1"/>
          <p:nvPr/>
        </p:nvSpPr>
        <p:spPr>
          <a:xfrm>
            <a:off x="5725123" y="5943759"/>
            <a:ext cx="615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u="sng" dirty="0">
                <a:solidFill>
                  <a:srgbClr val="000000"/>
                </a:solidFill>
                <a:latin typeface="Arial"/>
                <a:cs typeface="Arial"/>
              </a:rPr>
              <a:t>J. Grames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, P. Adderley, J. Hansknecht, R.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Arial"/>
              </a:rPr>
              <a:t>Kazimi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, M. Poelker, D. Moser, M. Stutzman, S. Zhang, “Milliampere beam studies using high polarization photocathodes at the CEBAF Photoinjector</a:t>
            </a:r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” 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Polarized Sources, Targets and Polarimeters Workshop,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Arial"/>
              </a:rPr>
              <a:t>Dajeon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 South Korea (2017)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D7154-98CD-CD49-BE83-B48F41A10A84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Results from PSTP’17 suggests increasing laser spot size is viable to exceed &gt;500 C lifetime; however </a:t>
            </a:r>
            <a:r>
              <a:rPr lang="en-US" sz="2400" b="1" i="1" u="sng" dirty="0">
                <a:solidFill>
                  <a:srgbClr val="7030A0"/>
                </a:solidFill>
                <a:latin typeface="Calibri" panose="020F0502020204030204"/>
                <a:cs typeface="+mn-cs"/>
              </a:rPr>
              <a:t>we need to build another gun to test this assertion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/>
                <a:cs typeface="+mn-cs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12B491-19EA-1241-9505-17459456AC66}"/>
              </a:ext>
            </a:extLst>
          </p:cNvPr>
          <p:cNvGrpSpPr/>
          <p:nvPr/>
        </p:nvGrpSpPr>
        <p:grpSpPr>
          <a:xfrm>
            <a:off x="2556151" y="1614592"/>
            <a:ext cx="8088658" cy="4676878"/>
            <a:chOff x="4027142" y="2181122"/>
            <a:chExt cx="8088658" cy="4676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873B04-72FE-B044-A183-1427F588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7142" y="2523316"/>
              <a:ext cx="8088658" cy="39311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3851A8-5F82-8641-964A-AED5CEE066FC}"/>
                </a:ext>
              </a:extLst>
            </p:cNvPr>
            <p:cNvSpPr txBox="1"/>
            <p:nvPr/>
          </p:nvSpPr>
          <p:spPr>
            <a:xfrm>
              <a:off x="4763192" y="3455408"/>
              <a:ext cx="691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FF0000"/>
                  </a:solidFill>
                  <a:latin typeface="Calibri" panose="020F0502020204030204"/>
                  <a:cs typeface="+mn-cs"/>
                </a:rPr>
                <a:t>Days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39AAC0A-4777-2141-96FD-EFD340B310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7449" y="2906486"/>
              <a:ext cx="3076094" cy="310344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8AA3FBE-7E4B-BB46-926B-C3DAD8281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8806" y="6177514"/>
              <a:ext cx="0" cy="2870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071FF-0A6F-344F-ADF3-06DE75725D8C}"/>
                </a:ext>
              </a:extLst>
            </p:cNvPr>
            <p:cNvSpPr txBox="1"/>
            <p:nvPr/>
          </p:nvSpPr>
          <p:spPr>
            <a:xfrm>
              <a:off x="4326990" y="6421818"/>
              <a:ext cx="1201098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CEBAF (&lt;1 mm</a:t>
              </a:r>
              <a:r>
                <a:rPr lang="en-US" sz="1200" baseline="30000" dirty="0"/>
                <a:t>2</a:t>
              </a:r>
              <a:r>
                <a:rPr lang="en-US" sz="1200" dirty="0"/>
                <a:t>)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/>
                <a:t>4𝜎 ~ 1 mm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E49178-9F86-A848-B7FC-115F1B13C46E}"/>
                </a:ext>
              </a:extLst>
            </p:cNvPr>
            <p:cNvSpPr txBox="1"/>
            <p:nvPr/>
          </p:nvSpPr>
          <p:spPr>
            <a:xfrm rot="18852938">
              <a:off x="4298108" y="4782520"/>
              <a:ext cx="2216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latin typeface="Calibri" panose="020F0502020204030204"/>
                  <a:cs typeface="+mn-cs"/>
                </a:rPr>
                <a:t>Trend we want to realize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6984B1-B775-2E43-9514-16B594A4820E}"/>
                </a:ext>
              </a:extLst>
            </p:cNvPr>
            <p:cNvSpPr txBox="1"/>
            <p:nvPr/>
          </p:nvSpPr>
          <p:spPr>
            <a:xfrm rot="18948812">
              <a:off x="7023697" y="2641511"/>
              <a:ext cx="1058303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4𝜎 ~ 10 mm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DAA58D-2ECC-E044-A122-ED43DE32BA48}"/>
                </a:ext>
              </a:extLst>
            </p:cNvPr>
            <p:cNvSpPr/>
            <p:nvPr/>
          </p:nvSpPr>
          <p:spPr>
            <a:xfrm>
              <a:off x="4156287" y="6159061"/>
              <a:ext cx="1508789" cy="69893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4954ED-76EA-3240-9123-E0868745B7F2}"/>
                </a:ext>
              </a:extLst>
            </p:cNvPr>
            <p:cNvSpPr/>
            <p:nvPr/>
          </p:nvSpPr>
          <p:spPr>
            <a:xfrm rot="18966787">
              <a:off x="7001421" y="2521981"/>
              <a:ext cx="1115736" cy="61424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EBC331-0C26-1B42-B83C-DC843C3B7338}"/>
                </a:ext>
              </a:extLst>
            </p:cNvPr>
            <p:cNvSpPr txBox="1"/>
            <p:nvPr/>
          </p:nvSpPr>
          <p:spPr>
            <a:xfrm>
              <a:off x="9071269" y="2181122"/>
              <a:ext cx="2965018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Test performed with un-biased anode</a:t>
              </a:r>
            </a:p>
          </p:txBody>
        </p:sp>
      </p:grp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2876E34-8ECE-EE49-B20E-428EB159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4" y="6251713"/>
            <a:ext cx="3116498" cy="526945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353721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2A83-8EFE-8E45-9506-BF260A350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/>
          <a:lstStyle/>
          <a:p>
            <a:r>
              <a:rPr lang="en-US" dirty="0"/>
              <a:t>Dominant limitation of photocathode lifetime: ion back-bombardment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A36A9-5245-8D4D-952A-5B2848B12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770247" cy="3168623"/>
          </a:xfrm>
        </p:spPr>
        <p:txBody>
          <a:bodyPr/>
          <a:lstStyle/>
          <a:p>
            <a:r>
              <a:rPr lang="en-US" dirty="0"/>
              <a:t>Electron beam ionizes residual gas within accelerating gap</a:t>
            </a:r>
          </a:p>
          <a:p>
            <a:r>
              <a:rPr lang="en-US" dirty="0"/>
              <a:t>Ions are accelerated toward the photocathode</a:t>
            </a:r>
          </a:p>
          <a:p>
            <a:r>
              <a:rPr lang="en-US" dirty="0"/>
              <a:t>Ions striking photocathode surface locally degrade its quantum efficiency (QE)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4E2A4-7C86-3E40-BD45-DCE293E4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r>
              <a:rPr lang="en-US" dirty="0"/>
              <a:t>/19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369B3-6D2C-5944-847D-7B23DFFB1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8" y="3530592"/>
            <a:ext cx="5207423" cy="2373251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AD4936B-220F-4B4E-8D05-7D964D14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077" y="6480313"/>
            <a:ext cx="4527854" cy="377687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E4E46-21C5-B643-A9A8-C858ABDB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853" y="1882914"/>
            <a:ext cx="4663579" cy="4209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59ABCE-CC09-0045-8CB9-34E00A6285ED}"/>
              </a:ext>
            </a:extLst>
          </p:cNvPr>
          <p:cNvSpPr txBox="1"/>
          <p:nvPr/>
        </p:nvSpPr>
        <p:spPr>
          <a:xfrm>
            <a:off x="1858618" y="5973417"/>
            <a:ext cx="31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by J. Grames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639F1-D8F5-C244-99C7-D739B60C68EB}"/>
              </a:ext>
            </a:extLst>
          </p:cNvPr>
          <p:cNvSpPr txBox="1"/>
          <p:nvPr/>
        </p:nvSpPr>
        <p:spPr>
          <a:xfrm>
            <a:off x="8312428" y="6125817"/>
            <a:ext cx="317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by M. Bruker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8E00BAC-F763-5C47-833F-4F15360155DD}"/>
              </a:ext>
            </a:extLst>
          </p:cNvPr>
          <p:cNvSpPr txBox="1">
            <a:spLocks/>
          </p:cNvSpPr>
          <p:nvPr/>
        </p:nvSpPr>
        <p:spPr>
          <a:xfrm>
            <a:off x="6309109" y="979307"/>
            <a:ext cx="5770247" cy="1018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Additionally shifting emission site away from electrostatic center contributes to lessen QE degradation</a:t>
            </a:r>
          </a:p>
        </p:txBody>
      </p:sp>
    </p:spTree>
    <p:extLst>
      <p:ext uri="{BB962C8B-B14F-4D97-AF65-F5344CB8AC3E}">
        <p14:creationId xmlns:p14="http://schemas.microsoft.com/office/powerpoint/2010/main" val="239881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0BC9-6D9A-A548-A08B-35731425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Polarized electron source for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41B8F-8D0B-DC43-96F3-8D587924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r>
              <a:rPr lang="en-US" dirty="0"/>
              <a:t>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EF311-20CB-7247-9BDC-C96B6FEB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DA4E2-25B0-D84F-9BA9-15BB42CDBBD9}"/>
              </a:ext>
            </a:extLst>
          </p:cNvPr>
          <p:cNvSpPr txBox="1"/>
          <p:nvPr/>
        </p:nvSpPr>
        <p:spPr>
          <a:xfrm>
            <a:off x="0" y="1350361"/>
            <a:ext cx="5902311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We want to deliver &gt; 1 mA for weeks on end…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Two weeks @ 1 mA </a:t>
            </a:r>
            <a:r>
              <a:rPr 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≈ </a:t>
            </a:r>
            <a:r>
              <a:rPr lang="en-US" sz="2800" b="1" dirty="0">
                <a:solidFill>
                  <a:srgbClr val="BE1D1D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BE1D1D"/>
                </a:solidFill>
                <a:cs typeface="Arial" panose="020B0604020202020204" pitchFamily="34" charset="0"/>
              </a:rPr>
              <a:t>kC</a:t>
            </a:r>
            <a:r>
              <a:rPr 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By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increasing the laser size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biasing the anode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charge lifetimes of 1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kC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might be possible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80442B-8E8A-AC4D-A8A6-265A630562BB}"/>
              </a:ext>
            </a:extLst>
          </p:cNvPr>
          <p:cNvSpPr/>
          <p:nvPr/>
        </p:nvSpPr>
        <p:spPr>
          <a:xfrm>
            <a:off x="9281925" y="3906080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CCC263-AB15-404F-83ED-90A9951E7F3F}"/>
              </a:ext>
            </a:extLst>
          </p:cNvPr>
          <p:cNvSpPr/>
          <p:nvPr/>
        </p:nvSpPr>
        <p:spPr>
          <a:xfrm>
            <a:off x="6910249" y="4296587"/>
            <a:ext cx="1072984" cy="580716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CEBAF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078FF2-8B44-344F-9050-A0276C812FD2}"/>
              </a:ext>
            </a:extLst>
          </p:cNvPr>
          <p:cNvSpPr/>
          <p:nvPr/>
        </p:nvSpPr>
        <p:spPr>
          <a:xfrm>
            <a:off x="7326089" y="3779353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CDE58D-839F-1F4C-8F3C-1598C4D9504E}"/>
              </a:ext>
            </a:extLst>
          </p:cNvPr>
          <p:cNvCxnSpPr>
            <a:cxnSpLocks/>
          </p:cNvCxnSpPr>
          <p:nvPr/>
        </p:nvCxnSpPr>
        <p:spPr>
          <a:xfrm flipV="1">
            <a:off x="7824221" y="4014938"/>
            <a:ext cx="1587508" cy="47924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82E987-5F91-CD45-9EEE-E50C884AE7AA}"/>
              </a:ext>
            </a:extLst>
          </p:cNvPr>
          <p:cNvCxnSpPr>
            <a:cxnSpLocks/>
          </p:cNvCxnSpPr>
          <p:nvPr/>
        </p:nvCxnSpPr>
        <p:spPr>
          <a:xfrm flipV="1">
            <a:off x="7326089" y="3830524"/>
            <a:ext cx="93307" cy="614228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2A077F-1308-4A43-8631-EB7362C0B0A0}"/>
              </a:ext>
            </a:extLst>
          </p:cNvPr>
          <p:cNvSpPr txBox="1"/>
          <p:nvPr/>
        </p:nvSpPr>
        <p:spPr>
          <a:xfrm rot="20586379">
            <a:off x="6915531" y="3191505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 biasing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3D45C-0CA4-804A-826F-B1F9BFD05610}"/>
              </a:ext>
            </a:extLst>
          </p:cNvPr>
          <p:cNvSpPr txBox="1"/>
          <p:nvPr/>
        </p:nvSpPr>
        <p:spPr>
          <a:xfrm rot="16200000">
            <a:off x="4165980" y="3082591"/>
            <a:ext cx="3839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Charge in 2 weeks [Coulombs]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95001-4EA9-8344-BA39-5B716337888C}"/>
              </a:ext>
            </a:extLst>
          </p:cNvPr>
          <p:cNvSpPr txBox="1"/>
          <p:nvPr/>
        </p:nvSpPr>
        <p:spPr>
          <a:xfrm>
            <a:off x="7600369" y="5351647"/>
            <a:ext cx="3877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Current to make positrons [mA]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ABF0E6-BE5F-C844-A72D-9A42E1E96ADA}"/>
              </a:ext>
            </a:extLst>
          </p:cNvPr>
          <p:cNvGrpSpPr/>
          <p:nvPr/>
        </p:nvGrpSpPr>
        <p:grpSpPr>
          <a:xfrm>
            <a:off x="8701060" y="2717311"/>
            <a:ext cx="1434464" cy="887750"/>
            <a:chOff x="9530768" y="1925001"/>
            <a:chExt cx="1447591" cy="102814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33FE3C-98BC-2F42-B19E-671A08E279F3}"/>
                </a:ext>
              </a:extLst>
            </p:cNvPr>
            <p:cNvSpPr/>
            <p:nvPr/>
          </p:nvSpPr>
          <p:spPr>
            <a:xfrm>
              <a:off x="9530768" y="1925001"/>
              <a:ext cx="1441426" cy="10281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45FD0C-5C26-B746-89E9-5CFE27DDBA54}"/>
                </a:ext>
              </a:extLst>
            </p:cNvPr>
            <p:cNvSpPr txBox="1"/>
            <p:nvPr/>
          </p:nvSpPr>
          <p:spPr>
            <a:xfrm>
              <a:off x="9598746" y="2140352"/>
              <a:ext cx="1379613" cy="60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Ce</a:t>
              </a:r>
              <a:r>
                <a:rPr lang="en-US" sz="2800" baseline="3000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+</a:t>
              </a:r>
              <a:r>
                <a:rPr lang="en-US" sz="2800" err="1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BAF</a:t>
              </a:r>
              <a:endParaRPr lang="en-US" sz="280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0BC7C9-661D-9A45-B199-A4354D87128E}"/>
              </a:ext>
            </a:extLst>
          </p:cNvPr>
          <p:cNvCxnSpPr>
            <a:cxnSpLocks/>
          </p:cNvCxnSpPr>
          <p:nvPr/>
        </p:nvCxnSpPr>
        <p:spPr>
          <a:xfrm flipV="1">
            <a:off x="9384969" y="3644553"/>
            <a:ext cx="0" cy="32205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73FC2E-3A27-814C-9974-7CDE25B14246}"/>
              </a:ext>
            </a:extLst>
          </p:cNvPr>
          <p:cNvCxnSpPr>
            <a:cxnSpLocks/>
          </p:cNvCxnSpPr>
          <p:nvPr/>
        </p:nvCxnSpPr>
        <p:spPr>
          <a:xfrm flipV="1">
            <a:off x="7493404" y="3424698"/>
            <a:ext cx="1207656" cy="39754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C9DA8DE-0936-174D-9269-28105B94E3DB}"/>
              </a:ext>
            </a:extLst>
          </p:cNvPr>
          <p:cNvSpPr txBox="1"/>
          <p:nvPr/>
        </p:nvSpPr>
        <p:spPr>
          <a:xfrm rot="20586379">
            <a:off x="8099122" y="4244451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laser 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1E8101-3736-6C44-BDD7-A59B865536CF}"/>
              </a:ext>
            </a:extLst>
          </p:cNvPr>
          <p:cNvSpPr txBox="1"/>
          <p:nvPr/>
        </p:nvSpPr>
        <p:spPr>
          <a:xfrm>
            <a:off x="5183029" y="6227214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888242A-83A3-7745-83C8-6C67701A30B5}"/>
              </a:ext>
            </a:extLst>
          </p:cNvPr>
          <p:cNvSpPr/>
          <p:nvPr/>
        </p:nvSpPr>
        <p:spPr>
          <a:xfrm rot="19488945">
            <a:off x="9730409" y="2136913"/>
            <a:ext cx="1341782" cy="447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15DE61-7945-674B-AA30-F359C18150D9}"/>
              </a:ext>
            </a:extLst>
          </p:cNvPr>
          <p:cNvSpPr txBox="1"/>
          <p:nvPr/>
        </p:nvSpPr>
        <p:spPr>
          <a:xfrm rot="19530930">
            <a:off x="9472239" y="1667541"/>
            <a:ext cx="124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Shifted laser spot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6D2FED1-AA6A-2344-B7D7-A86A09E8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2741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E0F2-50C0-2543-B57D-E2BE7571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5678"/>
          </a:xfrm>
        </p:spPr>
        <p:txBody>
          <a:bodyPr/>
          <a:lstStyle/>
          <a:p>
            <a:r>
              <a:rPr lang="en-US" dirty="0"/>
              <a:t>Larger size electrodes are needed for large size laser spot on photocathode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9E293A-E3BC-D143-BDAD-C66F1D939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24" y="2236357"/>
            <a:ext cx="5565775" cy="417433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1D501-FF6C-1F4E-B29A-EEFE6261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r>
              <a:rPr lang="en-US" dirty="0"/>
              <a:t>/19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9C694AF-4D37-CE42-BF39-80B0DAEAA6F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178912" y="1005578"/>
            <a:ext cx="3013088" cy="5381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6FD31-C42A-7F4C-8EF8-CE1E4F7E766E}"/>
              </a:ext>
            </a:extLst>
          </p:cNvPr>
          <p:cNvSpPr txBox="1"/>
          <p:nvPr/>
        </p:nvSpPr>
        <p:spPr>
          <a:xfrm>
            <a:off x="3657599" y="1202634"/>
            <a:ext cx="1779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CEBAF photocathode puck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D7CD4-CD05-6341-94A8-9ECC27DB8997}"/>
              </a:ext>
            </a:extLst>
          </p:cNvPr>
          <p:cNvSpPr txBox="1"/>
          <p:nvPr/>
        </p:nvSpPr>
        <p:spPr>
          <a:xfrm>
            <a:off x="1076739" y="1186068"/>
            <a:ext cx="205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 photocathode puck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7930C-440F-9648-9375-F3B9FD906FD9}"/>
              </a:ext>
            </a:extLst>
          </p:cNvPr>
          <p:cNvSpPr txBox="1"/>
          <p:nvPr/>
        </p:nvSpPr>
        <p:spPr>
          <a:xfrm>
            <a:off x="6241774" y="745436"/>
            <a:ext cx="3588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Cornell photogun demonstrated up to 65 mA CW non-polarized beam from a ~ 4 mm diameter laser spot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1A83F-D79C-1642-8692-19B001C691F2}"/>
              </a:ext>
            </a:extLst>
          </p:cNvPr>
          <p:cNvSpPr txBox="1"/>
          <p:nvPr/>
        </p:nvSpPr>
        <p:spPr>
          <a:xfrm>
            <a:off x="8786191" y="6396335"/>
            <a:ext cx="32997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" pitchFamily="2" charset="0"/>
              </a:rPr>
              <a:t>B. Dunham et al., APPLIED PHYSICS LETTERS 102, 034105 (2013)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2ED917-06C4-DD4A-AA9C-4C03C1D8D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58" y="2047460"/>
            <a:ext cx="2207316" cy="2077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754DF-625E-4744-BA35-D0D0E1B273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94" t="37682" r="29431" b="37826"/>
          <a:stretch/>
        </p:blipFill>
        <p:spPr>
          <a:xfrm flipH="1">
            <a:off x="7036904" y="5128590"/>
            <a:ext cx="1126357" cy="1113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63A9F0-03BC-244B-B24A-17D7F8EDAD6A}"/>
              </a:ext>
            </a:extLst>
          </p:cNvPr>
          <p:cNvSpPr txBox="1"/>
          <p:nvPr/>
        </p:nvSpPr>
        <p:spPr>
          <a:xfrm>
            <a:off x="6712224" y="4754216"/>
            <a:ext cx="177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CEBAF electrode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BA8AB4-5182-E74C-9E68-B055EFA62D69}"/>
              </a:ext>
            </a:extLst>
          </p:cNvPr>
          <p:cNvSpPr txBox="1"/>
          <p:nvPr/>
        </p:nvSpPr>
        <p:spPr>
          <a:xfrm>
            <a:off x="6695660" y="1666460"/>
            <a:ext cx="177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Cornell electrode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28FDBE-3AE1-AE45-B232-40E69CCED178}"/>
              </a:ext>
            </a:extLst>
          </p:cNvPr>
          <p:cNvCxnSpPr>
            <a:cxnSpLocks/>
          </p:cNvCxnSpPr>
          <p:nvPr/>
        </p:nvCxnSpPr>
        <p:spPr>
          <a:xfrm flipH="1" flipV="1">
            <a:off x="6420679" y="4084985"/>
            <a:ext cx="1192695" cy="4671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0C28D9-29C0-2E47-A230-7DEDEBE19CDC}"/>
              </a:ext>
            </a:extLst>
          </p:cNvPr>
          <p:cNvSpPr txBox="1"/>
          <p:nvPr/>
        </p:nvSpPr>
        <p:spPr>
          <a:xfrm rot="1148758">
            <a:off x="6583113" y="4262983"/>
            <a:ext cx="8906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 cm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3FFD1E-8D21-DB4B-B8A3-A16F7CED567C}"/>
              </a:ext>
            </a:extLst>
          </p:cNvPr>
          <p:cNvCxnSpPr>
            <a:cxnSpLocks/>
          </p:cNvCxnSpPr>
          <p:nvPr/>
        </p:nvCxnSpPr>
        <p:spPr>
          <a:xfrm flipH="1" flipV="1">
            <a:off x="6758610" y="6162260"/>
            <a:ext cx="586407" cy="3180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DA7AE7-932F-BF45-B007-85223F5057E2}"/>
              </a:ext>
            </a:extLst>
          </p:cNvPr>
          <p:cNvSpPr txBox="1"/>
          <p:nvPr/>
        </p:nvSpPr>
        <p:spPr>
          <a:xfrm rot="1659189">
            <a:off x="6504382" y="6253836"/>
            <a:ext cx="93479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9B48EEA1-5752-1445-ADEF-A6AF550B2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372941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3800-8762-8BEB-0B2E-BD6CBD6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else does a photogun need to provide for generating &gt; 1 mA CW polarized beam?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2AF98-8C6A-4751-2FFD-AE1BC390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r>
              <a:rPr lang="en-US" dirty="0"/>
              <a:t>/19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993B23-CD4A-E34F-8E20-4AA6E9EDA0F0}"/>
              </a:ext>
            </a:extLst>
          </p:cNvPr>
          <p:cNvSpPr txBox="1">
            <a:spLocks/>
          </p:cNvSpPr>
          <p:nvPr/>
        </p:nvSpPr>
        <p:spPr>
          <a:xfrm>
            <a:off x="4524128" y="898848"/>
            <a:ext cx="2622108" cy="62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dirty="0">
                <a:latin typeface="Arial"/>
                <a:cs typeface="Arial"/>
              </a:rPr>
              <a:t>High Voltage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F45A9A-AB9B-A941-BCEF-A4A1AB00F5EE}"/>
              </a:ext>
            </a:extLst>
          </p:cNvPr>
          <p:cNvSpPr txBox="1">
            <a:spLocks/>
          </p:cNvSpPr>
          <p:nvPr/>
        </p:nvSpPr>
        <p:spPr>
          <a:xfrm>
            <a:off x="472274" y="1647596"/>
            <a:ext cx="4676196" cy="1393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800" u="sng" dirty="0">
                <a:latin typeface="Arial"/>
                <a:cs typeface="Arial"/>
              </a:rPr>
              <a:t>Low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Photocathode surface charge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Space charge within the electron bunch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EE61D9-C44B-8049-A783-4F537C104792}"/>
              </a:ext>
            </a:extLst>
          </p:cNvPr>
          <p:cNvSpPr txBox="1">
            <a:spLocks/>
          </p:cNvSpPr>
          <p:nvPr/>
        </p:nvSpPr>
        <p:spPr>
          <a:xfrm>
            <a:off x="6081256" y="1630018"/>
            <a:ext cx="6011352" cy="2802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800" u="sng" dirty="0">
                <a:latin typeface="Arial"/>
                <a:cs typeface="Arial"/>
              </a:rPr>
              <a:t>High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Field emission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Minimum energy required for beam capture by the MeV SRF booster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Commercial supply chain challenges manufacturing compact conical insulators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High voltage power supply ($0.5 M, needs SF</a:t>
            </a:r>
            <a:r>
              <a:rPr lang="en-US" sz="1800" baseline="-25000" dirty="0">
                <a:latin typeface="Arial"/>
                <a:cs typeface="Arial"/>
              </a:rPr>
              <a:t>6</a:t>
            </a:r>
            <a:r>
              <a:rPr lang="en-US" sz="1800" dirty="0">
                <a:latin typeface="Arial"/>
                <a:cs typeface="Arial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High voltage commercial components operational limits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F20B2E-9808-AD4A-8673-CC2478EFA119}"/>
              </a:ext>
            </a:extLst>
          </p:cNvPr>
          <p:cNvSpPr txBox="1"/>
          <p:nvPr/>
        </p:nvSpPr>
        <p:spPr>
          <a:xfrm>
            <a:off x="944218" y="3558210"/>
            <a:ext cx="4840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CEBAF photogun performance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 kV, no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~0.2 mA CW from 4𝜎 ~ 1 mm laser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85% polarization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injected to SRF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F5580-EC05-F646-9FA3-98FA3E99A863}"/>
              </a:ext>
            </a:extLst>
          </p:cNvPr>
          <p:cNvSpPr txBox="1"/>
          <p:nvPr/>
        </p:nvSpPr>
        <p:spPr>
          <a:xfrm>
            <a:off x="6563139" y="4485861"/>
            <a:ext cx="53936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JLab FEL photogun performance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350 kV, some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mA CW from 4𝜎 ~ 8 mm laser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Non-polarized beam injected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 SRF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3A92A20-2F4B-ED4B-B3A7-E6E4A97E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90899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17017" cy="775252"/>
          </a:xfrm>
          <a:noFill/>
        </p:spPr>
        <p:txBody>
          <a:bodyPr>
            <a:normAutofit/>
          </a:bodyPr>
          <a:lstStyle/>
          <a:p>
            <a:r>
              <a:rPr lang="en-US" dirty="0"/>
              <a:t>Inverted insulator polarized photogun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r>
              <a:rPr lang="en-US" dirty="0"/>
              <a:t>/19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83" y="906239"/>
            <a:ext cx="6067839" cy="2331020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“Inverted-insulator” high voltage design: the insulator extends into the vacuum chamber from the top serving as the cathode electrode support structure.</a:t>
            </a:r>
          </a:p>
          <a:p>
            <a:r>
              <a:rPr lang="en-US" sz="2000" dirty="0"/>
              <a:t>Uses commercial high voltage cable</a:t>
            </a:r>
          </a:p>
          <a:p>
            <a:r>
              <a:rPr lang="en-US" sz="2000" dirty="0"/>
              <a:t>Compact design leads to exceptional vacuum ~10</a:t>
            </a:r>
            <a:r>
              <a:rPr lang="en-US" sz="2000" baseline="30000" dirty="0"/>
              <a:t>-12</a:t>
            </a:r>
            <a:r>
              <a:rPr lang="en-US" sz="2000" dirty="0"/>
              <a:t> Torr vacuum</a:t>
            </a:r>
          </a:p>
          <a:p>
            <a:r>
              <a:rPr lang="en-US" sz="2000" dirty="0"/>
              <a:t>Less metal aids in minimizing field emission (200 kV)</a:t>
            </a:r>
          </a:p>
          <a:p>
            <a:r>
              <a:rPr lang="en-US" sz="2000" dirty="0"/>
              <a:t>Photocathode load-lock chamber attached to the back 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023BC-4F10-0C45-A4B2-AD30D5736560}"/>
              </a:ext>
            </a:extLst>
          </p:cNvPr>
          <p:cNvSpPr txBox="1"/>
          <p:nvPr/>
        </p:nvSpPr>
        <p:spPr>
          <a:xfrm>
            <a:off x="7513415" y="6143721"/>
            <a:ext cx="345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CEBAF inverted insulator photogun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E2DD00C-03A2-D34B-B296-F194BA6A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EDA5DA-B385-8347-98DD-114285835BDF}"/>
              </a:ext>
            </a:extLst>
          </p:cNvPr>
          <p:cNvGrpSpPr/>
          <p:nvPr/>
        </p:nvGrpSpPr>
        <p:grpSpPr>
          <a:xfrm>
            <a:off x="1255933" y="3230218"/>
            <a:ext cx="3673876" cy="2940806"/>
            <a:chOff x="8610889" y="3031436"/>
            <a:chExt cx="3241290" cy="24836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CC07F5-96B0-FB42-9818-6ABA937F3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566" r="3651" b="10212"/>
            <a:stretch/>
          </p:blipFill>
          <p:spPr>
            <a:xfrm rot="16200000" flipH="1">
              <a:off x="10344504" y="3736846"/>
              <a:ext cx="2003555" cy="97042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A9A72F-88C6-0745-8F3F-60037212B01E}"/>
                </a:ext>
              </a:extLst>
            </p:cNvPr>
            <p:cNvCxnSpPr/>
            <p:nvPr/>
          </p:nvCxnSpPr>
          <p:spPr>
            <a:xfrm>
              <a:off x="10898023" y="5353037"/>
              <a:ext cx="9541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9C1F5D-2538-3241-AF43-34258C230007}"/>
                </a:ext>
              </a:extLst>
            </p:cNvPr>
            <p:cNvSpPr txBox="1"/>
            <p:nvPr/>
          </p:nvSpPr>
          <p:spPr>
            <a:xfrm>
              <a:off x="11060363" y="5207264"/>
              <a:ext cx="6254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15 cm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1907BD-51D8-0A4B-BB85-BDF8F23E9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610889" y="3031436"/>
              <a:ext cx="2118459" cy="245496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45E114A-EBAD-7643-A894-5C30F2852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20" r="43297" b="14637"/>
          <a:stretch/>
        </p:blipFill>
        <p:spPr>
          <a:xfrm>
            <a:off x="6771861" y="914399"/>
            <a:ext cx="5184913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8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8BF3-07D7-AC44-B503-E64365D5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214"/>
          </a:xfrm>
        </p:spPr>
        <p:txBody>
          <a:bodyPr/>
          <a:lstStyle/>
          <a:p>
            <a:r>
              <a:rPr lang="en-US" dirty="0"/>
              <a:t>Addressing the high voltage limit for a 1 mA polarized photogun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0655-FC99-2948-8889-C7AE2AC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49" y="928913"/>
            <a:ext cx="6590174" cy="4895417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Field emission free operation: </a:t>
            </a:r>
          </a:p>
          <a:p>
            <a:pPr lvl="1"/>
            <a:r>
              <a:rPr lang="en-US" sz="1700" dirty="0"/>
              <a:t>Requires ~ 100 kV higher than operating voltage for field emission high voltage processing</a:t>
            </a:r>
          </a:p>
          <a:p>
            <a:pPr lvl="1"/>
            <a:endParaRPr lang="en-US" sz="1800" dirty="0"/>
          </a:p>
          <a:p>
            <a:r>
              <a:rPr lang="en-US" sz="1900" dirty="0"/>
              <a:t>Minimum gun voltage for beam capture by SRF booster:</a:t>
            </a:r>
          </a:p>
          <a:p>
            <a:pPr marL="457200" lvl="1" indent="0">
              <a:buNone/>
            </a:pPr>
            <a:r>
              <a:rPr lang="en-US" sz="1700" dirty="0"/>
              <a:t>~ 300 kV</a:t>
            </a:r>
          </a:p>
          <a:p>
            <a:endParaRPr lang="en-US" dirty="0"/>
          </a:p>
          <a:p>
            <a:r>
              <a:rPr lang="en-US" sz="1900" dirty="0"/>
              <a:t>There is no conical insulator capable of &gt; 400 kV </a:t>
            </a:r>
          </a:p>
          <a:p>
            <a:pPr lvl="1"/>
            <a:r>
              <a:rPr lang="en-US" sz="1700" dirty="0"/>
              <a:t>A compact, conical insulator is instrumental in the photogun design to minimize vacuum chamber volume and area</a:t>
            </a:r>
          </a:p>
          <a:p>
            <a:pPr lvl="1"/>
            <a:r>
              <a:rPr lang="en-US" sz="1700" dirty="0"/>
              <a:t>A large insulator is required also for supporting larger electrodes</a:t>
            </a:r>
          </a:p>
          <a:p>
            <a:pPr lvl="1"/>
            <a:endParaRPr lang="en-US" dirty="0"/>
          </a:p>
          <a:p>
            <a:r>
              <a:rPr lang="en-US" sz="1900" dirty="0"/>
              <a:t>JLab demonstrated (2023) 500 kV using a very large, custom inverted insulator </a:t>
            </a:r>
            <a:r>
              <a:rPr lang="en-US" sz="1900" i="1" u="sng" dirty="0"/>
              <a:t>with SF</a:t>
            </a:r>
            <a:r>
              <a:rPr lang="en-US" sz="1900" i="1" u="sng" baseline="-25000" dirty="0"/>
              <a:t>6</a:t>
            </a:r>
            <a:r>
              <a:rPr lang="en-US" sz="1900" i="1" u="sng" dirty="0"/>
              <a:t> intervening volume </a:t>
            </a:r>
            <a:r>
              <a:rPr lang="en-US" sz="1900" dirty="0"/>
              <a:t>mating to a modified HV cable receptacle</a:t>
            </a:r>
          </a:p>
          <a:p>
            <a:pPr lvl="1"/>
            <a:r>
              <a:rPr lang="en-US" sz="1700" dirty="0"/>
              <a:t>This proof of principle is not directly applicable to  a photogun design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AC2F3-02F4-4240-9882-40B89D2E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69" y="5819409"/>
            <a:ext cx="6085474" cy="668228"/>
          </a:xfrm>
        </p:spPr>
        <p:txBody>
          <a:bodyPr/>
          <a:lstStyle/>
          <a:p>
            <a:r>
              <a:rPr lang="en-US" sz="1000" dirty="0"/>
              <a:t>*C. Hernandez-Garcia, B.M. Poelker and J.C. Hansknecht,</a:t>
            </a:r>
          </a:p>
          <a:p>
            <a:r>
              <a:rPr lang="en-US" sz="1000" dirty="0"/>
              <a:t> “High Voltage Studies of Inverted-Geometry Ceramic Insulators for a 350kV dc Polarized Electron Gun”, </a:t>
            </a:r>
          </a:p>
          <a:p>
            <a:r>
              <a:rPr lang="en-US" sz="1000" dirty="0"/>
              <a:t>IEEE Transactions on Dielectrics and Electrical Insulation, Vol. 23, No. 1; February 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56EA0-00B9-7149-8BF6-279317D6F833}"/>
              </a:ext>
            </a:extLst>
          </p:cNvPr>
          <p:cNvSpPr txBox="1"/>
          <p:nvPr/>
        </p:nvSpPr>
        <p:spPr>
          <a:xfrm>
            <a:off x="8720959" y="96633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b="1" dirty="0">
                <a:latin typeface="Chalkduster" panose="03050602040202020205" pitchFamily="66" charset="77"/>
              </a:rPr>
              <a:t>There is no cable that fits this insulator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4B4579-7AA6-6546-861D-045DFAF1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r>
              <a:rPr lang="en-US" dirty="0"/>
              <a:t>/19</a:t>
            </a:r>
          </a:p>
        </p:txBody>
      </p:sp>
      <p:sp>
        <p:nvSpPr>
          <p:cNvPr id="6" name="Right Arrow 12">
            <a:extLst>
              <a:ext uri="{FF2B5EF4-FFF2-40B4-BE49-F238E27FC236}">
                <a16:creationId xmlns:a16="http://schemas.microsoft.com/office/drawing/2014/main" id="{0C706FEB-396D-2150-5815-4C6A5A6651C1}"/>
              </a:ext>
            </a:extLst>
          </p:cNvPr>
          <p:cNvSpPr/>
          <p:nvPr/>
        </p:nvSpPr>
        <p:spPr>
          <a:xfrm rot="7320000" flipV="1">
            <a:off x="11211120" y="1963033"/>
            <a:ext cx="812867" cy="295752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B77FB-7DA4-D14A-BE97-DFE8B0EFEBF9}"/>
              </a:ext>
            </a:extLst>
          </p:cNvPr>
          <p:cNvGrpSpPr/>
          <p:nvPr/>
        </p:nvGrpSpPr>
        <p:grpSpPr>
          <a:xfrm>
            <a:off x="6829339" y="1649896"/>
            <a:ext cx="2702287" cy="4711148"/>
            <a:chOff x="8501310" y="493763"/>
            <a:chExt cx="3410732" cy="57966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BDA22E-2119-044D-96C6-48BD374C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310" y="493763"/>
              <a:ext cx="3410732" cy="579664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EE4BAB-4F92-F845-80EC-24E09089E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8379" y="2469279"/>
              <a:ext cx="71614" cy="85143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613077-5263-4040-9B27-4A4DCCF5219D}"/>
                </a:ext>
              </a:extLst>
            </p:cNvPr>
            <p:cNvCxnSpPr>
              <a:cxnSpLocks/>
            </p:cNvCxnSpPr>
            <p:nvPr/>
          </p:nvCxnSpPr>
          <p:spPr>
            <a:xfrm>
              <a:off x="9363327" y="2222175"/>
              <a:ext cx="1" cy="25331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E57C9E-063C-9B48-AAB6-6E2E331A2EC2}"/>
                </a:ext>
              </a:extLst>
            </p:cNvPr>
            <p:cNvSpPr txBox="1"/>
            <p:nvPr/>
          </p:nvSpPr>
          <p:spPr>
            <a:xfrm rot="16200000">
              <a:off x="8840894" y="2489051"/>
              <a:ext cx="1633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SF</a:t>
              </a:r>
              <a:r>
                <a:rPr lang="en-US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 intervening layer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778F5D-D3EC-D14C-ACE5-0BB59BBC9D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6131" y="2704699"/>
              <a:ext cx="202130" cy="4235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7D18EC-D7FF-6A4F-81DD-4F14450D7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6143" y="2467675"/>
              <a:ext cx="71614" cy="85143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7BD90E-AFB4-1B40-86F0-4D72E928EAB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642" y="2222175"/>
              <a:ext cx="1" cy="25331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CB95D0-9F73-2345-A940-F73AF68DD5FD}"/>
              </a:ext>
            </a:extLst>
          </p:cNvPr>
          <p:cNvCxnSpPr>
            <a:cxnSpLocks/>
          </p:cNvCxnSpPr>
          <p:nvPr/>
        </p:nvCxnSpPr>
        <p:spPr>
          <a:xfrm>
            <a:off x="10783957" y="2951922"/>
            <a:ext cx="0" cy="2882348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57C7BAE-0B26-7945-B541-913B2A502029}"/>
              </a:ext>
            </a:extLst>
          </p:cNvPr>
          <p:cNvSpPr txBox="1"/>
          <p:nvPr/>
        </p:nvSpPr>
        <p:spPr>
          <a:xfrm>
            <a:off x="10436087" y="4323521"/>
            <a:ext cx="72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in</a:t>
            </a:r>
          </a:p>
        </p:txBody>
      </p:sp>
      <p:pic>
        <p:nvPicPr>
          <p:cNvPr id="24" name="Picture Placeholder 12">
            <a:extLst>
              <a:ext uri="{FF2B5EF4-FFF2-40B4-BE49-F238E27FC236}">
                <a16:creationId xmlns:a16="http://schemas.microsoft.com/office/drawing/2014/main" id="{8884C71B-54FA-8E40-B7C4-4B554005A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" r="14155" b="13337"/>
          <a:stretch/>
        </p:blipFill>
        <p:spPr>
          <a:xfrm rot="5400000">
            <a:off x="9056764" y="3112056"/>
            <a:ext cx="3553788" cy="27166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CF7F72F-C4E6-5E40-B019-649B7343B62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C. Hernandez-Garcia EWPAA, Dresden Germany, 17-19 Sep, 2024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633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3278D-04DB-504E-8E75-4D495F36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093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7893C-77DD-3044-9D61-4DA618D3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DC0F3-2039-B34F-87EA-2983EFE54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1" b="7373"/>
          <a:stretch/>
        </p:blipFill>
        <p:spPr>
          <a:xfrm>
            <a:off x="7269804" y="2390348"/>
            <a:ext cx="4922196" cy="40553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0B3DF-56E1-974A-8B34-E49FD03EB641}"/>
              </a:ext>
            </a:extLst>
          </p:cNvPr>
          <p:cNvSpPr txBox="1">
            <a:spLocks/>
          </p:cNvSpPr>
          <p:nvPr/>
        </p:nvSpPr>
        <p:spPr>
          <a:xfrm>
            <a:off x="184492" y="2232921"/>
            <a:ext cx="6750907" cy="447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be practical for a user program, a photogun operating at 1 mA should deliver a total charge of ~ 2 </a:t>
            </a:r>
            <a:r>
              <a:rPr lang="en-US" sz="2000" dirty="0" err="1"/>
              <a:t>kC</a:t>
            </a:r>
            <a:r>
              <a:rPr lang="en-US" sz="2000" dirty="0"/>
              <a:t> with high polarization for a month without intervention</a:t>
            </a:r>
          </a:p>
          <a:p>
            <a:r>
              <a:rPr lang="en-US" sz="2000" dirty="0"/>
              <a:t>The limiting factor is ion-back bombardment on the delicate strained-superlattice photocathode</a:t>
            </a:r>
          </a:p>
          <a:p>
            <a:r>
              <a:rPr lang="en-US" sz="2000" dirty="0"/>
              <a:t>Large electrodes to accommodate large laser spot sizes and large conical insulators to operate at &gt; 300 kV for beam capture into an SRF booster.</a:t>
            </a:r>
          </a:p>
          <a:p>
            <a:r>
              <a:rPr lang="en-US" sz="2000" dirty="0"/>
              <a:t>Achieving &gt; 200 kV operation w/o field emission in inverted insulators photoguns is still challenging</a:t>
            </a:r>
          </a:p>
          <a:p>
            <a:r>
              <a:rPr lang="en-US" sz="2000" dirty="0"/>
              <a:t>Significant progress has been made over the past two decades at several laboratories such as BNL, Cornell and JLab.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661AE-F234-704D-BAC1-2C7673454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11" y="849323"/>
            <a:ext cx="11778980" cy="1689596"/>
          </a:xfrm>
        </p:spPr>
        <p:txBody>
          <a:bodyPr>
            <a:normAutofit/>
          </a:bodyPr>
          <a:lstStyle/>
          <a:p>
            <a:r>
              <a:rPr lang="en-US" sz="2000" dirty="0"/>
              <a:t>High-intensity, high-polarization photogun for the proposed JLab </a:t>
            </a:r>
            <a:r>
              <a:rPr lang="en-US" sz="2000" dirty="0" err="1"/>
              <a:t>Ce+BAF</a:t>
            </a:r>
            <a:r>
              <a:rPr lang="en-US" sz="2000" dirty="0"/>
              <a:t> polarized positron source.</a:t>
            </a:r>
          </a:p>
          <a:p>
            <a:r>
              <a:rPr lang="en-US" sz="2000" dirty="0"/>
              <a:t>The positron source will require:</a:t>
            </a:r>
          </a:p>
          <a:p>
            <a:pPr lvl="1"/>
            <a:r>
              <a:rPr lang="en-US" sz="1800" dirty="0"/>
              <a:t> a CW electron beam of &gt; 1 mA at 120 MeV with &gt; 90% polarization</a:t>
            </a:r>
          </a:p>
          <a:p>
            <a:pPr lvl="1"/>
            <a:endParaRPr lang="en-US" sz="1800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EB9652CB-B5CD-7C4C-9A22-C4CBE96AA738}"/>
              </a:ext>
            </a:extLst>
          </p:cNvPr>
          <p:cNvSpPr txBox="1">
            <a:spLocks/>
          </p:cNvSpPr>
          <p:nvPr/>
        </p:nvSpPr>
        <p:spPr>
          <a:xfrm>
            <a:off x="745671" y="6492875"/>
            <a:ext cx="46531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Seminar. September 13, 2024, Orsay France</a:t>
            </a:r>
          </a:p>
        </p:txBody>
      </p:sp>
    </p:spTree>
    <p:extLst>
      <p:ext uri="{BB962C8B-B14F-4D97-AF65-F5344CB8AC3E}">
        <p14:creationId xmlns:p14="http://schemas.microsoft.com/office/powerpoint/2010/main" val="1015705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8B58-20C5-2046-ADFE-F42942FE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69482"/>
            <a:ext cx="11665819" cy="863065"/>
          </a:xfrm>
        </p:spPr>
        <p:txBody>
          <a:bodyPr>
            <a:normAutofit/>
          </a:bodyPr>
          <a:lstStyle/>
          <a:p>
            <a:pPr algn="ctr"/>
            <a:r>
              <a:rPr lang="en-US" sz="2000" b="0"/>
              <a:t>JLab has demonstrated capability to develop and operate high intensity, high polarization photoguns using inverted geometry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F8104-6C64-2042-8944-A56936C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r>
              <a:rPr lang="en-US" dirty="0"/>
              <a:t>/19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E21647-6EA7-5645-B055-D120BC0E706F}"/>
              </a:ext>
            </a:extLst>
          </p:cNvPr>
          <p:cNvGrpSpPr/>
          <p:nvPr/>
        </p:nvGrpSpPr>
        <p:grpSpPr>
          <a:xfrm>
            <a:off x="8928054" y="2454441"/>
            <a:ext cx="3084278" cy="3281894"/>
            <a:chOff x="5758773" y="3949430"/>
            <a:chExt cx="2691246" cy="2908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6C0769-AF8B-4C43-A991-FF29FE34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5680" y="3949430"/>
              <a:ext cx="2664339" cy="29085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E8B6F-D273-D24B-B50E-7E171084DAF5}"/>
                </a:ext>
              </a:extLst>
            </p:cNvPr>
            <p:cNvSpPr txBox="1"/>
            <p:nvPr/>
          </p:nvSpPr>
          <p:spPr>
            <a:xfrm>
              <a:off x="5758773" y="5214026"/>
              <a:ext cx="8242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250 kV</a:t>
              </a:r>
            </a:p>
            <a:p>
              <a:r>
                <a:rPr lang="en-US" sz="1200">
                  <a:solidFill>
                    <a:srgbClr val="FFFF00"/>
                  </a:solidFill>
                </a:rPr>
                <a:t>R28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189821-4503-DE49-90E4-AEE6C47CE265}"/>
                </a:ext>
              </a:extLst>
            </p:cNvPr>
            <p:cNvSpPr txBox="1"/>
            <p:nvPr/>
          </p:nvSpPr>
          <p:spPr>
            <a:xfrm>
              <a:off x="6524016" y="4928681"/>
              <a:ext cx="824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375 kV</a:t>
              </a:r>
            </a:p>
            <a:p>
              <a:pPr algn="ctr"/>
              <a:r>
                <a:rPr lang="en-US" sz="1400">
                  <a:solidFill>
                    <a:srgbClr val="FFFF00"/>
                  </a:solidFill>
                </a:rPr>
                <a:t>R30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A10B46-2655-1C44-A409-4ED9D2A7B325}"/>
                </a:ext>
              </a:extLst>
            </p:cNvPr>
            <p:cNvSpPr txBox="1"/>
            <p:nvPr/>
          </p:nvSpPr>
          <p:spPr>
            <a:xfrm>
              <a:off x="6725276" y="4098588"/>
              <a:ext cx="719228" cy="51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500 kV</a:t>
              </a:r>
            </a:p>
            <a:p>
              <a:pPr algn="ctr"/>
              <a:r>
                <a:rPr lang="en-US" sz="1400">
                  <a:solidFill>
                    <a:srgbClr val="FFFF00"/>
                  </a:solidFill>
                </a:rPr>
                <a:t>concept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6D448-EC1B-934A-825A-C4C32804C6DC}"/>
              </a:ext>
            </a:extLst>
          </p:cNvPr>
          <p:cNvGrpSpPr/>
          <p:nvPr/>
        </p:nvGrpSpPr>
        <p:grpSpPr>
          <a:xfrm>
            <a:off x="444371" y="1691989"/>
            <a:ext cx="3664333" cy="2272048"/>
            <a:chOff x="407795" y="314292"/>
            <a:chExt cx="5226089" cy="32404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FE22DE-28AC-8F41-BAB8-555E96EBF80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48921"/>
            <a:stretch/>
          </p:blipFill>
          <p:spPr>
            <a:xfrm>
              <a:off x="3121508" y="314292"/>
              <a:ext cx="2512376" cy="32404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6952B7-DDCA-0843-A584-1725ECAF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795" y="553653"/>
              <a:ext cx="2737187" cy="278557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EDB38A-CAA2-4C40-A051-5B97121CA0A6}"/>
              </a:ext>
            </a:extLst>
          </p:cNvPr>
          <p:cNvGrpSpPr/>
          <p:nvPr/>
        </p:nvGrpSpPr>
        <p:grpSpPr>
          <a:xfrm>
            <a:off x="4324046" y="2340630"/>
            <a:ext cx="3936997" cy="2304735"/>
            <a:chOff x="98555" y="3554697"/>
            <a:chExt cx="5535329" cy="32404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C62598-E8AD-4046-B6E7-62068855C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187" t="11780" r="26375" b="7160"/>
            <a:stretch/>
          </p:blipFill>
          <p:spPr>
            <a:xfrm rot="5400000">
              <a:off x="82044" y="3594004"/>
              <a:ext cx="3149849" cy="31168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9180C7-0396-2640-B894-9D7A9683E88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1" r="6328"/>
            <a:stretch/>
          </p:blipFill>
          <p:spPr>
            <a:xfrm>
              <a:off x="3215382" y="3554697"/>
              <a:ext cx="2418502" cy="324040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CBC315-B3F4-3B44-A26C-CD6B7667543D}"/>
              </a:ext>
            </a:extLst>
          </p:cNvPr>
          <p:cNvSpPr txBox="1"/>
          <p:nvPr/>
        </p:nvSpPr>
        <p:spPr>
          <a:xfrm>
            <a:off x="475488" y="4084320"/>
            <a:ext cx="315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CEBAF 130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0.2 mA CW &gt; 80% polarized 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1BDCF-5679-F542-8153-2C5CAFB2DB94}"/>
              </a:ext>
            </a:extLst>
          </p:cNvPr>
          <p:cNvSpPr txBox="1"/>
          <p:nvPr/>
        </p:nvSpPr>
        <p:spPr>
          <a:xfrm>
            <a:off x="4477351" y="4766109"/>
            <a:ext cx="366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Gun Test Stand (GTS)</a:t>
            </a:r>
          </a:p>
          <a:p>
            <a:pPr marL="342900" indent="-342900" algn="ctr">
              <a:buAutoNum type="arabicPlain" startAt="300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5 mA CW magnetized beam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03A1EB-9D8D-AA42-9A49-E9BB80F64A0F}"/>
              </a:ext>
            </a:extLst>
          </p:cNvPr>
          <p:cNvSpPr txBox="1"/>
          <p:nvPr/>
        </p:nvSpPr>
        <p:spPr>
          <a:xfrm>
            <a:off x="8853317" y="5753340"/>
            <a:ext cx="841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1B64A6-6F7D-4A4F-9DC3-FDEE21573108}"/>
              </a:ext>
            </a:extLst>
          </p:cNvPr>
          <p:cNvSpPr txBox="1"/>
          <p:nvPr/>
        </p:nvSpPr>
        <p:spPr>
          <a:xfrm>
            <a:off x="9974660" y="5749810"/>
            <a:ext cx="841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8FF05B-DCF4-A745-B004-98069C4C26C5}"/>
              </a:ext>
            </a:extLst>
          </p:cNvPr>
          <p:cNvSpPr txBox="1"/>
          <p:nvPr/>
        </p:nvSpPr>
        <p:spPr>
          <a:xfrm>
            <a:off x="10621158" y="5736656"/>
            <a:ext cx="1487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intervening volume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49B982-342E-7349-980B-4C2EE2D8C962}"/>
              </a:ext>
            </a:extLst>
          </p:cNvPr>
          <p:cNvSpPr txBox="1"/>
          <p:nvPr/>
        </p:nvSpPr>
        <p:spPr>
          <a:xfrm>
            <a:off x="10116153" y="1617045"/>
            <a:ext cx="189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Maximum applied voltage without breakdown</a:t>
            </a:r>
          </a:p>
        </p:txBody>
      </p:sp>
      <p:sp>
        <p:nvSpPr>
          <p:cNvPr id="28" name="Explosion 1 27">
            <a:extLst>
              <a:ext uri="{FF2B5EF4-FFF2-40B4-BE49-F238E27FC236}">
                <a16:creationId xmlns:a16="http://schemas.microsoft.com/office/drawing/2014/main" id="{F1CDB3B6-34C6-824D-8376-592876752153}"/>
              </a:ext>
            </a:extLst>
          </p:cNvPr>
          <p:cNvSpPr/>
          <p:nvPr/>
        </p:nvSpPr>
        <p:spPr>
          <a:xfrm rot="19117269">
            <a:off x="8399577" y="2063740"/>
            <a:ext cx="1871756" cy="1083980"/>
          </a:xfrm>
          <a:prstGeom prst="irregularSeal1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Achieved!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D7C72CA-9213-174B-96F2-3424912E4468}"/>
              </a:ext>
            </a:extLst>
          </p:cNvPr>
          <p:cNvSpPr txBox="1">
            <a:spLocks/>
          </p:cNvSpPr>
          <p:nvPr/>
        </p:nvSpPr>
        <p:spPr>
          <a:xfrm>
            <a:off x="274235" y="0"/>
            <a:ext cx="3126657" cy="819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THANK YOU!!!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065D1-B117-B942-899E-263E494C431D}"/>
              </a:ext>
            </a:extLst>
          </p:cNvPr>
          <p:cNvSpPr txBox="1"/>
          <p:nvPr/>
        </p:nvSpPr>
        <p:spPr>
          <a:xfrm>
            <a:off x="3669379" y="98323"/>
            <a:ext cx="714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halkduster" panose="03050602040202020205" pitchFamily="66" charset="77"/>
              </a:rPr>
              <a:t>On behalf of the JLab Photogun Team!...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3A63073E-772D-F941-B0D8-838FC2A6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416389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07E6-DFC1-4843-875C-71757548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0936"/>
          </a:xfrm>
        </p:spPr>
        <p:txBody>
          <a:bodyPr>
            <a:normAutofit fontScale="90000"/>
          </a:bodyPr>
          <a:lstStyle/>
          <a:p>
            <a:r>
              <a:rPr lang="en-US" dirty="0"/>
              <a:t>The Jefferson Lab Continuous Electron Beam Accelerator Facility (CEBAF) provides high polarization CW beam to four nuclear physics experimental halls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C9324-80B8-7545-B7FA-0E96BC4C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B32E6-8545-3F47-B2BC-29DC602F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r>
              <a:rPr lang="en-US" dirty="0"/>
              <a:t>/19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5C44C1-710A-6240-8813-981C5DC7F23C}"/>
              </a:ext>
            </a:extLst>
          </p:cNvPr>
          <p:cNvGrpSpPr/>
          <p:nvPr/>
        </p:nvGrpSpPr>
        <p:grpSpPr>
          <a:xfrm>
            <a:off x="67377" y="852484"/>
            <a:ext cx="12124623" cy="5665049"/>
            <a:chOff x="67377" y="1192951"/>
            <a:chExt cx="12124623" cy="5665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B6E852-418A-D344-A918-8D23A74E6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77" y="1876926"/>
              <a:ext cx="8572902" cy="4822257"/>
            </a:xfrm>
            <a:prstGeom prst="rect">
              <a:avLst/>
            </a:prstGeom>
          </p:spPr>
        </p:pic>
        <p:pic>
          <p:nvPicPr>
            <p:cNvPr id="8" name="Picture 7" descr="CEBAF sketch.gif">
              <a:extLst>
                <a:ext uri="{FF2B5EF4-FFF2-40B4-BE49-F238E27FC236}">
                  <a16:creationId xmlns:a16="http://schemas.microsoft.com/office/drawing/2014/main" id="{B14F2148-1E81-6D43-8C95-15B67C26A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9690" y="1192951"/>
              <a:ext cx="4002849" cy="30421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2AD72F-FCC3-1B41-BFFB-7163AAAC0E54}"/>
                </a:ext>
              </a:extLst>
            </p:cNvPr>
            <p:cNvSpPr txBox="1"/>
            <p:nvPr/>
          </p:nvSpPr>
          <p:spPr>
            <a:xfrm>
              <a:off x="3084896" y="4769316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400" b="1" dirty="0">
                  <a:solidFill>
                    <a:srgbClr val="FFFF00"/>
                  </a:solidFill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723D55-F211-2946-A566-6FC138FE7AED}"/>
                </a:ext>
              </a:extLst>
            </p:cNvPr>
            <p:cNvSpPr txBox="1"/>
            <p:nvPr/>
          </p:nvSpPr>
          <p:spPr>
            <a:xfrm>
              <a:off x="5287478" y="4825465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400" b="1" dirty="0">
                  <a:solidFill>
                    <a:srgbClr val="FFFF00"/>
                  </a:solidFill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4710FB-57BB-BD48-BF60-A23D14909B27}"/>
                </a:ext>
              </a:extLst>
            </p:cNvPr>
            <p:cNvSpPr txBox="1"/>
            <p:nvPr/>
          </p:nvSpPr>
          <p:spPr>
            <a:xfrm>
              <a:off x="6740891" y="4844716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400" b="1" dirty="0">
                  <a:solidFill>
                    <a:srgbClr val="FFFF00"/>
                  </a:solidFill>
                </a:rPr>
                <a:t>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567682-CCB6-A044-935D-85BB81052B40}"/>
                </a:ext>
              </a:extLst>
            </p:cNvPr>
            <p:cNvSpPr txBox="1"/>
            <p:nvPr/>
          </p:nvSpPr>
          <p:spPr>
            <a:xfrm>
              <a:off x="2977413" y="2332522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400" b="1" dirty="0">
                  <a:solidFill>
                    <a:srgbClr val="FFFF00"/>
                  </a:solidFill>
                </a:rPr>
                <a:t>D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2320DB-5529-0340-B85D-209B68763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330" y="4928135"/>
              <a:ext cx="4119670" cy="192986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6F41E54-350E-2D45-B448-0EA2FAF10A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0884" y="3696101"/>
              <a:ext cx="885524" cy="187692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319C72-90E5-B741-A082-86DB7B927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6573" y="5271970"/>
              <a:ext cx="1148687" cy="139352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DFFD05-8DFC-B34B-AD3E-FC9C561D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0742" y="5361271"/>
              <a:ext cx="1326547" cy="13427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399FFD-741A-E74E-82C9-B8E891AA9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697"/>
            <a:stretch/>
          </p:blipFill>
          <p:spPr>
            <a:xfrm>
              <a:off x="6448926" y="5317088"/>
              <a:ext cx="1597795" cy="1383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0DAD4F-F7DC-4147-9648-DD4B58BA1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45" y="1876928"/>
              <a:ext cx="1453780" cy="14967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1E0AAB-0EA2-614B-98BA-947398525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836" t="8092" r="20760" b="16381"/>
            <a:stretch/>
          </p:blipFill>
          <p:spPr>
            <a:xfrm flipH="1">
              <a:off x="9899676" y="3493971"/>
              <a:ext cx="1483800" cy="145341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B66DA99-A010-A14B-B4A6-58649EABDF32}"/>
              </a:ext>
            </a:extLst>
          </p:cNvPr>
          <p:cNvSpPr txBox="1"/>
          <p:nvPr/>
        </p:nvSpPr>
        <p:spPr>
          <a:xfrm>
            <a:off x="1" y="749029"/>
            <a:ext cx="10175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electron source is based on a 200 kV DC photogun with strained super lattice GaAs photocathode</a:t>
            </a:r>
          </a:p>
          <a:p>
            <a:r>
              <a:rPr lang="en-US" dirty="0"/>
              <a:t>The accelerator is based on SRF </a:t>
            </a:r>
            <a:r>
              <a:rPr lang="en-US" dirty="0" err="1"/>
              <a:t>linacs</a:t>
            </a:r>
            <a:r>
              <a:rPr lang="en-US" dirty="0"/>
              <a:t> providing ~ 1 GeV / pass</a:t>
            </a:r>
          </a:p>
        </p:txBody>
      </p:sp>
    </p:spTree>
    <p:extLst>
      <p:ext uri="{BB962C8B-B14F-4D97-AF65-F5344CB8AC3E}">
        <p14:creationId xmlns:p14="http://schemas.microsoft.com/office/powerpoint/2010/main" val="3089683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Backup!!!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8261" y="6376230"/>
            <a:ext cx="2743200" cy="365125"/>
          </a:xfrm>
        </p:spPr>
        <p:txBody>
          <a:bodyPr/>
          <a:lstStyle/>
          <a:p>
            <a:r>
              <a:rPr lang="en-US" dirty="0"/>
              <a:t>October 29 </a:t>
            </a:r>
            <a:r>
              <a:rPr lang="mr-IN" dirty="0"/>
              <a:t>–</a:t>
            </a:r>
            <a:r>
              <a:rPr lang="en-US" dirty="0"/>
              <a:t> November 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61" y="6377051"/>
            <a:ext cx="4114800" cy="33407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Fall 2018 EIC Accelerator Collaboration Meeting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8B773-3743-504F-9836-751B1B99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90" y="764221"/>
            <a:ext cx="9758172" cy="60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98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6D9F-7670-E64A-BC69-F5BA1B15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/>
              <a:t>Progress developing the milliampere polarized electron beam injector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5EB2D-B121-8A40-B7C6-48650807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6" y="4219818"/>
            <a:ext cx="5589938" cy="2157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9577D8-E5C6-D042-BF48-ED88B69FBA8F}"/>
              </a:ext>
            </a:extLst>
          </p:cNvPr>
          <p:cNvSpPr txBox="1"/>
          <p:nvPr/>
        </p:nvSpPr>
        <p:spPr>
          <a:xfrm>
            <a:off x="298384" y="1058776"/>
            <a:ext cx="480300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We are developing a ~3 year R&amp;D plan to demonstrate the ~mA beam, from a photogun through a 10 MeV SRF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dynamics modeling from the photogun to the booster is in progress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SRF booster in LERF can accelerate 10 mA CW beam up to 10 MeV, but it has a helium leak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9A3471-9EE2-3D46-89DA-B101C073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242" y="3615423"/>
            <a:ext cx="3236756" cy="3242577"/>
          </a:xfrm>
          <a:prstGeom prst="rect">
            <a:avLst/>
          </a:prstGeom>
        </p:spPr>
      </p:pic>
      <p:sp>
        <p:nvSpPr>
          <p:cNvPr id="16" name="Left Arrow 15">
            <a:extLst>
              <a:ext uri="{FF2B5EF4-FFF2-40B4-BE49-F238E27FC236}">
                <a16:creationId xmlns:a16="http://schemas.microsoft.com/office/drawing/2014/main" id="{E7BAC5DF-EC6D-FC49-ADDC-0D9DCFB05F56}"/>
              </a:ext>
            </a:extLst>
          </p:cNvPr>
          <p:cNvSpPr/>
          <p:nvPr/>
        </p:nvSpPr>
        <p:spPr>
          <a:xfrm rot="9098515">
            <a:off x="5478740" y="3994486"/>
            <a:ext cx="2279140" cy="2685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223587F-7A96-314E-87ED-4CA39C67697C}"/>
              </a:ext>
            </a:extLst>
          </p:cNvPr>
          <p:cNvSpPr/>
          <p:nvPr/>
        </p:nvSpPr>
        <p:spPr>
          <a:xfrm>
            <a:off x="3513221" y="4235115"/>
            <a:ext cx="2107934" cy="105878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C9525-AAF2-9844-A617-A88DB08C3B19}"/>
              </a:ext>
            </a:extLst>
          </p:cNvPr>
          <p:cNvSpPr txBox="1"/>
          <p:nvPr/>
        </p:nvSpPr>
        <p:spPr>
          <a:xfrm>
            <a:off x="6166803" y="5100618"/>
            <a:ext cx="258256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Injector model and simulations by </a:t>
            </a: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A. </a:t>
            </a:r>
            <a:r>
              <a:rPr lang="en-US" err="1">
                <a:solidFill>
                  <a:srgbClr val="FF0000"/>
                </a:solidFill>
              </a:rPr>
              <a:t>Hofler</a:t>
            </a:r>
            <a:r>
              <a:rPr lang="en-US">
                <a:solidFill>
                  <a:srgbClr val="FF0000"/>
                </a:solidFill>
              </a:rPr>
              <a:t> and R. </a:t>
            </a:r>
            <a:r>
              <a:rPr lang="en-US" err="1">
                <a:solidFill>
                  <a:srgbClr val="FF0000"/>
                </a:solidFill>
              </a:rPr>
              <a:t>Kazimi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2CAC6-57CD-B04B-8C17-D7EF7935C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6074" y="21478276"/>
            <a:ext cx="9801008" cy="619988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23865-696C-9D43-B350-E34CE0089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8474" y="21630676"/>
            <a:ext cx="9801008" cy="6199881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907B0A-5F3B-054E-84D7-536C91D40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0874" y="21783076"/>
            <a:ext cx="9801008" cy="6199881"/>
          </a:xfrm>
          <a:prstGeom prst="rect">
            <a:avLst/>
          </a:prstGeom>
          <a:noFill/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91936BE8-944B-FA47-8BE5-DD5FD118E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96090" y="987903"/>
            <a:ext cx="4325864" cy="2756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0D4F26-1099-B04A-8C3C-11373724D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97" y="805590"/>
            <a:ext cx="3964628" cy="1705551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B546B80-C741-E74F-AC0B-1B297605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4012514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0DA4-D598-DA4F-9098-C9D24D65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Improving photogun extreme high vacuum conditions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48CBA-2CC4-6342-962A-F25FF748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r>
              <a:rPr lang="en-US" dirty="0"/>
              <a:t>/20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FB88CE-5FA1-B242-86C3-1BF8710BB528}"/>
              </a:ext>
            </a:extLst>
          </p:cNvPr>
          <p:cNvGrpSpPr/>
          <p:nvPr/>
        </p:nvGrpSpPr>
        <p:grpSpPr>
          <a:xfrm>
            <a:off x="9124121" y="3200400"/>
            <a:ext cx="2809575" cy="2186610"/>
            <a:chOff x="6065050" y="1027753"/>
            <a:chExt cx="5527403" cy="41455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44BBCD-A951-B04C-BBD1-4A0664C9A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050" y="1027753"/>
              <a:ext cx="5527403" cy="41455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A2BBB9-A5AA-334F-B519-861D115D479D}"/>
                </a:ext>
              </a:extLst>
            </p:cNvPr>
            <p:cNvSpPr txBox="1"/>
            <p:nvPr/>
          </p:nvSpPr>
          <p:spPr>
            <a:xfrm>
              <a:off x="6205943" y="4099230"/>
              <a:ext cx="4004493" cy="991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 down “ultimate pressure” setup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0B98E8-EB1A-F34A-BDBF-9335B1C4D4C6}"/>
              </a:ext>
            </a:extLst>
          </p:cNvPr>
          <p:cNvSpPr txBox="1"/>
          <p:nvPr/>
        </p:nvSpPr>
        <p:spPr>
          <a:xfrm>
            <a:off x="413920" y="5641863"/>
            <a:ext cx="115826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Low carbon steel </a:t>
            </a:r>
            <a:r>
              <a:rPr lang="en-US" dirty="0"/>
              <a:t>exhibits VERY low hydrogen outgassing rate.  JLab measurements are consistent with those of Park </a:t>
            </a:r>
            <a:r>
              <a:rPr lang="en-US" dirty="0" err="1"/>
              <a:t>et.al</a:t>
            </a:r>
            <a:r>
              <a:rPr lang="en-US" dirty="0"/>
              <a:t>., </a:t>
            </a:r>
          </a:p>
          <a:p>
            <a:r>
              <a:rPr lang="en-US" sz="1400" dirty="0" err="1"/>
              <a:t>Chongdo</a:t>
            </a:r>
            <a:r>
              <a:rPr lang="en-US" sz="1400" dirty="0"/>
              <a:t> Park, </a:t>
            </a:r>
            <a:r>
              <a:rPr lang="en-US" sz="1400" dirty="0" err="1"/>
              <a:t>Taekyun</a:t>
            </a:r>
            <a:r>
              <a:rPr lang="en-US" sz="1400" dirty="0"/>
              <a:t> Ha and </a:t>
            </a:r>
            <a:r>
              <a:rPr lang="en-US" sz="1400" dirty="0" err="1"/>
              <a:t>Boklae</a:t>
            </a:r>
            <a:r>
              <a:rPr lang="en-US" sz="1400" dirty="0"/>
              <a:t> Cho, "Thermal outgassing rates of low-carbon steels," J. Vac. Sci. Technol. A 34, 021601 (2016); </a:t>
            </a:r>
            <a:r>
              <a:rPr lang="en-US" sz="1400" u="sng" dirty="0">
                <a:hlinkClick r:id="rId3"/>
              </a:rPr>
              <a:t>https://doi.org/10.1116/1.4936840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E549A-8360-4544-90B6-FD879766B2A0}"/>
              </a:ext>
            </a:extLst>
          </p:cNvPr>
          <p:cNvSpPr txBox="1"/>
          <p:nvPr/>
        </p:nvSpPr>
        <p:spPr>
          <a:xfrm>
            <a:off x="9080799" y="2424953"/>
            <a:ext cx="276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stand to measure hydrogen outgassing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2F716A-45CF-6D4D-857D-28C421591766}"/>
              </a:ext>
            </a:extLst>
          </p:cNvPr>
          <p:cNvSpPr txBox="1"/>
          <p:nvPr/>
        </p:nvSpPr>
        <p:spPr>
          <a:xfrm>
            <a:off x="6981294" y="6438531"/>
            <a:ext cx="28007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courtesy M. </a:t>
            </a:r>
            <a:r>
              <a:rPr lang="en-US" err="1">
                <a:solidFill>
                  <a:srgbClr val="FF0000"/>
                </a:solidFill>
              </a:rPr>
              <a:t>Poelker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163F86-27D3-564F-A440-882520B7D834}"/>
              </a:ext>
            </a:extLst>
          </p:cNvPr>
          <p:cNvGrpSpPr/>
          <p:nvPr/>
        </p:nvGrpSpPr>
        <p:grpSpPr>
          <a:xfrm>
            <a:off x="2857952" y="725556"/>
            <a:ext cx="6109854" cy="4706027"/>
            <a:chOff x="124691" y="586409"/>
            <a:chExt cx="6109854" cy="4706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366FBE-D81F-CF45-A08A-F327DBF77C66}"/>
                </a:ext>
              </a:extLst>
            </p:cNvPr>
            <p:cNvPicPr/>
            <p:nvPr/>
          </p:nvPicPr>
          <p:blipFill rotWithShape="1">
            <a:blip r:embed="rId4"/>
            <a:srcRect l="1274" t="1500" r="768" b="1558"/>
            <a:stretch/>
          </p:blipFill>
          <p:spPr bwMode="auto">
            <a:xfrm>
              <a:off x="124691" y="1122218"/>
              <a:ext cx="6109854" cy="41702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284BD3-4B1E-BD4E-8774-E5A4F90077A1}"/>
                </a:ext>
              </a:extLst>
            </p:cNvPr>
            <p:cNvSpPr txBox="1"/>
            <p:nvPr/>
          </p:nvSpPr>
          <p:spPr>
            <a:xfrm>
              <a:off x="1470990" y="586409"/>
              <a:ext cx="188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CEBAF photogun</a:t>
              </a:r>
            </a:p>
            <a:p>
              <a:pPr algn="ctr"/>
              <a:r>
                <a:rPr lang="en-US" dirty="0"/>
                <a:t>316 stainless steel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3349EB-60AF-F34B-86B7-3DCA1855445A}"/>
                </a:ext>
              </a:extLst>
            </p:cNvPr>
            <p:cNvSpPr txBox="1"/>
            <p:nvPr/>
          </p:nvSpPr>
          <p:spPr>
            <a:xfrm>
              <a:off x="3991467" y="589721"/>
              <a:ext cx="1726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R&amp;D</a:t>
              </a:r>
            </a:p>
            <a:p>
              <a:pPr algn="ctr"/>
              <a:r>
                <a:rPr lang="en-US" dirty="0"/>
                <a:t>low carbon steel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A44D266-4FC6-1941-AD39-7C12BCBF3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18" t="16970" r="30535"/>
          <a:stretch/>
        </p:blipFill>
        <p:spPr>
          <a:xfrm>
            <a:off x="476033" y="2220368"/>
            <a:ext cx="2167776" cy="3165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27CBD1-7A30-5241-A4D7-F364D8A821B2}"/>
              </a:ext>
            </a:extLst>
          </p:cNvPr>
          <p:cNvSpPr txBox="1"/>
          <p:nvPr/>
        </p:nvSpPr>
        <p:spPr>
          <a:xfrm>
            <a:off x="437322" y="1063488"/>
            <a:ext cx="2216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CEBAF photogun vacuum chamber after 400 C heat treatment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E4242C6-62B6-3149-9C1E-02B78583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3616310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39" y="91778"/>
            <a:ext cx="11917017" cy="775252"/>
          </a:xfrm>
          <a:noFill/>
        </p:spPr>
        <p:txBody>
          <a:bodyPr>
            <a:normAutofit/>
          </a:bodyPr>
          <a:lstStyle/>
          <a:p>
            <a:r>
              <a:rPr lang="en-US" dirty="0"/>
              <a:t>Inverted insulator polarized photogun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r>
              <a:rPr lang="en-US" dirty="0"/>
              <a:t>/20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75204"/>
            <a:ext cx="5743575" cy="1533242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The 130 kV spin-polarized inverted-insulator photogun at CEBAF is very compact, provides exceptional vacuum and exhibits NO field emission.</a:t>
            </a:r>
          </a:p>
          <a:p>
            <a:r>
              <a:rPr lang="en-US" dirty="0"/>
              <a:t>A larger version of this photogun design operates at 300 kV bias voltage</a:t>
            </a:r>
          </a:p>
          <a:p>
            <a:r>
              <a:rPr lang="en-US" dirty="0"/>
              <a:t>2/3 of SF</a:t>
            </a:r>
            <a:r>
              <a:rPr lang="en-US" baseline="-25000" dirty="0"/>
              <a:t>6</a:t>
            </a:r>
            <a:r>
              <a:rPr lang="en-US" dirty="0"/>
              <a:t> gets eliminated by </a:t>
            </a:r>
            <a:r>
              <a:rPr lang="en-US" b="1" dirty="0"/>
              <a:t>using cable</a:t>
            </a:r>
          </a:p>
          <a:p>
            <a:endParaRPr lang="en-US" dirty="0"/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12107BD3-8E8C-E24D-B791-A81EE4DCC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852873" y="1064831"/>
            <a:ext cx="4831128" cy="52047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7724438" y="1856819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500kV power supply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F5920-57DD-5445-9A52-31C3676E7A9D}"/>
              </a:ext>
            </a:extLst>
          </p:cNvPr>
          <p:cNvSpPr txBox="1"/>
          <p:nvPr/>
        </p:nvSpPr>
        <p:spPr>
          <a:xfrm>
            <a:off x="9781399" y="2831451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80BBC9-BD45-8B40-8DB9-39DAA6C3A68F}"/>
              </a:ext>
            </a:extLst>
          </p:cNvPr>
          <p:cNvSpPr txBox="1"/>
          <p:nvPr/>
        </p:nvSpPr>
        <p:spPr>
          <a:xfrm>
            <a:off x="9662109" y="4657155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7265412" y="3202805"/>
            <a:ext cx="9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SF</a:t>
            </a:r>
            <a:r>
              <a:rPr lang="en-US" b="1" baseline="-25000" dirty="0">
                <a:solidFill>
                  <a:srgbClr val="FFFF00"/>
                </a:solidFill>
              </a:rPr>
              <a:t>6</a:t>
            </a:r>
            <a:endParaRPr lang="en-US" b="1" baseline="30000" dirty="0">
              <a:solidFill>
                <a:srgbClr val="FFFF00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E2E44CC-CCD4-8E40-B711-5C11E03A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DE00-CCC7-6F4A-A988-060D34F91F34}"/>
              </a:ext>
            </a:extLst>
          </p:cNvPr>
          <p:cNvGrpSpPr/>
          <p:nvPr/>
        </p:nvGrpSpPr>
        <p:grpSpPr>
          <a:xfrm>
            <a:off x="440635" y="2623930"/>
            <a:ext cx="5645427" cy="4234070"/>
            <a:chOff x="440635" y="2623930"/>
            <a:chExt cx="5645427" cy="42340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EB7491-8021-0C40-B510-728E6A6C3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635" y="2623930"/>
              <a:ext cx="5645427" cy="42340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B73035-1BEB-5C40-8BF5-D6F309DB48C2}"/>
                </a:ext>
              </a:extLst>
            </p:cNvPr>
            <p:cNvSpPr txBox="1"/>
            <p:nvPr/>
          </p:nvSpPr>
          <p:spPr>
            <a:xfrm>
              <a:off x="785192" y="4503455"/>
              <a:ext cx="14638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500 kV DC power supply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SF</a:t>
              </a:r>
              <a:r>
                <a:rPr lang="en-US" b="1" baseline="-25000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B2DCB6-5295-B64C-9A14-036FA0F15D27}"/>
                </a:ext>
              </a:extLst>
            </p:cNvPr>
            <p:cNvSpPr txBox="1"/>
            <p:nvPr/>
          </p:nvSpPr>
          <p:spPr>
            <a:xfrm>
              <a:off x="2798259" y="5391351"/>
              <a:ext cx="1813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Resistor SF</a:t>
              </a:r>
              <a:r>
                <a:rPr lang="en-US" b="1" baseline="-25000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3DBD50-BB1C-4C40-82E0-3806576127C5}"/>
                </a:ext>
              </a:extLst>
            </p:cNvPr>
            <p:cNvSpPr txBox="1"/>
            <p:nvPr/>
          </p:nvSpPr>
          <p:spPr>
            <a:xfrm>
              <a:off x="4617120" y="5600073"/>
              <a:ext cx="905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Gun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SF</a:t>
              </a:r>
              <a:r>
                <a:rPr lang="en-US" b="1" baseline="-25000" dirty="0">
                  <a:solidFill>
                    <a:srgbClr val="FFFF00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340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99F0-F2E9-7A47-8BE2-B00FBF8C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12843"/>
          </a:xfrm>
        </p:spPr>
        <p:txBody>
          <a:bodyPr>
            <a:normAutofit/>
          </a:bodyPr>
          <a:lstStyle/>
          <a:p>
            <a:r>
              <a:rPr lang="en-US" dirty="0"/>
              <a:t>Kyocera high voltage insulator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3C8ED-6A92-2149-A0E8-3ADFD276E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30" y="4821130"/>
            <a:ext cx="6346273" cy="1400765"/>
          </a:xfrm>
        </p:spPr>
        <p:txBody>
          <a:bodyPr>
            <a:normAutofit/>
          </a:bodyPr>
          <a:lstStyle/>
          <a:p>
            <a:r>
              <a:rPr lang="en-US" sz="1600" dirty="0"/>
              <a:t>JLab has completed the electrostatic design for a 500 kV insulator prototype to fit commercial high voltage cables.</a:t>
            </a:r>
          </a:p>
          <a:p>
            <a:r>
              <a:rPr lang="en-US" sz="1600" dirty="0"/>
              <a:t>The shielding electrode has been designed to linearize the potential along the insulator and minimize the electric field at the triple point junction (insulator-metal-vacuum).</a:t>
            </a:r>
          </a:p>
          <a:p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D09EA-CCE7-1D43-96A0-40F52B34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r>
              <a:rPr lang="en-US" dirty="0"/>
              <a:t>/20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53330D-CBF6-6547-A9CD-909B06C0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2" t="18658" r="45883" b="7440"/>
          <a:stretch/>
        </p:blipFill>
        <p:spPr>
          <a:xfrm rot="16200000">
            <a:off x="9809234" y="196478"/>
            <a:ext cx="1664297" cy="29562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F76DCF-9702-034D-ACA3-36FE5D426D78}"/>
              </a:ext>
            </a:extLst>
          </p:cNvPr>
          <p:cNvCxnSpPr/>
          <p:nvPr/>
        </p:nvCxnSpPr>
        <p:spPr>
          <a:xfrm flipH="1">
            <a:off x="9346784" y="2762450"/>
            <a:ext cx="2589197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EF15B2-0FB4-DD45-B9AA-B0D170D489CC}"/>
              </a:ext>
            </a:extLst>
          </p:cNvPr>
          <p:cNvSpPr txBox="1"/>
          <p:nvPr/>
        </p:nvSpPr>
        <p:spPr>
          <a:xfrm>
            <a:off x="10121618" y="2577784"/>
            <a:ext cx="1039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122 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D00E4-EDA7-CF43-A998-63065589B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38" r="41195" b="9590"/>
          <a:stretch/>
        </p:blipFill>
        <p:spPr>
          <a:xfrm rot="5400000">
            <a:off x="6717040" y="894417"/>
            <a:ext cx="2398827" cy="2302930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A891019D-40A5-BA4D-B956-6A69F0D386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6" r="3564"/>
          <a:stretch/>
        </p:blipFill>
        <p:spPr>
          <a:xfrm>
            <a:off x="7644608" y="3245296"/>
            <a:ext cx="1209066" cy="3326107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A7977C62-39AA-AF43-B265-A1CE205D0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519" y="3245296"/>
            <a:ext cx="1189985" cy="332610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213341-7254-AD40-8916-91C041707680}"/>
              </a:ext>
            </a:extLst>
          </p:cNvPr>
          <p:cNvSpPr txBox="1">
            <a:spLocks/>
          </p:cNvSpPr>
          <p:nvPr/>
        </p:nvSpPr>
        <p:spPr>
          <a:xfrm>
            <a:off x="228360" y="818265"/>
            <a:ext cx="6441295" cy="160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Kyocera has manufactured a 200 kV insulator (R28) sample and is in the process of manufacturing two prototypes: one from pure alumina, and one from their novel modified alumina with lower secondary electron yield</a:t>
            </a:r>
          </a:p>
          <a:p>
            <a:r>
              <a:rPr lang="en-US" sz="1600" dirty="0"/>
              <a:t>JLab will high voltage test the R28 insulator prototype in the Fall 2024.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B0E485-1EFD-6E4F-8075-EDF51AF27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84" r="5330"/>
          <a:stretch/>
        </p:blipFill>
        <p:spPr>
          <a:xfrm>
            <a:off x="10329349" y="3245296"/>
            <a:ext cx="919308" cy="313436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650C78-EF5C-A049-92FB-F3BAA89ACC27}"/>
              </a:ext>
            </a:extLst>
          </p:cNvPr>
          <p:cNvCxnSpPr>
            <a:cxnSpLocks/>
          </p:cNvCxnSpPr>
          <p:nvPr/>
        </p:nvCxnSpPr>
        <p:spPr>
          <a:xfrm>
            <a:off x="7346395" y="3877377"/>
            <a:ext cx="0" cy="1791903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413D32-4663-9644-BF06-225FA997A3CE}"/>
              </a:ext>
            </a:extLst>
          </p:cNvPr>
          <p:cNvSpPr txBox="1"/>
          <p:nvPr/>
        </p:nvSpPr>
        <p:spPr>
          <a:xfrm rot="16200000">
            <a:off x="6791072" y="4588662"/>
            <a:ext cx="1039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410 mm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21CA84-F9FC-184B-BC3E-CFA79C031D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4" t="7438" r="41995" b="4593"/>
          <a:stretch/>
        </p:blipFill>
        <p:spPr>
          <a:xfrm>
            <a:off x="375854" y="2532785"/>
            <a:ext cx="3487864" cy="1856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3BBB2C-1E18-C749-801E-4C385A1E4F4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5" y="2513549"/>
            <a:ext cx="2809811" cy="2085087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CDE0B49E-3EA1-A849-91AF-08F684F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1145174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484F-F2E3-0579-CC3C-049BE00D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/>
              <a:t>Ongoing plans at LERF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FB78F-8129-0D95-5D70-DBA35EFE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615" y="1966592"/>
            <a:ext cx="3489434" cy="1051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Arial"/>
                <a:cs typeface="Arial"/>
              </a:rPr>
              <a:t>The Gun Test Stand gun could be modified as the first prototype mA polarized gun</a:t>
            </a:r>
            <a:endParaRPr lang="en-US" sz="2000"/>
          </a:p>
          <a:p>
            <a:pPr algn="ctr"/>
            <a:endParaRPr lang="en-US" sz="200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EA9CC15-B181-125E-AE5A-7BB07DF44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6485" r="12813"/>
          <a:stretch/>
        </p:blipFill>
        <p:spPr>
          <a:xfrm>
            <a:off x="8724843" y="3022914"/>
            <a:ext cx="3286297" cy="33108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782432-0512-8549-AD16-6A77B77718BA}"/>
              </a:ext>
            </a:extLst>
          </p:cNvPr>
          <p:cNvSpPr txBox="1">
            <a:spLocks/>
          </p:cNvSpPr>
          <p:nvPr/>
        </p:nvSpPr>
        <p:spPr>
          <a:xfrm>
            <a:off x="1479466" y="3842404"/>
            <a:ext cx="5172365" cy="450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SRF is preparing to repair the 10 MeV booster</a:t>
            </a:r>
          </a:p>
          <a:p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214F96-37C1-0A46-8FCD-5E5DC492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3" y="1566758"/>
            <a:ext cx="2970998" cy="2228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077EE9-3794-1046-AC5B-F7F3EDF74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46" r="9298"/>
          <a:stretch/>
        </p:blipFill>
        <p:spPr>
          <a:xfrm>
            <a:off x="3822113" y="1561948"/>
            <a:ext cx="3317506" cy="224268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FF8AA-19A8-E94F-9CA5-4319452FF0F2}"/>
              </a:ext>
            </a:extLst>
          </p:cNvPr>
          <p:cNvSpPr txBox="1">
            <a:spLocks/>
          </p:cNvSpPr>
          <p:nvPr/>
        </p:nvSpPr>
        <p:spPr>
          <a:xfrm>
            <a:off x="638698" y="819474"/>
            <a:ext cx="6424254" cy="672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The prototype load-locked mA photogun could replace the LERF vent-bake photogun in the 10 MeV/10 mA injector </a:t>
            </a:r>
          </a:p>
          <a:p>
            <a:endParaRPr lang="en-US" sz="200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32CAC64C-7EDC-F046-8D42-BFCF56449BB7}"/>
              </a:ext>
            </a:extLst>
          </p:cNvPr>
          <p:cNvSpPr/>
          <p:nvPr/>
        </p:nvSpPr>
        <p:spPr>
          <a:xfrm rot="1646515">
            <a:off x="7158872" y="3275244"/>
            <a:ext cx="1193533" cy="375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1E6290-7363-B447-95F5-7EB3220C9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68" b="21635"/>
          <a:stretch/>
        </p:blipFill>
        <p:spPr>
          <a:xfrm>
            <a:off x="1451091" y="4208895"/>
            <a:ext cx="5157840" cy="2173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40EF83-1AE9-9357-5F04-62174FD0D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03" t="7263" r="-152" b="16767"/>
          <a:stretch/>
        </p:blipFill>
        <p:spPr>
          <a:xfrm>
            <a:off x="8733873" y="558920"/>
            <a:ext cx="3179831" cy="1302507"/>
          </a:xfrm>
          <a:prstGeom prst="rect">
            <a:avLst/>
          </a:prstGeom>
        </p:spPr>
      </p:pic>
      <p:sp>
        <p:nvSpPr>
          <p:cNvPr id="9" name="Left Arrow 13">
            <a:extLst>
              <a:ext uri="{FF2B5EF4-FFF2-40B4-BE49-F238E27FC236}">
                <a16:creationId xmlns:a16="http://schemas.microsoft.com/office/drawing/2014/main" id="{C14615E0-5E10-93DD-D15A-CE080E355BC3}"/>
              </a:ext>
            </a:extLst>
          </p:cNvPr>
          <p:cNvSpPr/>
          <p:nvPr/>
        </p:nvSpPr>
        <p:spPr>
          <a:xfrm rot="8580000">
            <a:off x="7302645" y="1966904"/>
            <a:ext cx="1193533" cy="375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A4E3E0-4B91-1EC7-FB31-90EA74E13FF8}"/>
              </a:ext>
            </a:extLst>
          </p:cNvPr>
          <p:cNvSpPr txBox="1">
            <a:spLocks/>
          </p:cNvSpPr>
          <p:nvPr/>
        </p:nvSpPr>
        <p:spPr>
          <a:xfrm>
            <a:off x="8986014" y="96577"/>
            <a:ext cx="2760982" cy="380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Arial"/>
                <a:cs typeface="Arial"/>
              </a:rPr>
              <a:t>LERF vent-bake gun </a:t>
            </a:r>
            <a:endParaRPr lang="en-US" sz="200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1CC33EB-F5E0-CC4E-80B0-CB1F40B3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209009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3612-4395-8D4E-99DA-757C6B5B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38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High voltage conditioning with Kr gas serves to eliminate field emission*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C48F-D052-AA4B-BF2A-32BDAF32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F0D0DF-6259-764E-A705-E05BC23280FE}"/>
              </a:ext>
            </a:extLst>
          </p:cNvPr>
          <p:cNvSpPr txBox="1">
            <a:spLocks/>
          </p:cNvSpPr>
          <p:nvPr/>
        </p:nvSpPr>
        <p:spPr>
          <a:xfrm>
            <a:off x="6447540" y="966472"/>
            <a:ext cx="3894636" cy="2700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purpose of high voltage conditioning is to achieve vacuum and radiation levels indistinguishable from background at 200 kV DC</a:t>
            </a:r>
          </a:p>
          <a:p>
            <a:endParaRPr lang="en-US" sz="1600" dirty="0"/>
          </a:p>
          <a:p>
            <a:r>
              <a:rPr lang="en-US" sz="1800" dirty="0"/>
              <a:t>Kr gas is injected at ~10</a:t>
            </a:r>
            <a:r>
              <a:rPr lang="en-US" sz="1800" baseline="30000" dirty="0"/>
              <a:t>-5</a:t>
            </a:r>
            <a:r>
              <a:rPr lang="en-US" sz="1800" dirty="0"/>
              <a:t> Torr into the gun vacuum chamber during high voltage conditioning.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874B83-9DA6-1F4D-8B6B-A825FA64E22F}"/>
              </a:ext>
            </a:extLst>
          </p:cNvPr>
          <p:cNvSpPr/>
          <p:nvPr/>
        </p:nvSpPr>
        <p:spPr>
          <a:xfrm>
            <a:off x="98322" y="5944669"/>
            <a:ext cx="10991209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*M. </a:t>
            </a:r>
            <a:r>
              <a:rPr lang="en-US" sz="1400" dirty="0" err="1">
                <a:latin typeface="Times" pitchFamily="2" charset="0"/>
                <a:ea typeface="Times-Bold" pitchFamily="2" charset="0"/>
                <a:cs typeface="Times New Roman" pitchFamily="2" charset="0"/>
              </a:rPr>
              <a:t>BastaniNejad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, A. A. </a:t>
            </a:r>
            <a:r>
              <a:rPr lang="en-US" sz="1400" dirty="0" err="1">
                <a:latin typeface="Times" pitchFamily="2" charset="0"/>
                <a:ea typeface="Times-Bold" pitchFamily="2" charset="0"/>
                <a:cs typeface="Times New Roman" pitchFamily="2" charset="0"/>
              </a:rPr>
              <a:t>Elmustafa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, E. Forman, J. Clark, S. Covert, J. </a:t>
            </a:r>
            <a:r>
              <a:rPr lang="en-US" sz="1400" dirty="0" err="1">
                <a:latin typeface="Times" pitchFamily="2" charset="0"/>
                <a:ea typeface="Times-Bold" pitchFamily="2" charset="0"/>
                <a:cs typeface="Times New Roman" pitchFamily="2" charset="0"/>
              </a:rPr>
              <a:t>Grames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, J. Hansknecht, C. Hernandez-Garcia, M. Poelker and R. Suleiman, “Improving the performance of stainless-steel DC high voltage photoelectron gun cathode electrodes via gas conditioning with helium or krypton”, </a:t>
            </a:r>
            <a:r>
              <a:rPr lang="en-US" sz="1400" dirty="0" err="1">
                <a:latin typeface="Times" pitchFamily="2" charset="0"/>
                <a:ea typeface="Times-Bold" pitchFamily="2" charset="0"/>
                <a:cs typeface="Times New Roman" pitchFamily="2" charset="0"/>
              </a:rPr>
              <a:t>Nucl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. Instr. and Meth. in Phys. Res. A, Vol. </a:t>
            </a:r>
            <a:r>
              <a:rPr lang="en-US" sz="1400" b="1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762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, pp. 135–141, 2014</a:t>
            </a:r>
            <a:r>
              <a:rPr lang="en-US" sz="1400" dirty="0">
                <a:latin typeface="Times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2E7E37-5F95-A243-834D-A2247ADF3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173" y="3628415"/>
            <a:ext cx="2646005" cy="199417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BD13BE-772A-F549-8AE7-07E70CF7FDB5}"/>
              </a:ext>
            </a:extLst>
          </p:cNvPr>
          <p:cNvSpPr txBox="1">
            <a:spLocks/>
          </p:cNvSpPr>
          <p:nvPr/>
        </p:nvSpPr>
        <p:spPr>
          <a:xfrm>
            <a:off x="6473479" y="3317323"/>
            <a:ext cx="3049900" cy="253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r>
              <a:rPr lang="en-US" sz="1800" dirty="0"/>
              <a:t>Kr facilities field emitter ‘burn out’ by ion back bombarding and by increasing stainless steel work function as it is implanted at the gun electrode bias voltage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7F2C55-D4F7-1646-AF4F-C0E45D20A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1" t="9429" r="5380" b="4669"/>
          <a:stretch/>
        </p:blipFill>
        <p:spPr>
          <a:xfrm>
            <a:off x="136188" y="846306"/>
            <a:ext cx="6197070" cy="49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1F0-E445-624A-8ADA-F98FE6F9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/>
          <a:lstStyle/>
          <a:p>
            <a:r>
              <a:rPr lang="en-US" dirty="0"/>
              <a:t>The Jefferson Lab site hosts two additional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C74B9-010F-E545-A627-278504B30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18" y="878505"/>
            <a:ext cx="5697077" cy="11837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The Upgrade Injector Test Facility UITF is a testbed accelerator based on a 10 MeV SRF booster and 200 kV DC photogun with a variety of photocathodes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CBB66-5B91-6549-A587-F93296F8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r>
              <a:rPr lang="en-US" dirty="0"/>
              <a:t>/19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C552E-EFEB-6E4C-AF3A-5B51B03BD5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03299" y="829869"/>
            <a:ext cx="5857442" cy="10378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10 kW IR-FEL was based on an ERL SRF </a:t>
            </a:r>
            <a:r>
              <a:rPr lang="en-US" dirty="0" err="1"/>
              <a:t>linac</a:t>
            </a:r>
            <a:r>
              <a:rPr lang="en-US" dirty="0"/>
              <a:t> at 150 MeV and 8 mA CW using a 350 kV DC photogun with bulk GaAs (unpolarized beam)</a:t>
            </a:r>
          </a:p>
        </p:txBody>
      </p:sp>
      <p:pic>
        <p:nvPicPr>
          <p:cNvPr id="7" name="Picture 11" descr="FEL Layout v2">
            <a:extLst>
              <a:ext uri="{FF2B5EF4-FFF2-40B4-BE49-F238E27FC236}">
                <a16:creationId xmlns:a16="http://schemas.microsoft.com/office/drawing/2014/main" id="{1E6A0E83-2FE9-7640-8EE1-5E01B798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92" y="2169268"/>
            <a:ext cx="627443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8153B-5F04-BE4A-9CDE-0426344B4049}"/>
              </a:ext>
            </a:extLst>
          </p:cNvPr>
          <p:cNvSpPr txBox="1"/>
          <p:nvPr/>
        </p:nvSpPr>
        <p:spPr>
          <a:xfrm>
            <a:off x="321013" y="5457217"/>
            <a:ext cx="527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of polarized hydrogen targets (</a:t>
            </a:r>
            <a:r>
              <a:rPr lang="en-US" dirty="0" err="1"/>
              <a:t>HDIce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Irradiation of wastewater with electron beam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584F5-4849-A542-B99B-55327A86B0FF}"/>
              </a:ext>
            </a:extLst>
          </p:cNvPr>
          <p:cNvSpPr txBox="1"/>
          <p:nvPr/>
        </p:nvSpPr>
        <p:spPr>
          <a:xfrm>
            <a:off x="5843082" y="5453975"/>
            <a:ext cx="527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Demonstrated &gt; 1 MW of recirculated beam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Holds the world record at 14 kW CW in the IR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EAC2989-415A-5B44-9F12-FD682357E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E15CA5-CCA9-DA4A-8689-357645199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439" y="2445027"/>
            <a:ext cx="1908312" cy="1431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2FCA4-F579-A847-B522-C4BDDAAA6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25" t="15942" b="32464"/>
          <a:stretch/>
        </p:blipFill>
        <p:spPr>
          <a:xfrm>
            <a:off x="884581" y="2286000"/>
            <a:ext cx="3992218" cy="27947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40ED89-02A6-1C44-84C0-F8208E034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03" t="7263" r="-152" b="16767"/>
          <a:stretch/>
        </p:blipFill>
        <p:spPr>
          <a:xfrm>
            <a:off x="9382538" y="4314577"/>
            <a:ext cx="2600739" cy="10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9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Feasibility Demonstration at the CEBAF Injector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r>
              <a:rPr lang="en-US" dirty="0"/>
              <a:t>/19</a:t>
            </a:r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6278E059-6663-6B45-9CF5-8401FE739F35}"/>
              </a:ext>
            </a:extLst>
          </p:cNvPr>
          <p:cNvGrpSpPr>
            <a:grpSpLocks/>
          </p:cNvGrpSpPr>
          <p:nvPr/>
        </p:nvGrpSpPr>
        <p:grpSpPr bwMode="auto">
          <a:xfrm>
            <a:off x="255262" y="1737237"/>
            <a:ext cx="5001295" cy="3559747"/>
            <a:chOff x="1970950" y="1428849"/>
            <a:chExt cx="4375043" cy="3634749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D24A0C70-44F2-2743-BDE0-5277E158A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708" y="1428849"/>
              <a:ext cx="4149341" cy="282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75A920F1-3D55-DE42-8582-39A212CE894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50" y="1996690"/>
              <a:ext cx="4375043" cy="306690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89B30745-0248-7145-A8A5-64BD20859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48" y="830536"/>
            <a:ext cx="11805920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285A313-F6D0-A149-AD39-61C5DDA39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6097" y="3748045"/>
            <a:ext cx="1020771" cy="1857034"/>
          </a:xfrm>
          <a:prstGeom prst="rect">
            <a:avLst/>
          </a:prstGeom>
          <a:noFill/>
          <a:ln w="1111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42F34F-D188-6643-A6C2-52D79051BABB}"/>
              </a:ext>
            </a:extLst>
          </p:cNvPr>
          <p:cNvSpPr txBox="1"/>
          <p:nvPr/>
        </p:nvSpPr>
        <p:spPr>
          <a:xfrm>
            <a:off x="85299" y="2103348"/>
            <a:ext cx="26706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 MeV, 1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A, 85% polarization</a:t>
            </a: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0FAF9277-064D-B746-AB54-8238E777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163" y="6008798"/>
            <a:ext cx="78114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16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16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16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16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16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AD8B4-209B-0946-8CBE-B14049261805}"/>
              </a:ext>
            </a:extLst>
          </p:cNvPr>
          <p:cNvSpPr txBox="1"/>
          <p:nvPr/>
        </p:nvSpPr>
        <p:spPr>
          <a:xfrm>
            <a:off x="4327217" y="3468920"/>
            <a:ext cx="159817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Tungsten (1mm)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5620A-2DB4-3940-AD1D-ABA09BD7E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20" y="2125642"/>
            <a:ext cx="4968689" cy="3549063"/>
          </a:xfrm>
          <a:prstGeom prst="rect">
            <a:avLst/>
          </a:prstGeom>
        </p:spPr>
      </p:pic>
      <p:sp>
        <p:nvSpPr>
          <p:cNvPr id="21" name="Rectangle 19">
            <a:extLst>
              <a:ext uri="{FF2B5EF4-FFF2-40B4-BE49-F238E27FC236}">
                <a16:creationId xmlns:a16="http://schemas.microsoft.com/office/drawing/2014/main" id="{4C2F3615-D420-2040-9462-719C5215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777" y="1721847"/>
            <a:ext cx="44263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D. Abbott et al., Phys. </a:t>
            </a:r>
            <a:r>
              <a:rPr lang="fr-FR" sz="1400" i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400" i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400" b="1" i="1" dirty="0">
                <a:latin typeface="Avenir Roman" panose="02000503020000020003" pitchFamily="2" charset="0"/>
                <a:ea typeface="Arial" charset="0"/>
                <a:cs typeface="Arial" charset="0"/>
              </a:rPr>
              <a:t>116</a:t>
            </a: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 (2016) 214801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DE01F8F3-D078-254E-8D57-34240C0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51998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5E80-2631-6843-A1FB-009A9148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92727"/>
          </a:xfrm>
        </p:spPr>
        <p:txBody>
          <a:bodyPr/>
          <a:lstStyle/>
          <a:p>
            <a:r>
              <a:rPr lang="en-US" dirty="0"/>
              <a:t>The JLab proposed e+ source: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95DE2-759A-DE4D-905E-AABABB3E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23CBB-72B2-7D4B-B9F8-ADE3D19F913D}"/>
              </a:ext>
            </a:extLst>
          </p:cNvPr>
          <p:cNvSpPr txBox="1"/>
          <p:nvPr/>
        </p:nvSpPr>
        <p:spPr>
          <a:xfrm>
            <a:off x="10113819" y="4860341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e+ beam to CEBAF</a:t>
            </a:r>
          </a:p>
        </p:txBody>
      </p:sp>
      <p:pic>
        <p:nvPicPr>
          <p:cNvPr id="19" name="Picture 18" descr="PRLMay2016illustration_F1-01-2.jpeg">
            <a:extLst>
              <a:ext uri="{FF2B5EF4-FFF2-40B4-BE49-F238E27FC236}">
                <a16:creationId xmlns:a16="http://schemas.microsoft.com/office/drawing/2014/main" id="{3A947AC3-263C-2E44-8139-9185576D4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9" y="4967993"/>
            <a:ext cx="1747991" cy="1747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867EB-10CA-CC4C-8936-AB1F77EF0B64}"/>
              </a:ext>
            </a:extLst>
          </p:cNvPr>
          <p:cNvSpPr txBox="1"/>
          <p:nvPr/>
        </p:nvSpPr>
        <p:spPr>
          <a:xfrm>
            <a:off x="10098157" y="844826"/>
            <a:ext cx="197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JLab Low Energy </a:t>
            </a:r>
            <a:r>
              <a:rPr lang="en-US" dirty="0" err="1"/>
              <a:t>Recirculator</a:t>
            </a:r>
            <a:r>
              <a:rPr lang="en-US" dirty="0"/>
              <a:t> Facility 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2CD9A1B6-896B-F348-A53C-90198F66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94F27-A4BC-F344-9D06-D4EAE062B68E}"/>
              </a:ext>
            </a:extLst>
          </p:cNvPr>
          <p:cNvSpPr txBox="1"/>
          <p:nvPr/>
        </p:nvSpPr>
        <p:spPr>
          <a:xfrm>
            <a:off x="4479277" y="2599573"/>
            <a:ext cx="387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Polarized e- injector &gt; 120 MeV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073A17B-50F3-C04E-BF18-CC8BB3467954}"/>
              </a:ext>
            </a:extLst>
          </p:cNvPr>
          <p:cNvSpPr/>
          <p:nvPr/>
        </p:nvSpPr>
        <p:spPr>
          <a:xfrm rot="16200000" flipV="1">
            <a:off x="6166968" y="805869"/>
            <a:ext cx="373781" cy="4650607"/>
          </a:xfrm>
          <a:prstGeom prst="rightBrace">
            <a:avLst>
              <a:gd name="adj1" fmla="val 55392"/>
              <a:gd name="adj2" fmla="val 47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0BE8F1-A63C-5040-A012-105BFBF12B1D}"/>
              </a:ext>
            </a:extLst>
          </p:cNvPr>
          <p:cNvGrpSpPr/>
          <p:nvPr/>
        </p:nvGrpSpPr>
        <p:grpSpPr>
          <a:xfrm>
            <a:off x="2788434" y="2585486"/>
            <a:ext cx="9473140" cy="4133725"/>
            <a:chOff x="2679104" y="1343094"/>
            <a:chExt cx="9473140" cy="413372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899C5B-BBDA-584F-B986-2C436CA87000}"/>
                </a:ext>
              </a:extLst>
            </p:cNvPr>
            <p:cNvSpPr txBox="1"/>
            <p:nvPr/>
          </p:nvSpPr>
          <p:spPr>
            <a:xfrm>
              <a:off x="9471932" y="1343094"/>
              <a:ext cx="2680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High current polarized e-source &gt; 1 mA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B712B5-818D-1240-B0C8-8654C0E65F6A}"/>
                </a:ext>
              </a:extLst>
            </p:cNvPr>
            <p:cNvSpPr txBox="1"/>
            <p:nvPr/>
          </p:nvSpPr>
          <p:spPr>
            <a:xfrm>
              <a:off x="4455976" y="5107487"/>
              <a:ext cx="4461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&gt; 100 kW target &amp;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cw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-collection beam line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D4CC3637-5976-0044-9D34-62E9173DE11D}"/>
                </a:ext>
              </a:extLst>
            </p:cNvPr>
            <p:cNvSpPr/>
            <p:nvPr/>
          </p:nvSpPr>
          <p:spPr>
            <a:xfrm rot="5400000">
              <a:off x="6399546" y="2874502"/>
              <a:ext cx="409070" cy="4047424"/>
            </a:xfrm>
            <a:prstGeom prst="rightBrace">
              <a:avLst>
                <a:gd name="adj1" fmla="val 55392"/>
                <a:gd name="adj2" fmla="val 4786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797876-8AA0-4F4F-945E-9D633C57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104" y="2030000"/>
              <a:ext cx="7402665" cy="2856874"/>
            </a:xfrm>
            <a:prstGeom prst="rect">
              <a:avLst/>
            </a:prstGeom>
          </p:spPr>
        </p:pic>
      </p:grpSp>
      <p:sp>
        <p:nvSpPr>
          <p:cNvPr id="15" name="Left Arrow 14">
            <a:extLst>
              <a:ext uri="{FF2B5EF4-FFF2-40B4-BE49-F238E27FC236}">
                <a16:creationId xmlns:a16="http://schemas.microsoft.com/office/drawing/2014/main" id="{0669FC69-5E0E-9645-9317-4FD1D6DDA330}"/>
              </a:ext>
            </a:extLst>
          </p:cNvPr>
          <p:cNvSpPr/>
          <p:nvPr/>
        </p:nvSpPr>
        <p:spPr>
          <a:xfrm rot="18555533">
            <a:off x="9084564" y="3274373"/>
            <a:ext cx="601803" cy="1910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EB041F-0600-B141-82E9-C457DDA02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43"/>
          <a:stretch/>
        </p:blipFill>
        <p:spPr bwMode="auto">
          <a:xfrm>
            <a:off x="0" y="742723"/>
            <a:ext cx="7982152" cy="1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25881613-7F5C-A34F-BAB0-8A87E686EE39}"/>
              </a:ext>
            </a:extLst>
          </p:cNvPr>
          <p:cNvSpPr/>
          <p:nvPr/>
        </p:nvSpPr>
        <p:spPr>
          <a:xfrm rot="10800000">
            <a:off x="5575852" y="1371600"/>
            <a:ext cx="2564295" cy="119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DA8C3B-3E7B-4E45-B3D3-D1D81031B588}"/>
              </a:ext>
            </a:extLst>
          </p:cNvPr>
          <p:cNvSpPr/>
          <p:nvPr/>
        </p:nvSpPr>
        <p:spPr>
          <a:xfrm>
            <a:off x="-1" y="2613992"/>
            <a:ext cx="3031435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Provide JLab users</a:t>
            </a:r>
          </a:p>
          <a:p>
            <a:pPr>
              <a:tabLst>
                <a:tab pos="3078163" algn="l"/>
              </a:tabLst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e+ with polarization &gt; 60%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e+ (with lower polarization)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23108E-1D3E-D643-AF36-FED0476481EC}"/>
              </a:ext>
            </a:extLst>
          </p:cNvPr>
          <p:cNvSpPr/>
          <p:nvPr/>
        </p:nvSpPr>
        <p:spPr>
          <a:xfrm>
            <a:off x="4681330" y="1242391"/>
            <a:ext cx="914400" cy="487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663275-D10C-8546-83E0-C44CCAD2E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192" y="805069"/>
            <a:ext cx="2027583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3800-8762-8BEB-0B2E-BD6CBD6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A photogun generating 1 mA CW beam will produce: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1BA7-55B1-E1F8-3CA4-58F37D1C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1194559"/>
            <a:ext cx="10585174" cy="48285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/>
              <a:t>   86 Coulombs in a day</a:t>
            </a:r>
          </a:p>
          <a:p>
            <a:pPr lvl="1"/>
            <a:r>
              <a:rPr lang="en-US" sz="2400" dirty="0"/>
              <a:t> 600 Coulombs in a week</a:t>
            </a:r>
          </a:p>
          <a:p>
            <a:pPr lvl="1"/>
            <a:r>
              <a:rPr lang="en-US" sz="2400" dirty="0"/>
              <a:t>2400 Coulombs in a month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Consequently the photocathode 1/e charge lifetime should be &gt;1 </a:t>
            </a:r>
            <a:r>
              <a:rPr lang="en-US" sz="2400" dirty="0" err="1"/>
              <a:t>kC</a:t>
            </a:r>
            <a:r>
              <a:rPr lang="en-US" sz="2400" dirty="0"/>
              <a:t>, meaning the photogun can operate: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for ~ one month without intervention or</a:t>
            </a:r>
          </a:p>
          <a:p>
            <a:r>
              <a:rPr lang="en-US" sz="2400" dirty="0"/>
              <a:t>for a few weeks at a time at even higher beam current levels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2AF98-8C6A-4751-2FFD-AE1BC390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r>
              <a:rPr lang="en-US" dirty="0"/>
              <a:t>/19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17F30CC-F087-A240-94C8-D86DFF8F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32238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3800-8762-8BEB-0B2E-BD6CBD6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/>
          </a:bodyPr>
          <a:lstStyle/>
          <a:p>
            <a:r>
              <a:rPr lang="en-US" dirty="0"/>
              <a:t>What does a photogun need to provide for generating &gt; 1 mA CW polarized beam?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2AF98-8C6A-4751-2FFD-AE1BC390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r>
              <a:rPr lang="en-US" dirty="0"/>
              <a:t>/19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FEC174-5663-B545-8184-205AF597EEB6}"/>
              </a:ext>
            </a:extLst>
          </p:cNvPr>
          <p:cNvSpPr txBox="1">
            <a:spLocks/>
          </p:cNvSpPr>
          <p:nvPr/>
        </p:nvSpPr>
        <p:spPr>
          <a:xfrm>
            <a:off x="0" y="1816560"/>
            <a:ext cx="8577470" cy="4017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u="sng" dirty="0">
              <a:latin typeface="Arial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High polarization photocathodes with high QE &gt; 1%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Vacuum chamber with total Pressure &lt; 1e-12 Torr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High Voltage w/o field emission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/>
              <a:t>To manage space charge and beam transmission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58548B-0F62-A743-B2BF-EAAC8DFD7BD4}"/>
              </a:ext>
            </a:extLst>
          </p:cNvPr>
          <p:cNvSpPr txBox="1">
            <a:spLocks/>
          </p:cNvSpPr>
          <p:nvPr/>
        </p:nvSpPr>
        <p:spPr>
          <a:xfrm>
            <a:off x="7403161" y="4543195"/>
            <a:ext cx="3659092" cy="664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latin typeface="Arial" panose="020B0604020202020204" pitchFamily="34" charset="0"/>
              </a:rPr>
              <a:t>Long 1/e charge lifetime t &gt; 1000 Coulombs</a:t>
            </a:r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C0F49C7F-59E0-7049-8C5B-B99FFCF49F2E}"/>
              </a:ext>
            </a:extLst>
          </p:cNvPr>
          <p:cNvSpPr/>
          <p:nvPr/>
        </p:nvSpPr>
        <p:spPr>
          <a:xfrm rot="5400000">
            <a:off x="8229601" y="3110949"/>
            <a:ext cx="1719468" cy="1003853"/>
          </a:xfrm>
          <a:prstGeom prst="bentArrow">
            <a:avLst>
              <a:gd name="adj1" fmla="val 2172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0BE7C97-AA50-3C44-9161-C32F78E958C8}"/>
              </a:ext>
            </a:extLst>
          </p:cNvPr>
          <p:cNvSpPr/>
          <p:nvPr/>
        </p:nvSpPr>
        <p:spPr>
          <a:xfrm>
            <a:off x="7851913" y="2196548"/>
            <a:ext cx="636104" cy="135172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441A73A-A885-0A4A-8957-BE2EBAE664D1}"/>
              </a:ext>
            </a:extLst>
          </p:cNvPr>
          <p:cNvSpPr/>
          <p:nvPr/>
        </p:nvSpPr>
        <p:spPr>
          <a:xfrm>
            <a:off x="6112565" y="4581939"/>
            <a:ext cx="1480931" cy="347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1FE774-6E07-D54E-815A-B4C2725A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246724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CA6C-1778-2940-94F2-0171EC3D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0836"/>
          </a:xfrm>
        </p:spPr>
        <p:txBody>
          <a:bodyPr>
            <a:normAutofit/>
          </a:bodyPr>
          <a:lstStyle/>
          <a:p>
            <a:r>
              <a:rPr lang="en-US"/>
              <a:t>CEBAF polarized e- source @ 1 mA?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2C7B8-1022-8146-9E3E-2BF67355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r>
              <a:rPr lang="en-US" dirty="0"/>
              <a:t>/19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0B285A-BDA8-6644-920E-3FA3042CF8A8}"/>
              </a:ext>
            </a:extLst>
          </p:cNvPr>
          <p:cNvSpPr/>
          <p:nvPr/>
        </p:nvSpPr>
        <p:spPr>
          <a:xfrm>
            <a:off x="5669347" y="3429000"/>
            <a:ext cx="5579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Calibri" panose="020F0502020204030204"/>
                <a:cs typeface="+mn-cs"/>
              </a:rPr>
              <a:t>Gun2 Photocathode (Fall 2016 – Spring 2017)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BF3BE-97DD-A646-9F90-302C3BB231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52981" y="3753432"/>
            <a:ext cx="6257459" cy="2487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41445F-01A2-0E41-8FC8-EE46451C3B51}"/>
              </a:ext>
            </a:extLst>
          </p:cNvPr>
          <p:cNvSpPr/>
          <p:nvPr/>
        </p:nvSpPr>
        <p:spPr>
          <a:xfrm>
            <a:off x="10991916" y="3984335"/>
            <a:ext cx="1018524" cy="1244614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83D38-9A5B-0345-B189-B15178222CD3}"/>
              </a:ext>
            </a:extLst>
          </p:cNvPr>
          <p:cNvSpPr txBox="1"/>
          <p:nvPr/>
        </p:nvSpPr>
        <p:spPr>
          <a:xfrm>
            <a:off x="7712699" y="4168376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BE1D1D"/>
                </a:solidFill>
                <a:latin typeface="Calibri" panose="020F0502020204030204"/>
                <a:cs typeface="+mn-cs"/>
              </a:rPr>
              <a:t>QE = QE</a:t>
            </a:r>
            <a:r>
              <a:rPr lang="en-US" sz="2000" baseline="-25000">
                <a:solidFill>
                  <a:srgbClr val="BE1D1D"/>
                </a:solidFill>
                <a:latin typeface="Calibri" panose="020F0502020204030204"/>
                <a:cs typeface="+mn-cs"/>
              </a:rPr>
              <a:t>0</a:t>
            </a:r>
            <a:r>
              <a:rPr lang="en-US" sz="2000">
                <a:solidFill>
                  <a:srgbClr val="BE1D1D"/>
                </a:solidFill>
                <a:latin typeface="Calibri" panose="020F0502020204030204"/>
                <a:cs typeface="+mn-cs"/>
              </a:rPr>
              <a:t> e </a:t>
            </a:r>
            <a:r>
              <a:rPr lang="en-US" sz="2000" baseline="30000">
                <a:solidFill>
                  <a:srgbClr val="BE1D1D"/>
                </a:solidFill>
                <a:latin typeface="Calibri" panose="020F0502020204030204"/>
                <a:cs typeface="+mn-cs"/>
              </a:rPr>
              <a:t>-(Q/Lifetime)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ADD5B-0B3B-D847-89AE-66161EBBB807}"/>
              </a:ext>
            </a:extLst>
          </p:cNvPr>
          <p:cNvSpPr/>
          <p:nvPr/>
        </p:nvSpPr>
        <p:spPr>
          <a:xfrm>
            <a:off x="7603960" y="6276458"/>
            <a:ext cx="5302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Calibri" panose="020F0502020204030204"/>
                <a:cs typeface="+mn-cs"/>
              </a:rPr>
              <a:t>Gun vacuum ~ 1x10</a:t>
            </a:r>
            <a:r>
              <a:rPr lang="en-US" baseline="30000">
                <a:solidFill>
                  <a:srgbClr val="000000"/>
                </a:solidFill>
                <a:latin typeface="Calibri" panose="020F0502020204030204"/>
                <a:cs typeface="+mn-cs"/>
              </a:rPr>
              <a:t>-12</a:t>
            </a:r>
            <a:r>
              <a:rPr lang="en-US">
                <a:solidFill>
                  <a:srgbClr val="000000"/>
                </a:solidFill>
                <a:latin typeface="Calibri" panose="020F0502020204030204"/>
                <a:cs typeface="+mn-cs"/>
              </a:rPr>
              <a:t> Torr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F3BAF-4D21-C441-AADD-8B6E378AF158}"/>
              </a:ext>
            </a:extLst>
          </p:cNvPr>
          <p:cNvSpPr txBox="1"/>
          <p:nvPr/>
        </p:nvSpPr>
        <p:spPr>
          <a:xfrm>
            <a:off x="648978" y="5971076"/>
            <a:ext cx="3892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cs typeface="Arial"/>
              </a:rPr>
              <a:t>Lifetime ~200 C </a:t>
            </a:r>
            <a:r>
              <a:rPr lang="en-US">
                <a:latin typeface="Calibri" panose="020F0502020204030204"/>
                <a:cs typeface="Arial"/>
              </a:rPr>
              <a:t>(</a:t>
            </a:r>
            <a:r>
              <a:rPr lang="en-US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>
                <a:latin typeface="Calibri" panose="020F0502020204030204"/>
                <a:ea typeface="Symbol" charset="2"/>
                <a:cs typeface="Symbol" charset="2"/>
              </a:rPr>
              <a:t>D</a:t>
            </a:r>
            <a:r>
              <a:rPr lang="en-US">
                <a:latin typeface="Calibri" panose="020F0502020204030204"/>
                <a:cs typeface="Arial"/>
              </a:rPr>
              <a:t> ~ 1mm, I~</a:t>
            </a:r>
            <a:r>
              <a:rPr lang="en-US" b="1">
                <a:latin typeface="Calibri" panose="020F0502020204030204"/>
                <a:cs typeface="Arial"/>
              </a:rPr>
              <a:t>200 </a:t>
            </a:r>
            <a:r>
              <a:rPr lang="en-US" b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>
                <a:latin typeface="Calibri" panose="020F0502020204030204"/>
                <a:cs typeface="Arial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76BB13-E0C7-6243-9135-B5D135FD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70" y="824560"/>
            <a:ext cx="4162323" cy="35706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E2F670-B618-A945-B5B7-7EFE722E3FAC}"/>
              </a:ext>
            </a:extLst>
          </p:cNvPr>
          <p:cNvGrpSpPr/>
          <p:nvPr/>
        </p:nvGrpSpPr>
        <p:grpSpPr>
          <a:xfrm>
            <a:off x="5511114" y="552581"/>
            <a:ext cx="6558579" cy="3109422"/>
            <a:chOff x="5601924" y="3854331"/>
            <a:chExt cx="6556257" cy="2730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E9DAF-E425-D446-84FD-75D01DBC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1924" y="3854331"/>
              <a:ext cx="6556257" cy="27302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9E393F-8115-414B-A154-14F278FF661E}"/>
                </a:ext>
              </a:extLst>
            </p:cNvPr>
            <p:cNvSpPr txBox="1"/>
            <p:nvPr/>
          </p:nvSpPr>
          <p:spPr>
            <a:xfrm>
              <a:off x="9513736" y="6253020"/>
              <a:ext cx="707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/>
                <a:t>[</a:t>
              </a:r>
              <a:r>
                <a:rPr lang="en-US" sz="1400" i="1"/>
                <a:t>µ</a:t>
              </a:r>
              <a:r>
                <a:rPr lang="en-US" sz="1400"/>
                <a:t>A]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C4AE3CD-4DFC-6E45-8D7F-673611FFF6A7}"/>
              </a:ext>
            </a:extLst>
          </p:cNvPr>
          <p:cNvSpPr txBox="1"/>
          <p:nvPr/>
        </p:nvSpPr>
        <p:spPr>
          <a:xfrm>
            <a:off x="451458" y="4323877"/>
            <a:ext cx="554373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We have demonstrated polarization from the CEBAF PES remains steady up to 1 mA/499 MHz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The charge lifetime (at 0.2 mA) is about 200 C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panose="020B0604020202020204" pitchFamily="34" charset="0"/>
              </a:rPr>
              <a:t>This would provide only 2-3 days of positrons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000A-EE5C-544C-9275-994188AA608A}"/>
              </a:ext>
            </a:extLst>
          </p:cNvPr>
          <p:cNvSpPr txBox="1"/>
          <p:nvPr/>
        </p:nvSpPr>
        <p:spPr>
          <a:xfrm>
            <a:off x="10222030" y="394634"/>
            <a:ext cx="18576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polarization at 1 mA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A65DDC-5373-9E4A-81DB-AEB31CBBB27E}"/>
              </a:ext>
            </a:extLst>
          </p:cNvPr>
          <p:cNvSpPr/>
          <p:nvPr/>
        </p:nvSpPr>
        <p:spPr>
          <a:xfrm>
            <a:off x="10635916" y="1145405"/>
            <a:ext cx="1289786" cy="1309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A49BE-7BBE-7F4E-A79D-84BB5CFB8AC3}"/>
              </a:ext>
            </a:extLst>
          </p:cNvPr>
          <p:cNvSpPr/>
          <p:nvPr/>
        </p:nvSpPr>
        <p:spPr>
          <a:xfrm>
            <a:off x="67377" y="5476776"/>
            <a:ext cx="5216893" cy="10014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16423A-56F7-5945-808E-6C19AF5193B8}"/>
              </a:ext>
            </a:extLst>
          </p:cNvPr>
          <p:cNvSpPr txBox="1"/>
          <p:nvPr/>
        </p:nvSpPr>
        <p:spPr>
          <a:xfrm>
            <a:off x="5211904" y="6246463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BB859D8-A4A8-CB44-8AAA-52B165DB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4215557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8858-F599-AA4E-89DD-F5931340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CEBAF GaAs/</a:t>
            </a:r>
            <a:r>
              <a:rPr lang="en-US" dirty="0" err="1"/>
              <a:t>GaAsP</a:t>
            </a:r>
            <a:r>
              <a:rPr lang="en-US" dirty="0"/>
              <a:t> photocathode lifetime improvement with biased anode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EE120-C7B8-864F-8EF5-F8143E0E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r>
              <a:rPr lang="en-US" dirty="0"/>
              <a:t>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D75E6-1AC7-F640-83C8-219B3587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935" y="1131060"/>
            <a:ext cx="4335444" cy="4400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BBF56-F421-3644-8055-C430FE6F320B}"/>
              </a:ext>
            </a:extLst>
          </p:cNvPr>
          <p:cNvSpPr txBox="1"/>
          <p:nvPr/>
        </p:nvSpPr>
        <p:spPr>
          <a:xfrm>
            <a:off x="7578174" y="5562984"/>
            <a:ext cx="40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Calibri" panose="020F0502020204030204"/>
                <a:cs typeface="+mn-cs"/>
              </a:rPr>
              <a:t>With a &gt;400 C lifetime we could operate at </a:t>
            </a:r>
            <a:r>
              <a:rPr lang="en-US" sz="2000" b="1">
                <a:solidFill>
                  <a:srgbClr val="FF0000"/>
                </a:solidFill>
                <a:latin typeface="Calibri" panose="020F0502020204030204"/>
                <a:cs typeface="+mn-cs"/>
              </a:rPr>
              <a:t>1 mA for almost 1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23B38-7169-0F47-AA0C-0AAF12238990}"/>
              </a:ext>
            </a:extLst>
          </p:cNvPr>
          <p:cNvSpPr txBox="1"/>
          <p:nvPr/>
        </p:nvSpPr>
        <p:spPr>
          <a:xfrm>
            <a:off x="7346732" y="859771"/>
            <a:ext cx="462032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Improving charge lifetime of CEBAF photogun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ACD47-F5FE-7441-965E-352267691EB0}"/>
              </a:ext>
            </a:extLst>
          </p:cNvPr>
          <p:cNvSpPr txBox="1"/>
          <p:nvPr/>
        </p:nvSpPr>
        <p:spPr>
          <a:xfrm>
            <a:off x="102436" y="791214"/>
            <a:ext cx="558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Ions downstream of the anode are repelled back towards the beamline by the positive anode potential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628F0-F7D9-E845-91D0-86B1B1B816D1}"/>
              </a:ext>
            </a:extLst>
          </p:cNvPr>
          <p:cNvSpPr txBox="1"/>
          <p:nvPr/>
        </p:nvSpPr>
        <p:spPr>
          <a:xfrm>
            <a:off x="271100" y="5657880"/>
            <a:ext cx="558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Graphic by G. Palacios Serrano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J. T.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Yoskowitz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12th Int. Particle Acc. Conf. IPAC2021, Campinas, SP, Brazil, doi:10.18429/JACoW-IPAC2021-WEPAB104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F467F4-F7C5-7043-8847-E38E562E8226}"/>
              </a:ext>
            </a:extLst>
          </p:cNvPr>
          <p:cNvSpPr/>
          <p:nvPr/>
        </p:nvSpPr>
        <p:spPr>
          <a:xfrm>
            <a:off x="7309391" y="5454869"/>
            <a:ext cx="4630359" cy="9251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3289FA1-55FF-904C-9759-19776932C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3301"/>
          <a:stretch/>
        </p:blipFill>
        <p:spPr>
          <a:xfrm>
            <a:off x="152401" y="1397902"/>
            <a:ext cx="7013712" cy="4292384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7CB132AF-3F2B-8741-868D-AADA5632A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89" t="2784" r="1008" b="49516"/>
          <a:stretch/>
        </p:blipFill>
        <p:spPr>
          <a:xfrm>
            <a:off x="6082748" y="1510749"/>
            <a:ext cx="1083365" cy="2047461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D562EC5-12DA-2A4D-9CB2-1DE6FBAE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 EWPAA, Dresden Germany, 17-19 Sep, 2024</a:t>
            </a:r>
          </a:p>
        </p:txBody>
      </p:sp>
    </p:spTree>
    <p:extLst>
      <p:ext uri="{BB962C8B-B14F-4D97-AF65-F5344CB8AC3E}">
        <p14:creationId xmlns:p14="http://schemas.microsoft.com/office/powerpoint/2010/main" val="405555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2" ma:contentTypeDescription="Create a new document." ma:contentTypeScope="" ma:versionID="caf9d63f50e73aa15cd7c895010138da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b574f06e305bc0ddfda62e6531058217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6220bd-6765-475d-aebe-427a3023f47c">
      <Terms xmlns="http://schemas.microsoft.com/office/infopath/2007/PartnerControls"/>
    </lcf76f155ced4ddcb4097134ff3c332f>
    <TaxCatchAll xmlns="1543a33f-de66-4ce2-96ef-9c75f077144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CC8BCD-0CEF-4E7A-A942-B7B304F9AA79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9A00BE-2254-443E-8330-4B6A28640F2D}">
  <ds:schemaRefs>
    <ds:schemaRef ds:uri="1543a33f-de66-4ce2-96ef-9c75f077144b"/>
    <ds:schemaRef ds:uri="836220bd-6765-475d-aebe-427a3023f4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17297</TotalTime>
  <Words>2590</Words>
  <Application>Microsoft Macintosh PowerPoint</Application>
  <PresentationFormat>Widescreen</PresentationFormat>
  <Paragraphs>320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ＭＳ Ｐゴシック</vt:lpstr>
      <vt:lpstr>PingFangSC-Regular</vt:lpstr>
      <vt:lpstr>.PingFangSC-Regular</vt:lpstr>
      <vt:lpstr>Arial</vt:lpstr>
      <vt:lpstr>Avenir Roman</vt:lpstr>
      <vt:lpstr>Calibri</vt:lpstr>
      <vt:lpstr>Chalkduster</vt:lpstr>
      <vt:lpstr>Mangal</vt:lpstr>
      <vt:lpstr>Symbol</vt:lpstr>
      <vt:lpstr>Times</vt:lpstr>
      <vt:lpstr>Times New Roman</vt:lpstr>
      <vt:lpstr>Times-Bold</vt:lpstr>
      <vt:lpstr>Wingdings</vt:lpstr>
      <vt:lpstr>Office Theme</vt:lpstr>
      <vt:lpstr>High intensity polarized beam photogun  to drive a positron source </vt:lpstr>
      <vt:lpstr>The Jefferson Lab Continuous Electron Beam Accelerator Facility (CEBAF) provides high polarization CW beam to four nuclear physics experimental halls</vt:lpstr>
      <vt:lpstr>The Jefferson Lab site hosts two additional accelerators</vt:lpstr>
      <vt:lpstr>PEPPo Experiment : Feasibility Demonstration at the CEBAF Injector</vt:lpstr>
      <vt:lpstr>The JLab proposed e+ source: Ce+BAF</vt:lpstr>
      <vt:lpstr>A photogun generating 1 mA CW beam will produce:</vt:lpstr>
      <vt:lpstr>What does a photogun need to provide for generating &gt; 1 mA CW polarized beam?</vt:lpstr>
      <vt:lpstr>CEBAF polarized e- source @ 1 mA? </vt:lpstr>
      <vt:lpstr>CEBAF GaAs/GaAsP photocathode lifetime improvement with biased anode</vt:lpstr>
      <vt:lpstr>Developing polarized photocathodes with &gt; 1% QE </vt:lpstr>
      <vt:lpstr>GaAs/GaAsP charge lifetime at milliamp beam current</vt:lpstr>
      <vt:lpstr>Dominant limitation of photocathode lifetime: ion back-bombardment</vt:lpstr>
      <vt:lpstr>Polarized electron source for Ce+BAF</vt:lpstr>
      <vt:lpstr>Larger size electrodes are needed for large size laser spot on photocathode</vt:lpstr>
      <vt:lpstr>What else does a photogun need to provide for generating &gt; 1 mA CW polarized beam?</vt:lpstr>
      <vt:lpstr>Inverted insulator polarized photogun</vt:lpstr>
      <vt:lpstr>Addressing the high voltage limit for a 1 mA polarized photogun</vt:lpstr>
      <vt:lpstr>Summary</vt:lpstr>
      <vt:lpstr>JLab has demonstrated capability to develop and operate high intensity, high polarization photoguns using inverted geometry insulators</vt:lpstr>
      <vt:lpstr>Backup!!!</vt:lpstr>
      <vt:lpstr>Progress developing the milliampere polarized electron beam injector</vt:lpstr>
      <vt:lpstr>Improving photogun extreme high vacuum conditions</vt:lpstr>
      <vt:lpstr>Inverted insulator polarized photogun</vt:lpstr>
      <vt:lpstr>Kyocera high voltage insulator development</vt:lpstr>
      <vt:lpstr>Ongoing plans at LERF</vt:lpstr>
      <vt:lpstr>High voltage conditioning with Kr gas serves to eliminate field emission* 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99</cp:revision>
  <dcterms:created xsi:type="dcterms:W3CDTF">2020-10-14T20:38:09Z</dcterms:created>
  <dcterms:modified xsi:type="dcterms:W3CDTF">2024-09-09T14:04:50Z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