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294" r:id="rId4"/>
    <p:sldId id="268" r:id="rId5"/>
    <p:sldId id="267" r:id="rId6"/>
    <p:sldId id="263" r:id="rId7"/>
    <p:sldId id="264" r:id="rId8"/>
    <p:sldId id="265" r:id="rId9"/>
    <p:sldId id="270" r:id="rId10"/>
    <p:sldId id="266" r:id="rId11"/>
    <p:sldId id="269" r:id="rId12"/>
    <p:sldId id="295" r:id="rId13"/>
    <p:sldId id="271" r:id="rId14"/>
    <p:sldId id="287" r:id="rId15"/>
    <p:sldId id="272" r:id="rId16"/>
    <p:sldId id="273" r:id="rId17"/>
    <p:sldId id="274" r:id="rId18"/>
    <p:sldId id="275" r:id="rId19"/>
    <p:sldId id="296" r:id="rId20"/>
    <p:sldId id="291" r:id="rId21"/>
    <p:sldId id="279" r:id="rId22"/>
    <p:sldId id="290" r:id="rId23"/>
    <p:sldId id="297" r:id="rId24"/>
    <p:sldId id="280" r:id="rId25"/>
    <p:sldId id="285" r:id="rId26"/>
    <p:sldId id="288" r:id="rId27"/>
    <p:sldId id="277" r:id="rId28"/>
    <p:sldId id="278" r:id="rId29"/>
    <p:sldId id="283" r:id="rId30"/>
    <p:sldId id="282" r:id="rId31"/>
    <p:sldId id="284" r:id="rId32"/>
    <p:sldId id="292" r:id="rId33"/>
    <p:sldId id="289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30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9" autoAdjust="0"/>
    <p:restoredTop sz="94603" autoAdjust="0"/>
  </p:normalViewPr>
  <p:slideViewPr>
    <p:cSldViewPr>
      <p:cViewPr varScale="1">
        <p:scale>
          <a:sx n="88" d="100"/>
          <a:sy n="88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9476D-C295-4716-BC29-A964ED900D1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CBB2E-B6AB-478E-AF1E-4106C19F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03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4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272" y="638132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6CB1A7-3D75-42F8-BB32-DC30ABB799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1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5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5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2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7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6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785E-7E9C-485F-953B-EDC75EB7AE3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381" y="609600"/>
            <a:ext cx="6716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Precision Test of Mott </a:t>
            </a:r>
            <a:r>
              <a:rPr lang="en-US" sz="3600" b="1" dirty="0" err="1" smtClean="0"/>
              <a:t>Polarimetry</a:t>
            </a:r>
            <a:endParaRPr lang="en-US" sz="3600" b="1" dirty="0"/>
          </a:p>
          <a:p>
            <a:pPr algn="ctr"/>
            <a:r>
              <a:rPr lang="en-US" sz="3600" b="1" dirty="0" smtClean="0"/>
              <a:t>in the MeV Energy Range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2098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P.A. Adderley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, T. Gay</a:t>
            </a:r>
            <a:r>
              <a:rPr lang="en-US" sz="2800" b="1" baseline="30000" dirty="0"/>
              <a:t>2</a:t>
            </a:r>
            <a:r>
              <a:rPr lang="en-US" sz="2800" b="1" dirty="0" smtClean="0"/>
              <a:t>, </a:t>
            </a:r>
            <a:r>
              <a:rPr lang="en-US" sz="2800" b="1" u="sng" dirty="0" smtClean="0"/>
              <a:t>J. Grames</a:t>
            </a:r>
            <a:r>
              <a:rPr lang="en-US" sz="2800" b="1" baseline="30000" dirty="0"/>
              <a:t>1</a:t>
            </a:r>
            <a:r>
              <a:rPr lang="en-US" sz="2800" b="1" dirty="0" smtClean="0"/>
              <a:t>, J. Hansknecht</a:t>
            </a:r>
            <a:r>
              <a:rPr lang="en-US" sz="2800" b="1" baseline="30000" dirty="0"/>
              <a:t>1</a:t>
            </a:r>
            <a:r>
              <a:rPr lang="en-US" sz="2800" b="1" dirty="0" smtClean="0"/>
              <a:t>,</a:t>
            </a:r>
          </a:p>
          <a:p>
            <a:pPr algn="ctr"/>
            <a:r>
              <a:rPr lang="en-US" sz="2800" b="1" dirty="0" smtClean="0"/>
              <a:t>C. Horowitz</a:t>
            </a:r>
            <a:r>
              <a:rPr lang="en-US" sz="2800" b="1" baseline="30000" dirty="0" smtClean="0"/>
              <a:t>3</a:t>
            </a:r>
            <a:r>
              <a:rPr lang="en-US" sz="2800" b="1" dirty="0" smtClean="0"/>
              <a:t>, M.J. McHugh</a:t>
            </a:r>
            <a:r>
              <a:rPr lang="en-US" sz="2800" b="1" baseline="30000" dirty="0" smtClean="0"/>
              <a:t>4</a:t>
            </a:r>
            <a:r>
              <a:rPr lang="en-US" sz="2800" b="1" dirty="0" smtClean="0"/>
              <a:t>, A.K. Opper</a:t>
            </a:r>
            <a:r>
              <a:rPr lang="en-US" sz="2800" b="1" baseline="30000" dirty="0" smtClean="0"/>
              <a:t>4</a:t>
            </a:r>
            <a:r>
              <a:rPr lang="en-US" sz="2800" b="1" dirty="0" smtClean="0"/>
              <a:t>, M. Poelker</a:t>
            </a:r>
            <a:r>
              <a:rPr lang="en-US" sz="2800" b="1" baseline="30000" dirty="0"/>
              <a:t>1</a:t>
            </a:r>
            <a:r>
              <a:rPr lang="en-US" sz="2800" b="1" dirty="0" smtClean="0"/>
              <a:t>,</a:t>
            </a:r>
          </a:p>
          <a:p>
            <a:pPr algn="ctr"/>
            <a:r>
              <a:rPr lang="en-US" sz="2800" b="1" dirty="0" smtClean="0"/>
              <a:t>X. Roca-Maza</a:t>
            </a:r>
            <a:r>
              <a:rPr lang="en-US" sz="2800" b="1" baseline="30000" dirty="0" smtClean="0"/>
              <a:t>5</a:t>
            </a:r>
            <a:r>
              <a:rPr lang="en-US" sz="2800" b="1" dirty="0" smtClean="0"/>
              <a:t>, C. Sinclair</a:t>
            </a:r>
            <a:r>
              <a:rPr lang="en-US" sz="2800" b="1" baseline="30000" dirty="0" smtClean="0"/>
              <a:t>6</a:t>
            </a:r>
            <a:r>
              <a:rPr lang="en-US" sz="2800" b="1" dirty="0" smtClean="0"/>
              <a:t>, M. Stutzman</a:t>
            </a:r>
            <a:r>
              <a:rPr lang="en-US" sz="2800" b="1" baseline="30000" dirty="0"/>
              <a:t>1</a:t>
            </a:r>
            <a:r>
              <a:rPr lang="en-US" sz="2800" b="1" dirty="0" smtClean="0"/>
              <a:t>, R. Suleiman</a:t>
            </a:r>
            <a:r>
              <a:rPr lang="en-US" sz="2800" b="1" baseline="30000" dirty="0"/>
              <a:t>1</a:t>
            </a:r>
            <a:endParaRPr lang="en-US" sz="2800" b="1" baseline="30000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000" b="1" baseline="30000" dirty="0" smtClean="0"/>
              <a:t>1</a:t>
            </a:r>
            <a:r>
              <a:rPr lang="en-US" sz="2000" b="1" dirty="0" smtClean="0"/>
              <a:t>Jefferson Lab, </a:t>
            </a:r>
            <a:r>
              <a:rPr lang="en-US" sz="2000" b="1" baseline="30000" dirty="0"/>
              <a:t>2</a:t>
            </a:r>
            <a:r>
              <a:rPr lang="en-US" sz="2000" b="1" dirty="0" smtClean="0"/>
              <a:t>University of Nebraska, 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Indiana University, </a:t>
            </a:r>
          </a:p>
          <a:p>
            <a:pPr algn="ctr"/>
            <a:r>
              <a:rPr lang="en-US" sz="2000" b="1" baseline="30000" dirty="0" smtClean="0"/>
              <a:t>4</a:t>
            </a:r>
            <a:r>
              <a:rPr lang="en-US" sz="2000" b="1" dirty="0" smtClean="0"/>
              <a:t>The George Washington University, </a:t>
            </a:r>
            <a:r>
              <a:rPr lang="en-US" sz="2000" b="1" baseline="30000" dirty="0" smtClean="0"/>
              <a:t>5</a:t>
            </a:r>
            <a:r>
              <a:rPr lang="en-US" sz="2000" b="1" dirty="0" smtClean="0"/>
              <a:t>University of Milan, </a:t>
            </a:r>
            <a:r>
              <a:rPr lang="en-US" sz="2000" b="1" baseline="30000" dirty="0" smtClean="0"/>
              <a:t>6</a:t>
            </a:r>
            <a:r>
              <a:rPr lang="en-US" sz="2000" b="1" dirty="0" smtClean="0"/>
              <a:t>Cornell University</a:t>
            </a:r>
          </a:p>
        </p:txBody>
      </p:sp>
    </p:spTree>
    <p:extLst>
      <p:ext uri="{BB962C8B-B14F-4D97-AF65-F5344CB8AC3E}">
        <p14:creationId xmlns:p14="http://schemas.microsoft.com/office/powerpoint/2010/main" val="35267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85587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MeV - Sherman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Function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&amp; Figure of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Merit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(FOM)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14" name="Picture 14" descr="mott_p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2867" r="876" b="52224"/>
          <a:stretch/>
        </p:blipFill>
        <p:spPr bwMode="auto">
          <a:xfrm>
            <a:off x="215747" y="838200"/>
            <a:ext cx="5346853" cy="310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mott_p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52260" r="1136" b="2818"/>
          <a:stretch/>
        </p:blipFill>
        <p:spPr bwMode="auto">
          <a:xfrm>
            <a:off x="76200" y="3680153"/>
            <a:ext cx="5486400" cy="31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9906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Analyzing power significant for small impact parameter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Screening is negligible for MeV-energies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Extended nuclear charge distribution (finite size) is relevant for MeV-energies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Cross-section allows for micro-Ampere currents incident on micro-meter thick target foils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672472"/>
              </p:ext>
            </p:extLst>
          </p:nvPr>
        </p:nvGraphicFramePr>
        <p:xfrm>
          <a:off x="5728493" y="5149850"/>
          <a:ext cx="31734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5" imgW="1371600" imgH="228600" progId="Equation.3">
                  <p:embed/>
                </p:oleObj>
              </mc:Choice>
              <mc:Fallback>
                <p:oleObj name="Equation" r:id="rId5" imgW="13716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493" y="5149850"/>
                        <a:ext cx="31734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8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4" descr="uncer_p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3937" b="6664"/>
          <a:stretch/>
        </p:blipFill>
        <p:spPr bwMode="auto">
          <a:xfrm>
            <a:off x="3938884" y="3962400"/>
            <a:ext cx="520511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258203"/>
              </p:ext>
            </p:extLst>
          </p:nvPr>
        </p:nvGraphicFramePr>
        <p:xfrm>
          <a:off x="228600" y="2057400"/>
          <a:ext cx="359848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4" imgW="2095500" imgH="431800" progId="Equation.3">
                  <p:embed/>
                </p:oleObj>
              </mc:Choice>
              <mc:Fallback>
                <p:oleObj name="Equation" r:id="rId4" imgW="209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359848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3288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Rate and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Run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Time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15" name="Picture 14" descr="fom_po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52018" b="2512"/>
          <a:stretch/>
        </p:blipFill>
        <p:spPr bwMode="auto">
          <a:xfrm>
            <a:off x="3938884" y="911566"/>
            <a:ext cx="5205116" cy="304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615633"/>
              </p:ext>
            </p:extLst>
          </p:nvPr>
        </p:nvGraphicFramePr>
        <p:xfrm>
          <a:off x="558800" y="4951156"/>
          <a:ext cx="2870200" cy="763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7" imgW="1600200" imgH="419040" progId="Equation.3">
                  <p:embed/>
                </p:oleObj>
              </mc:Choice>
              <mc:Fallback>
                <p:oleObj name="Equation" r:id="rId7" imgW="1600200" imgH="419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951156"/>
                        <a:ext cx="2870200" cy="763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0171" y="1581090"/>
            <a:ext cx="274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Elastic rate per detector</a:t>
            </a:r>
            <a:endParaRPr lang="en-US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31390" y="4476690"/>
            <a:ext cx="375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Run time (2 detectors, 2 </a:t>
            </a:r>
            <a:r>
              <a:rPr lang="en-US" sz="2000" u="sng" dirty="0" err="1" smtClean="0"/>
              <a:t>helicities</a:t>
            </a:r>
            <a:r>
              <a:rPr lang="en-US" sz="2000" u="sng" dirty="0" smtClean="0"/>
              <a:t>)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8516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9620" y="1694596"/>
            <a:ext cx="6205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omic Sans MS" charset="0"/>
              </a:rPr>
              <a:t>Mott scattering </a:t>
            </a:r>
            <a:r>
              <a:rPr lang="en-US" sz="2400" dirty="0" err="1" smtClean="0">
                <a:latin typeface="Comic Sans MS" charset="0"/>
              </a:rPr>
              <a:t>polarimetry</a:t>
            </a:r>
            <a:endParaRPr lang="en-US" sz="2400" dirty="0">
              <a:latin typeface="Comic Sans M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MeV-Mott @ CEBAF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Our program to test Mott at ~1%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B1A7-3D75-42F8-BB32-DC30ABB7998C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46050" y="645827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90500" y="139745"/>
            <a:ext cx="1236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400" i="1" dirty="0" err="1" smtClean="0">
                <a:solidFill>
                  <a:srgbClr val="0000FF"/>
                </a:solidFill>
              </a:rPr>
              <a:t>Outline</a:t>
            </a:r>
            <a:endParaRPr lang="fr-FR" alt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3568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Scattering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Chamber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10" name="Picture 4" descr="mott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6381750" cy="368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M:\mottgrp\Upgrade2013\131115_Targets\131031_TargetLadder\Targets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46" y="1066800"/>
            <a:ext cx="2222280" cy="56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191000" y="5581471"/>
            <a:ext cx="22098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 smtClean="0"/>
              <a:t>Foil Targets = 14</a:t>
            </a:r>
          </a:p>
          <a:p>
            <a:pPr algn="r">
              <a:defRPr/>
            </a:pPr>
            <a:r>
              <a:rPr lang="en-US" sz="2400" dirty="0" smtClean="0"/>
              <a:t> Empty = 1</a:t>
            </a:r>
          </a:p>
          <a:p>
            <a:pPr algn="r">
              <a:defRPr/>
            </a:pPr>
            <a:r>
              <a:rPr lang="en-US" sz="2400" dirty="0" smtClean="0"/>
              <a:t>Viewer = 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4312831"/>
            <a:ext cx="3088481" cy="2468969"/>
            <a:chOff x="0" y="4312831"/>
            <a:chExt cx="3088481" cy="246896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681">
              <a:off x="381000" y="4432320"/>
              <a:ext cx="2407680" cy="223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0" y="4312831"/>
              <a:ext cx="3088481" cy="284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496976"/>
              <a:ext cx="3088481" cy="284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-589453" y="5430347"/>
              <a:ext cx="1960882" cy="284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1848946" y="5410029"/>
              <a:ext cx="1960882" cy="284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743200" y="4597655"/>
            <a:ext cx="20169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= </a:t>
            </a:r>
            <a:r>
              <a:rPr lang="en-US" sz="2400" dirty="0"/>
              <a:t>172.6°</a:t>
            </a:r>
          </a:p>
          <a:p>
            <a:pPr>
              <a:defRPr/>
            </a:pPr>
            <a:r>
              <a:rPr lang="en-US" sz="2400" dirty="0" smtClean="0">
                <a:latin typeface="Symbol" panose="05050102010706020507" pitchFamily="18" charset="2"/>
              </a:rPr>
              <a:t> W </a:t>
            </a:r>
            <a:r>
              <a:rPr lang="en-US" sz="2400" dirty="0"/>
              <a:t>= 0.18 msr </a:t>
            </a:r>
          </a:p>
        </p:txBody>
      </p:sp>
    </p:spTree>
    <p:extLst>
      <p:ext uri="{BB962C8B-B14F-4D97-AF65-F5344CB8AC3E}">
        <p14:creationId xmlns:p14="http://schemas.microsoft.com/office/powerpoint/2010/main" val="28446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804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Polarimeter</a:t>
            </a:r>
            <a:r>
              <a:rPr lang="fr-FR" altLang="en-US" sz="2800" i="1" smtClean="0">
                <a:solidFill>
                  <a:srgbClr val="0000FF"/>
                </a:solidFill>
              </a:rPr>
              <a:t> at CEBAF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M:\mottgrp\images\140201\phot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899798"/>
            <a:ext cx="8424863" cy="57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7075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Electron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Detection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&amp; Photon Suppression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7" name="Picture 3" descr="sketch_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597"/>
          <a:stretch/>
        </p:blipFill>
        <p:spPr bwMode="auto">
          <a:xfrm>
            <a:off x="16985" y="3657600"/>
            <a:ext cx="495382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mvc-253f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r="3359" b="9271"/>
          <a:stretch/>
        </p:blipFill>
        <p:spPr bwMode="auto">
          <a:xfrm>
            <a:off x="146050" y="838200"/>
            <a:ext cx="46934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638800" y="1143000"/>
            <a:ext cx="3276600" cy="2705100"/>
            <a:chOff x="4275693" y="954511"/>
            <a:chExt cx="4114800" cy="3086100"/>
          </a:xfrm>
        </p:grpSpPr>
        <p:pic>
          <p:nvPicPr>
            <p:cNvPr id="9" name="Picture 4" descr="TEK0044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693" y="954511"/>
              <a:ext cx="4114800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5615395" y="2601787"/>
              <a:ext cx="1831386" cy="35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FFC000"/>
                  </a:solidFill>
                </a:rPr>
                <a:t>Mott Trigger</a:t>
              </a: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5615395" y="2959651"/>
              <a:ext cx="1052623" cy="35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B0F0"/>
                  </a:solidFill>
                </a:rPr>
                <a:t>Left E</a:t>
              </a: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5615395" y="3298289"/>
              <a:ext cx="1268171" cy="35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9F28A8"/>
                  </a:solidFill>
                </a:rPr>
                <a:t>Left ∆E</a:t>
              </a:r>
            </a:p>
          </p:txBody>
        </p:sp>
      </p:grpSp>
      <p:pic>
        <p:nvPicPr>
          <p:cNvPr id="14" name="Picture 5" descr="Trig_Left_240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861168" cy="243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8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2933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Data Acquisition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4652" y="914400"/>
            <a:ext cx="3851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CODA (CEBAF Online Data Acquisition)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prstClr val="black"/>
                </a:solidFill>
              </a:rPr>
              <a:t>Motorola MVME6100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prstClr val="black"/>
                </a:solidFill>
              </a:rPr>
              <a:t>JLAB Flash </a:t>
            </a:r>
            <a:r>
              <a:rPr lang="en-US" altLang="en-US" dirty="0">
                <a:solidFill>
                  <a:prstClr val="black"/>
                </a:solidFill>
              </a:rPr>
              <a:t>ADC (12 bit, 250 </a:t>
            </a:r>
            <a:r>
              <a:rPr lang="en-US" altLang="en-US" dirty="0" smtClean="0">
                <a:solidFill>
                  <a:prstClr val="black"/>
                </a:solidFill>
              </a:rPr>
              <a:t>MS/s)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prstClr val="black"/>
                </a:solidFill>
              </a:rPr>
              <a:t>CAEN </a:t>
            </a:r>
            <a:r>
              <a:rPr lang="en-US" altLang="en-US" dirty="0">
                <a:solidFill>
                  <a:prstClr val="black"/>
                </a:solidFill>
              </a:rPr>
              <a:t>V775 TDC </a:t>
            </a:r>
            <a:r>
              <a:rPr lang="en-US" altLang="en-US" dirty="0" smtClean="0">
                <a:solidFill>
                  <a:prstClr val="black"/>
                </a:solidFill>
              </a:rPr>
              <a:t>(34 </a:t>
            </a:r>
            <a:r>
              <a:rPr lang="en-US" altLang="en-US" dirty="0" err="1" smtClean="0">
                <a:solidFill>
                  <a:prstClr val="black"/>
                </a:solidFill>
              </a:rPr>
              <a:t>ps</a:t>
            </a:r>
            <a:r>
              <a:rPr lang="en-US" altLang="en-US" dirty="0" smtClean="0">
                <a:solidFill>
                  <a:prstClr val="black"/>
                </a:solidFill>
              </a:rPr>
              <a:t>/sample)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prstClr val="black"/>
                </a:solidFill>
              </a:rPr>
              <a:t>SIS </a:t>
            </a:r>
            <a:r>
              <a:rPr lang="en-US" altLang="en-US" dirty="0">
                <a:solidFill>
                  <a:prstClr val="black"/>
                </a:solidFill>
              </a:rPr>
              <a:t>3801 </a:t>
            </a:r>
            <a:r>
              <a:rPr lang="en-US" altLang="en-US" dirty="0" smtClean="0">
                <a:solidFill>
                  <a:prstClr val="black"/>
                </a:solidFill>
              </a:rPr>
              <a:t>(200 MHz)</a:t>
            </a:r>
            <a:endParaRPr lang="en-US" dirty="0"/>
          </a:p>
        </p:txBody>
      </p:sp>
      <p:pic>
        <p:nvPicPr>
          <p:cNvPr id="14" name="Picture 8" descr="ADC_246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8135" r="3115" b="6187"/>
          <a:stretch/>
        </p:blipFill>
        <p:spPr bwMode="auto">
          <a:xfrm>
            <a:off x="4191000" y="2590800"/>
            <a:ext cx="46710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83497" y="5305961"/>
            <a:ext cx="46542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Helicity</a:t>
            </a:r>
            <a:r>
              <a:rPr lang="en-US" sz="2000" dirty="0" smtClean="0"/>
              <a:t> Reversal = 30 to 960 Hz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Fast coincidence (veto) logic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Beam intensity and position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Deadtime</a:t>
            </a:r>
            <a:r>
              <a:rPr lang="en-US" sz="2000" dirty="0" smtClean="0"/>
              <a:t> &lt;5% at 2kHz (20kHz upgrade)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3925"/>
            <a:ext cx="33528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7691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Time and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Energy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Spectra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(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f</a:t>
            </a:r>
            <a:r>
              <a:rPr lang="fr-FR" altLang="en-US" sz="2800" i="1" baseline="-25000" dirty="0" err="1" smtClean="0">
                <a:solidFill>
                  <a:srgbClr val="0000FF"/>
                </a:solidFill>
              </a:rPr>
              <a:t>beam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= 499MHz)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4" name="Picture 6" descr="ADC4Time_245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2" b="52404"/>
          <a:stretch/>
        </p:blipFill>
        <p:spPr bwMode="auto">
          <a:xfrm>
            <a:off x="4569614" y="1524000"/>
            <a:ext cx="4421986" cy="428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DC4Time_245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3648"/>
          <a:stretch/>
        </p:blipFill>
        <p:spPr bwMode="auto">
          <a:xfrm>
            <a:off x="335075" y="1177426"/>
            <a:ext cx="4008325" cy="453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828800"/>
            <a:ext cx="1630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E</a:t>
            </a:r>
            <a:r>
              <a:rPr lang="en-US" dirty="0" smtClean="0"/>
              <a:t>/E = 2.4%</a:t>
            </a:r>
          </a:p>
          <a:p>
            <a:r>
              <a:rPr lang="en-US" dirty="0" smtClean="0"/>
              <a:t>(after </a:t>
            </a:r>
            <a:r>
              <a:rPr lang="en-US" dirty="0" err="1" smtClean="0"/>
              <a:t>ped</a:t>
            </a:r>
            <a:r>
              <a:rPr lang="en-US" dirty="0" smtClean="0"/>
              <a:t>. cor.)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58"/>
          <a:stretch/>
        </p:blipFill>
        <p:spPr bwMode="auto">
          <a:xfrm>
            <a:off x="304800" y="1066800"/>
            <a:ext cx="827609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5177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Dependence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on foil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thickness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5" t="35141" b="28801"/>
          <a:stretch/>
        </p:blipFill>
        <p:spPr bwMode="auto">
          <a:xfrm>
            <a:off x="1828800" y="4114800"/>
            <a:ext cx="2554233" cy="11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1078468"/>
            <a:ext cx="647497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Steigerwald</a:t>
            </a:r>
            <a:r>
              <a:rPr lang="en-US" sz="1600" dirty="0" smtClean="0"/>
              <a:t>, “MeV Mott </a:t>
            </a:r>
            <a:r>
              <a:rPr lang="en-US" sz="1600" dirty="0" err="1" smtClean="0"/>
              <a:t>Polarimetry</a:t>
            </a:r>
            <a:r>
              <a:rPr lang="en-US" sz="1600" dirty="0" smtClean="0"/>
              <a:t> at Jefferson Lab”, SPIN 2000,  p.935.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19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9620" y="1694596"/>
            <a:ext cx="6205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omic Sans MS" charset="0"/>
              </a:rPr>
              <a:t>Mott scattering </a:t>
            </a:r>
            <a:r>
              <a:rPr lang="en-US" sz="2400" dirty="0" err="1" smtClean="0">
                <a:latin typeface="Comic Sans MS" charset="0"/>
              </a:rPr>
              <a:t>polarimetry</a:t>
            </a:r>
            <a:endParaRPr lang="en-US" sz="2400" dirty="0">
              <a:latin typeface="Comic Sans M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MeV-Mott @ CEBAF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Our program to test Mott at ~1%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B1A7-3D75-42F8-BB32-DC30ABB7998C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46050" y="645827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90500" y="139745"/>
            <a:ext cx="1236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400" i="1" dirty="0" err="1" smtClean="0">
                <a:solidFill>
                  <a:srgbClr val="0000FF"/>
                </a:solidFill>
              </a:rPr>
              <a:t>Outline</a:t>
            </a:r>
            <a:endParaRPr lang="fr-FR" alt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9620" y="1694596"/>
            <a:ext cx="6205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omic Sans MS" charset="0"/>
              </a:rPr>
              <a:t>Mott scattering </a:t>
            </a:r>
            <a:r>
              <a:rPr lang="en-US" sz="2400" dirty="0" err="1" smtClean="0">
                <a:latin typeface="Comic Sans MS" charset="0"/>
              </a:rPr>
              <a:t>polarimetry</a:t>
            </a:r>
            <a:endParaRPr lang="en-US" sz="2400" dirty="0">
              <a:latin typeface="Comic Sans M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MeV-Mott @ CEBAF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Our program to test Mott at ~1%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B1A7-3D75-42F8-BB32-DC30ABB7998C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46050" y="645827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90500" y="139745"/>
            <a:ext cx="1236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400" i="1" dirty="0" err="1" smtClean="0">
                <a:solidFill>
                  <a:srgbClr val="0000FF"/>
                </a:solidFill>
              </a:rPr>
              <a:t>Outline</a:t>
            </a:r>
            <a:endParaRPr lang="fr-FR" alt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04800" y="914400"/>
            <a:ext cx="7844765" cy="5703989"/>
            <a:chOff x="1610022" y="515585"/>
            <a:chExt cx="9184648" cy="4413436"/>
          </a:xfrm>
        </p:grpSpPr>
        <p:sp>
          <p:nvSpPr>
            <p:cNvPr id="29" name="Arc 28"/>
            <p:cNvSpPr/>
            <p:nvPr/>
          </p:nvSpPr>
          <p:spPr>
            <a:xfrm rot="10800000">
              <a:off x="2220686" y="515585"/>
              <a:ext cx="8573984" cy="3112325"/>
            </a:xfrm>
            <a:prstGeom prst="arc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610022" y="1155619"/>
              <a:ext cx="8255421" cy="3773402"/>
              <a:chOff x="1610022" y="1155619"/>
              <a:chExt cx="8255421" cy="377340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2173186" y="1306292"/>
                <a:ext cx="36609" cy="32419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185061" y="4536374"/>
                <a:ext cx="434636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2485900" y="2479965"/>
                <a:ext cx="118754" cy="332509"/>
                <a:chOff x="3051958" y="2006930"/>
                <a:chExt cx="118754" cy="332509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3140030" y="2903516"/>
                <a:ext cx="118754" cy="332509"/>
                <a:chOff x="3051958" y="2006930"/>
                <a:chExt cx="118754" cy="33250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3983182" y="3149433"/>
                <a:ext cx="118754" cy="332509"/>
                <a:chOff x="3051958" y="2006930"/>
                <a:chExt cx="118754" cy="332509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4839193" y="3295402"/>
                <a:ext cx="118754" cy="332509"/>
                <a:chOff x="3051958" y="2006930"/>
                <a:chExt cx="118754" cy="332509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840682" y="3460665"/>
                <a:ext cx="118754" cy="332509"/>
                <a:chOff x="3051958" y="2006930"/>
                <a:chExt cx="118754" cy="332509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3496599" y="4643252"/>
                <a:ext cx="2047959" cy="28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Target Thickness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761031" y="2572515"/>
                <a:ext cx="2130395" cy="432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Effective Sherman Function</a:t>
                </a:r>
                <a:endParaRPr lang="en-US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2371389" y="1863132"/>
                <a:ext cx="624505" cy="5895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906679" y="1636322"/>
                <a:ext cx="6780335" cy="28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solidFill>
                      <a:srgbClr val="FF0000"/>
                    </a:solidFill>
                  </a:rPr>
                  <a:t>Target thickness dependence (model of plural scattering)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H="1">
                <a:off x="3300616" y="2556436"/>
                <a:ext cx="267645" cy="38524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2033673" y="1963864"/>
                <a:ext cx="304793" cy="284774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>
                <a:off x="2299364" y="1391457"/>
                <a:ext cx="518100" cy="55245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2728249" y="1155619"/>
                <a:ext cx="7137194" cy="28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solidFill>
                      <a:srgbClr val="008000"/>
                    </a:solidFill>
                  </a:rPr>
                  <a:t>Precise single-atom Sherman function (theoretical calculations)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7848600" y="2362200"/>
            <a:ext cx="1174686" cy="2066429"/>
            <a:chOff x="8381316" y="3859481"/>
            <a:chExt cx="2175848" cy="2850077"/>
          </a:xfrm>
        </p:grpSpPr>
        <p:sp>
          <p:nvSpPr>
            <p:cNvPr id="52" name="Rectangle 51"/>
            <p:cNvSpPr/>
            <p:nvPr/>
          </p:nvSpPr>
          <p:spPr>
            <a:xfrm>
              <a:off x="9429008" y="3859481"/>
              <a:ext cx="1128156" cy="2850077"/>
            </a:xfrm>
            <a:prstGeom prst="rect">
              <a:avLst/>
            </a:prstGeom>
            <a:pattFill prst="solidDmn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8403772" y="4242962"/>
              <a:ext cx="156556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8403772" y="4007435"/>
              <a:ext cx="1565564" cy="2355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8405066" y="5440041"/>
              <a:ext cx="1564270" cy="4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8381316" y="4805905"/>
              <a:ext cx="1565564" cy="2355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9951523" y="5022433"/>
              <a:ext cx="17813" cy="4176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8437422" y="6382004"/>
              <a:ext cx="1564270" cy="4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8437422" y="6007929"/>
              <a:ext cx="1929737" cy="258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0001693" y="6282065"/>
              <a:ext cx="424842" cy="999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Arc 72"/>
          <p:cNvSpPr/>
          <p:nvPr/>
        </p:nvSpPr>
        <p:spPr>
          <a:xfrm>
            <a:off x="5791200" y="2590800"/>
            <a:ext cx="1828800" cy="304800"/>
          </a:xfrm>
          <a:prstGeom prst="arc">
            <a:avLst>
              <a:gd name="adj1" fmla="val 18675438"/>
              <a:gd name="adj2" fmla="val 21398799"/>
            </a:avLst>
          </a:prstGeom>
          <a:ln w="3175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0" y="28956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Measure asymmetry with small instrumental uncertainty (beam systematics)</a:t>
            </a:r>
            <a:endParaRPr lang="en-US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761013"/>
              </p:ext>
            </p:extLst>
          </p:nvPr>
        </p:nvGraphicFramePr>
        <p:xfrm>
          <a:off x="152400" y="838200"/>
          <a:ext cx="1143000" cy="84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533160" imgH="444240" progId="Equation.3">
                  <p:embed/>
                </p:oleObj>
              </mc:Choice>
              <mc:Fallback>
                <p:oleObj name="Equation" r:id="rId3" imgW="533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1143000" cy="841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6066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AccurateTest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of MeV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(</a:t>
            </a:r>
            <a:r>
              <a:rPr lang="fr-FR" altLang="en-US" sz="2800" i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P/P)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28802"/>
              </p:ext>
            </p:extLst>
          </p:nvPr>
        </p:nvGraphicFramePr>
        <p:xfrm>
          <a:off x="5257800" y="4800600"/>
          <a:ext cx="3124200" cy="172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395"/>
                <a:gridCol w="1307805"/>
              </a:tblGrid>
              <a:tr h="2730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Expected Range of Uncertainty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Theory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0.5</a:t>
                      </a:r>
                      <a:r>
                        <a:rPr lang="en-US" sz="1600" b="1" baseline="0" dirty="0" smtClean="0">
                          <a:solidFill>
                            <a:srgbClr val="008000"/>
                          </a:solidFill>
                        </a:rPr>
                        <a:t> – 1</a:t>
                      </a:r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.0%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Target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Thickness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– 0.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Instrumental</a:t>
                      </a:r>
                      <a:endParaRPr lang="en-US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0.2 – 0.3%</a:t>
                      </a:r>
                      <a:endParaRPr lang="en-US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300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BUDGET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</a:t>
                      </a:r>
                      <a:r>
                        <a:rPr lang="en-US" sz="1600" b="1" baseline="0" dirty="0" smtClean="0"/>
                        <a:t> – 1</a:t>
                      </a:r>
                      <a:r>
                        <a:rPr lang="en-US" sz="1600" b="1" dirty="0" smtClean="0"/>
                        <a:t>.2%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7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7386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Single-Point Sherman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Function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Calculations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89354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Nuclear recoil </a:t>
            </a:r>
            <a:r>
              <a:rPr lang="en-US" dirty="0"/>
              <a:t>– Kinematic and dynamic corrections due to finite mass of target can be accounted for, however, should be negligible if electron beam energy (&lt;10MeV) is negligible compared to the mass of the target (10</a:t>
            </a:r>
            <a:r>
              <a:rPr lang="en-US" baseline="30000" dirty="0"/>
              <a:t>4</a:t>
            </a:r>
            <a:r>
              <a:rPr lang="en-US" dirty="0"/>
              <a:t> MeV)  [see F. Gross, Review of Modern Physics </a:t>
            </a:r>
            <a:r>
              <a:rPr lang="en-US" b="1" dirty="0"/>
              <a:t>36</a:t>
            </a:r>
            <a:r>
              <a:rPr lang="en-US" dirty="0"/>
              <a:t> (1964) 881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33584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Coulomb screening </a:t>
            </a:r>
            <a:r>
              <a:rPr lang="en-US" dirty="0"/>
              <a:t>– negligible for electrons of energy above few MeV, except for scattering &lt;1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 which have negligible Sherman function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714" y="3962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Finite nuclear size </a:t>
            </a:r>
            <a:r>
              <a:rPr lang="en-US" dirty="0"/>
              <a:t>– for electrons of energy above few MeV Fermi distribution may be used to compute correction with contributed uncertainty &lt;0.2%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314912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Numerical solution of Dirac equation </a:t>
            </a:r>
            <a:r>
              <a:rPr lang="en-US" dirty="0"/>
              <a:t>– accuracy of convergence of partial wave solution sufficiently high enough so uncertainty in numerical solution &lt;0.1%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5022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Exploring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gold at KE=5.0MeV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grames\Desktop\S-Au-5M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1005"/>
            <a:ext cx="8305800" cy="57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852315"/>
            <a:ext cx="145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X. Roca-</a:t>
            </a:r>
            <a:r>
              <a:rPr lang="en-US" i="1" dirty="0" err="1" smtClean="0"/>
              <a:t>Maza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82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7386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Single-Point Sherman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Function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Calculations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89354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Nuclear recoil </a:t>
            </a:r>
            <a:r>
              <a:rPr lang="en-US" dirty="0"/>
              <a:t>– Kinematic and dynamic corrections due to finite mass of target can be accounted for, however, should be negligible if electron beam energy (&lt;10MeV) is negligible compared to the mass of the target (10</a:t>
            </a:r>
            <a:r>
              <a:rPr lang="en-US" baseline="30000" dirty="0"/>
              <a:t>4</a:t>
            </a:r>
            <a:r>
              <a:rPr lang="en-US" dirty="0"/>
              <a:t> MeV)  [see F. Gross, Review of Modern Physics </a:t>
            </a:r>
            <a:r>
              <a:rPr lang="en-US" b="1" dirty="0"/>
              <a:t>36</a:t>
            </a:r>
            <a:r>
              <a:rPr lang="en-US" dirty="0"/>
              <a:t> (1964) 881]</a:t>
            </a:r>
          </a:p>
          <a:p>
            <a:endParaRPr lang="en-US" b="1" dirty="0" smtClean="0"/>
          </a:p>
          <a:p>
            <a:r>
              <a:rPr lang="en-US" b="1" dirty="0" smtClean="0"/>
              <a:t>Coulomb </a:t>
            </a:r>
            <a:r>
              <a:rPr lang="en-US" b="1" dirty="0" smtClean="0"/>
              <a:t>screening </a:t>
            </a:r>
            <a:r>
              <a:rPr lang="en-US" dirty="0" smtClean="0"/>
              <a:t>– negligible for electrons of energy above few MeV, except for scattering &lt;1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which have negligible Sherman function</a:t>
            </a:r>
          </a:p>
          <a:p>
            <a:endParaRPr lang="en-US" b="1" dirty="0"/>
          </a:p>
          <a:p>
            <a:r>
              <a:rPr lang="en-US" b="1" dirty="0"/>
              <a:t>Numerical solution of Dirac equation </a:t>
            </a:r>
            <a:r>
              <a:rPr lang="en-US" dirty="0"/>
              <a:t>– accuracy of convergence of partial wave solution sufficiently high enough so uncertainty in numerical solution &lt;0.1%</a:t>
            </a:r>
          </a:p>
          <a:p>
            <a:endParaRPr lang="en-US" b="1" dirty="0" smtClean="0"/>
          </a:p>
          <a:p>
            <a:r>
              <a:rPr lang="en-US" b="1" dirty="0" smtClean="0"/>
              <a:t>Finite </a:t>
            </a:r>
            <a:r>
              <a:rPr lang="en-US" b="1" dirty="0" smtClean="0"/>
              <a:t>nuclear size </a:t>
            </a:r>
            <a:r>
              <a:rPr lang="en-US" dirty="0" smtClean="0"/>
              <a:t>– for electrons of energy above few MeV Fermi distribution may be used to compute correction with contributed uncertainty &lt;0.2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49718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Radiative Corrections </a:t>
            </a:r>
            <a:r>
              <a:rPr lang="en-US" dirty="0">
                <a:solidFill>
                  <a:srgbClr val="FF0000"/>
                </a:solidFill>
              </a:rPr>
              <a:t>– estimated to be lower than 1%, but remains leading theoretical uncertainty.  </a:t>
            </a:r>
            <a:r>
              <a:rPr lang="en-US" i="1" dirty="0">
                <a:solidFill>
                  <a:srgbClr val="FF0000"/>
                </a:solidFill>
              </a:rPr>
              <a:t>We aim to test the contributions of the radiative corrections (e.g. Coulomb distortion scale like </a:t>
            </a:r>
            <a:r>
              <a:rPr lang="en-US" i="1" dirty="0" err="1">
                <a:solidFill>
                  <a:srgbClr val="FF0000"/>
                </a:solidFill>
              </a:rPr>
              <a:t>Z</a:t>
            </a:r>
            <a:r>
              <a:rPr lang="en-US" i="1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i="1" dirty="0">
                <a:solidFill>
                  <a:srgbClr val="FF0000"/>
                </a:solidFill>
              </a:rPr>
              <a:t>, dispersion like </a:t>
            </a:r>
            <a:r>
              <a:rPr lang="en-US" i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i="1" dirty="0">
                <a:solidFill>
                  <a:srgbClr val="FF0000"/>
                </a:solidFill>
              </a:rPr>
              <a:t>) by testing Sherman function over a large range of Z: Au=79, Ag=47, Cu=29, Al=13, C=6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3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6146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Geant4 Model and Plural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Scattering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C:\Users\grames\Desktop\PSTP_2013\images\CerenkovH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81" y="3810000"/>
            <a:ext cx="4038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rames\Desktop\PSTP_2013\images\ClothedMot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1" y="914400"/>
            <a:ext cx="3886200" cy="254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rames\Desktop\PSTP_2013\images\NakedMot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1" y="3810000"/>
            <a:ext cx="388700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12185" y="914400"/>
            <a:ext cx="3769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Geant4 Mott Model V1 (now)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Simple model of target, collimator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Detailed model of detector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Fire electrons at detector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7454" y="2362200"/>
            <a:ext cx="4172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Geant4 Mott Model V2 (next 3 months)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Refine model of entire chamber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Electron generator based on theory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Benchmark against commissioning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70" y="4419600"/>
            <a:ext cx="2196430" cy="22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46050" y="762000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58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Geant4 detector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response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8204" name="Picture 12" descr="C:\Users\grames\Desktop\PSTP_2013\images\Plo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239"/>
            <a:ext cx="238191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grames\Desktop\PSTP_2013\images\Plo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06" y="1971240"/>
            <a:ext cx="2392294" cy="22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grames\Desktop\PSTP_2013\images\Plot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1" y="1990131"/>
            <a:ext cx="2312899" cy="22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Users\grames\Desktop\PSTP_2013\images\Plot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002371"/>
            <a:ext cx="2428875" cy="22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C:\Users\grames\Desktop\PSTP_2013\images\Plot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19600"/>
            <a:ext cx="2428875" cy="23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75" y="4419600"/>
            <a:ext cx="2214625" cy="22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173" y="838200"/>
            <a:ext cx="6660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BLUE = Geant4 </a:t>
            </a:r>
            <a:r>
              <a:rPr lang="en-US" dirty="0" err="1">
                <a:solidFill>
                  <a:srgbClr val="0033CC"/>
                </a:solidFill>
              </a:rPr>
              <a:t>m</a:t>
            </a:r>
            <a:r>
              <a:rPr lang="en-US" dirty="0" err="1" smtClean="0">
                <a:solidFill>
                  <a:srgbClr val="0033CC"/>
                </a:solidFill>
              </a:rPr>
              <a:t>onoenergetic</a:t>
            </a:r>
            <a:r>
              <a:rPr lang="en-US" dirty="0" smtClean="0">
                <a:solidFill>
                  <a:srgbClr val="0033CC"/>
                </a:solidFill>
              </a:rPr>
              <a:t> 5 MeV beam passing to ideal detector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= Geant4 adding one degree of reality per panel</a:t>
            </a:r>
          </a:p>
          <a:p>
            <a:r>
              <a:rPr lang="en-US" dirty="0" smtClean="0"/>
              <a:t>BLACK = Experimental data for comparison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129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 detector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68605" y="2209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2209800"/>
            <a:ext cx="183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 + </a:t>
            </a:r>
            <a:r>
              <a:rPr lang="en-US" dirty="0" err="1" smtClean="0">
                <a:solidFill>
                  <a:srgbClr val="FF0000"/>
                </a:solidFill>
              </a:rPr>
              <a:t>Pb</a:t>
            </a:r>
            <a:r>
              <a:rPr lang="en-US" dirty="0" smtClean="0">
                <a:solidFill>
                  <a:srgbClr val="FF0000"/>
                </a:solidFill>
              </a:rPr>
              <a:t> collimator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3916" y="2209800"/>
            <a:ext cx="163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8mil Al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061" y="4648200"/>
            <a:ext cx="16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 acceptance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84555" y="4648200"/>
            <a:ext cx="185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1% energy spread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4660939"/>
            <a:ext cx="18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1 um 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62000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2561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Foil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Thickness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6" name="Picture 2" descr="H:\Research_JLab\Gold foil\500nm_Au_foil_x50k_05_dim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52" y="3886200"/>
            <a:ext cx="3813048" cy="28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Research_JLab\Gold foil\1um_Au_foil_x15k_01_dim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" y="3886200"/>
            <a:ext cx="3813048" cy="28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884872"/>
            <a:ext cx="74558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How do we quote target foil thickness?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Vendor derives by measuring mass with a quartz crystal microbalance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Specification</a:t>
            </a:r>
          </a:p>
          <a:p>
            <a:pPr lvl="2"/>
            <a:r>
              <a:rPr lang="en-US" dirty="0" smtClean="0"/>
              <a:t>Absolute uncertainty : ±10%</a:t>
            </a:r>
          </a:p>
          <a:p>
            <a:pPr lvl="2"/>
            <a:r>
              <a:rPr lang="en-US" dirty="0" smtClean="0"/>
              <a:t>Variation in a lot of foils produced at same time : ±5%</a:t>
            </a:r>
          </a:p>
          <a:p>
            <a:pPr lvl="2"/>
            <a:r>
              <a:rPr lang="en-US" dirty="0" smtClean="0"/>
              <a:t>Variation in a single foil : ±2%</a:t>
            </a:r>
          </a:p>
          <a:p>
            <a:pPr lvl="2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Measurements at JLAB (Courtesy A. </a:t>
            </a:r>
            <a:r>
              <a:rPr lang="en-US" dirty="0" err="1" smtClean="0"/>
              <a:t>Mamun</a:t>
            </a:r>
            <a:r>
              <a:rPr lang="en-US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Used Scanning Electron Microscopy to measure edge of foil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Plan to measure “sibling” foils from same lot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21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812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Instrumental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Asymmetries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613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sh_the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8041" b="6652"/>
          <a:stretch/>
        </p:blipFill>
        <p:spPr bwMode="auto">
          <a:xfrm>
            <a:off x="4082953" y="4191001"/>
            <a:ext cx="501591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h_ener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7385" r="1832" b="6528"/>
          <a:stretch/>
        </p:blipFill>
        <p:spPr bwMode="auto">
          <a:xfrm>
            <a:off x="0" y="2057400"/>
            <a:ext cx="452584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2971800"/>
            <a:ext cx="371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0.5% energy =&gt; 0.1% false asymmetry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455001" y="3156466"/>
            <a:ext cx="421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5334000"/>
            <a:ext cx="325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</a:t>
            </a:r>
            <a:r>
              <a:rPr lang="en-US" dirty="0" err="1" smtClean="0"/>
              <a:t>deg</a:t>
            </a:r>
            <a:r>
              <a:rPr lang="en-US" dirty="0" smtClean="0"/>
              <a:t> =&gt; 0.1% false asymmetry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86800" y="5518666"/>
            <a:ext cx="34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5426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Role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of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Beam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Dump Background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b="18954"/>
          <a:stretch/>
        </p:blipFill>
        <p:spPr bwMode="auto">
          <a:xfrm>
            <a:off x="263101" y="838200"/>
            <a:ext cx="85760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grames\Desktop\G4Mott\gold_1um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39944" r="2065" b="39610"/>
          <a:stretch/>
        </p:blipFill>
        <p:spPr bwMode="auto">
          <a:xfrm>
            <a:off x="1981201" y="4110989"/>
            <a:ext cx="7010400" cy="11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rames\Desktop\G4Mott\gold_10um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0391" r="7166" b="41062"/>
          <a:stretch/>
        </p:blipFill>
        <p:spPr bwMode="auto">
          <a:xfrm>
            <a:off x="1981201" y="5364480"/>
            <a:ext cx="70104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grames\Desktop\G4Mott\gold_500nm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t="41360" r="9650" b="40829"/>
          <a:stretch/>
        </p:blipFill>
        <p:spPr bwMode="auto">
          <a:xfrm>
            <a:off x="1981201" y="2903219"/>
            <a:ext cx="7010400" cy="11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81201" y="2903219"/>
            <a:ext cx="68961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Gold</a:t>
            </a:r>
          </a:p>
          <a:p>
            <a:pPr algn="ctr"/>
            <a:r>
              <a:rPr lang="en-US" sz="1400" dirty="0" smtClean="0"/>
              <a:t>0.1 um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124980"/>
            <a:ext cx="68961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Gold</a:t>
            </a:r>
          </a:p>
          <a:p>
            <a:pPr algn="ctr"/>
            <a:r>
              <a:rPr lang="en-US" sz="1400" dirty="0" smtClean="0"/>
              <a:t>1.0 um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5334000"/>
            <a:ext cx="6447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Gold</a:t>
            </a:r>
          </a:p>
          <a:p>
            <a:pPr algn="ctr"/>
            <a:r>
              <a:rPr lang="en-US" sz="1400" dirty="0" smtClean="0"/>
              <a:t>10 um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2209800"/>
            <a:ext cx="5334000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00400" y="2030730"/>
            <a:ext cx="5410200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33400" y="1752600"/>
            <a:ext cx="2667000" cy="27813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29200" y="1447800"/>
            <a:ext cx="2424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 ns round trip time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33400" y="1855470"/>
            <a:ext cx="2667000" cy="278130"/>
          </a:xfrm>
          <a:prstGeom prst="straightConnector1">
            <a:avLst/>
          </a:prstGeom>
          <a:ln w="44450">
            <a:solidFill>
              <a:srgbClr val="23039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6050" y="2133600"/>
            <a:ext cx="3054350" cy="0"/>
          </a:xfrm>
          <a:prstGeom prst="straightConnector1">
            <a:avLst/>
          </a:prstGeom>
          <a:ln w="44450">
            <a:solidFill>
              <a:srgbClr val="23039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" y="2286000"/>
            <a:ext cx="15440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30397"/>
                </a:solidFill>
              </a:rPr>
              <a:t>499 MHz (2ns)</a:t>
            </a:r>
            <a:endParaRPr lang="en-US" b="1" dirty="0">
              <a:solidFill>
                <a:srgbClr val="2303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b="18954"/>
          <a:stretch/>
        </p:blipFill>
        <p:spPr bwMode="auto">
          <a:xfrm>
            <a:off x="286331" y="998220"/>
            <a:ext cx="85760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3345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Dipole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Suppression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772400" y="1676400"/>
            <a:ext cx="914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62369" y="10300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Dipole deflects primary and secondary electrons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4" y="3144294"/>
            <a:ext cx="3386553" cy="361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61" y="3170965"/>
            <a:ext cx="3447765" cy="361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422261" y="3353649"/>
            <a:ext cx="466794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OFF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317313" y="3352800"/>
            <a:ext cx="510076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+</a:t>
            </a:r>
            <a:r>
              <a:rPr lang="en-US" sz="1400" dirty="0" smtClean="0"/>
              <a:t>5 A</a:t>
            </a:r>
            <a:endParaRPr lang="en-US" sz="1400" dirty="0"/>
          </a:p>
        </p:txBody>
      </p:sp>
      <p:cxnSp>
        <p:nvCxnSpPr>
          <p:cNvPr id="7" name="Straight Arrow Connector 6"/>
          <p:cNvCxnSpPr>
            <a:endCxn id="2" idx="1"/>
          </p:cNvCxnSpPr>
          <p:nvPr/>
        </p:nvCxnSpPr>
        <p:spPr>
          <a:xfrm>
            <a:off x="7391400" y="1447800"/>
            <a:ext cx="514911" cy="4183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2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9620" y="1694596"/>
            <a:ext cx="6205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Mott scattering </a:t>
            </a:r>
            <a:r>
              <a:rPr lang="en-US" sz="2400" dirty="0" err="1" smtClean="0">
                <a:solidFill>
                  <a:srgbClr val="FF0000"/>
                </a:solidFill>
                <a:latin typeface="Comic Sans MS" charset="0"/>
              </a:rPr>
              <a:t>polarimetry</a:t>
            </a:r>
            <a:endParaRPr lang="en-US" sz="2400" dirty="0">
              <a:solidFill>
                <a:srgbClr val="FF0000"/>
              </a:solidFill>
              <a:latin typeface="Comic Sans M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MeV-Mott @ CEBAF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Our program to test Mott at ~1%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B1A7-3D75-42F8-BB32-DC30ABB7998C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46050" y="645827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90500" y="139745"/>
            <a:ext cx="1236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400" i="1" dirty="0" err="1" smtClean="0">
                <a:solidFill>
                  <a:srgbClr val="0000FF"/>
                </a:solidFill>
              </a:rPr>
              <a:t>Outline</a:t>
            </a:r>
            <a:endParaRPr lang="fr-FR" alt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608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Time Of Flight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Separation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13" name="Picture 5" descr="MottTime_246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53388" r="25205" b="3564"/>
          <a:stretch/>
        </p:blipFill>
        <p:spPr bwMode="auto">
          <a:xfrm>
            <a:off x="4419600" y="3551379"/>
            <a:ext cx="4495800" cy="30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42577" y="3757136"/>
            <a:ext cx="11392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TARGET</a:t>
            </a:r>
          </a:p>
          <a:p>
            <a:r>
              <a:rPr lang="en-US" sz="1400" b="1" dirty="0" smtClean="0">
                <a:solidFill>
                  <a:srgbClr val="0033CC"/>
                </a:solidFill>
              </a:rPr>
              <a:t>STRAGGLERS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DUMP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6" name="Picture 5" descr="MottTime_246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2990" r="16080" b="52659"/>
          <a:stretch/>
        </p:blipFill>
        <p:spPr bwMode="auto">
          <a:xfrm>
            <a:off x="89601" y="3554793"/>
            <a:ext cx="4101399" cy="307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8177" y="3810000"/>
            <a:ext cx="11392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TARGET</a:t>
            </a:r>
          </a:p>
          <a:p>
            <a:r>
              <a:rPr lang="en-US" sz="1400" b="1" dirty="0" smtClean="0">
                <a:solidFill>
                  <a:srgbClr val="0033CC"/>
                </a:solidFill>
              </a:rPr>
              <a:t>STRAGGLERS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DUMP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b="18954"/>
          <a:stretch/>
        </p:blipFill>
        <p:spPr bwMode="auto">
          <a:xfrm>
            <a:off x="286331" y="998220"/>
            <a:ext cx="85760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668" y="114300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f</a:t>
            </a:r>
            <a:r>
              <a:rPr lang="en-US" i="1" baseline="-25000" dirty="0" err="1" smtClean="0"/>
              <a:t>beam</a:t>
            </a:r>
            <a:r>
              <a:rPr lang="en-US" dirty="0" smtClean="0"/>
              <a:t> = 31.1875MHz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371600"/>
            <a:ext cx="426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ns repetition rate &gt; 12 ns “clearing time”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7391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New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Beam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Dump to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Suppress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Backscatter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56098" y="1066800"/>
            <a:ext cx="4569312" cy="4341449"/>
            <a:chOff x="822675" y="228599"/>
            <a:chExt cx="7199662" cy="6465757"/>
          </a:xfrm>
        </p:grpSpPr>
        <p:pic>
          <p:nvPicPr>
            <p:cNvPr id="10" name="Picture 2" descr="C:\Documents and Settings\grames\My Documents\G4Mott\Plot3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" t="-1" r="6147" b="1437"/>
            <a:stretch/>
          </p:blipFill>
          <p:spPr bwMode="auto">
            <a:xfrm>
              <a:off x="822675" y="228599"/>
              <a:ext cx="7199662" cy="646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-52949" y="3037792"/>
              <a:ext cx="2120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Number of Electrons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6208012"/>
              <a:ext cx="2619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Momentum [MeV/c]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1371600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Cu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3962400" y="1653064"/>
              <a:ext cx="1391633" cy="14272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63926" y="2895600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3962400" y="3150114"/>
              <a:ext cx="1829880" cy="16504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92702" y="37454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C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3962400" y="4047460"/>
              <a:ext cx="2140399" cy="165048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29400" y="464820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4647314" y="4893188"/>
              <a:ext cx="1982087" cy="97421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629400" y="228599"/>
              <a:ext cx="1392937" cy="11430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56098" y="5742521"/>
            <a:ext cx="4811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suppression by factor of four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Photon suppression as well (factor of 2)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394809" y="1152717"/>
            <a:ext cx="348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backscattered electrons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4027" y="1598249"/>
            <a:ext cx="137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G4Beamline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2921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T. </a:t>
            </a:r>
            <a:r>
              <a:rPr lang="en-US" sz="1600" dirty="0" err="1" smtClean="0"/>
              <a:t>Tabata</a:t>
            </a:r>
            <a:r>
              <a:rPr lang="en-US" sz="1600" dirty="0" smtClean="0"/>
              <a:t>, </a:t>
            </a:r>
            <a:r>
              <a:rPr lang="en-US" sz="1600" dirty="0" err="1" smtClean="0"/>
              <a:t>Phys</a:t>
            </a:r>
            <a:r>
              <a:rPr lang="en-US" sz="1600" dirty="0" smtClean="0"/>
              <a:t> Rev. </a:t>
            </a:r>
            <a:r>
              <a:rPr lang="en-US" sz="1600" b="1" dirty="0" smtClean="0"/>
              <a:t>162</a:t>
            </a:r>
            <a:r>
              <a:rPr lang="en-US" sz="1600" dirty="0" smtClean="0"/>
              <a:t>, 2 (1967)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898"/>
            <a:ext cx="3733800" cy="55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V="1">
            <a:off x="1752600" y="1352581"/>
            <a:ext cx="0" cy="35596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2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152400"/>
            <a:ext cx="3156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New Dump Design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6" y="2808498"/>
            <a:ext cx="2881745" cy="278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38201"/>
            <a:ext cx="2743200" cy="21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/>
          <a:stretch/>
        </p:blipFill>
        <p:spPr bwMode="auto">
          <a:xfrm>
            <a:off x="4687720" y="967637"/>
            <a:ext cx="2786571" cy="262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667000" y="1900983"/>
            <a:ext cx="30480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4381" y="1295400"/>
            <a:ext cx="759620" cy="3758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64581" y="2883337"/>
            <a:ext cx="2740819" cy="7103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6075" y="741363"/>
            <a:ext cx="214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Kalrez</a:t>
            </a:r>
            <a:r>
              <a:rPr lang="en-US" dirty="0" smtClean="0"/>
              <a:t>™ high temp (240C) </a:t>
            </a:r>
            <a:r>
              <a:rPr lang="en-US" dirty="0" err="1" smtClean="0"/>
              <a:t>o-ring</a:t>
            </a:r>
            <a:endParaRPr lang="en-US" dirty="0"/>
          </a:p>
        </p:txBody>
      </p:sp>
      <p:pic>
        <p:nvPicPr>
          <p:cNvPr id="13" name="Picture 4" descr="C:\Users\grames\Desktop\photo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10846" r="15646" b="3695"/>
          <a:stretch/>
        </p:blipFill>
        <p:spPr bwMode="auto">
          <a:xfrm>
            <a:off x="3857241" y="3886200"/>
            <a:ext cx="2467359" cy="28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91576" y="4540827"/>
            <a:ext cx="2514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Dump should work fine to 1 kW (200uA @ 5MeV) so limitation will be </a:t>
            </a:r>
            <a:r>
              <a:rPr lang="en-US" sz="2000" dirty="0" err="1" smtClean="0"/>
              <a:t>deadtime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4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62000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1317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Status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688" y="1066800"/>
            <a:ext cx="8235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Last 12 months…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Chamber alignments completed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DAQ and detectors commissioned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31MHz operation (RF/2^N) demonstrated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Preliminary instrumental tests consistent w/ zero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Tested of 14 targets </a:t>
            </a:r>
            <a:r>
              <a:rPr lang="en-US" sz="2400" dirty="0"/>
              <a:t>(</a:t>
            </a:r>
            <a:r>
              <a:rPr lang="en-US" sz="2400" dirty="0" smtClean="0"/>
              <a:t>gold, silver and copper)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Began commissioning new Be/Cu dump plate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40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335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Plans and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Summary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191" y="1066800"/>
            <a:ext cx="709771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Next 6 months…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Test dump/</a:t>
            </a:r>
            <a:r>
              <a:rPr lang="en-US" sz="2400" dirty="0" err="1" smtClean="0"/>
              <a:t>polarimeter</a:t>
            </a:r>
            <a:r>
              <a:rPr lang="en-US" sz="2400" dirty="0" smtClean="0"/>
              <a:t> for operating higher currents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DAQ controller/readout upgrade for </a:t>
            </a:r>
            <a:r>
              <a:rPr lang="en-US" sz="2400" dirty="0" smtClean="0"/>
              <a:t>20kHz operation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Develop efficient Geant4 model of plural scattering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Measurements vs. energy to test Geant4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Measurements vs. target atom (Z) to test theory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5486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Recent effort to upgrade Mott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polarimeter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and perform precision measurement of absolute analyzing power proceeding per plan with goal to complete work in 2014.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6054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>
                <a:solidFill>
                  <a:srgbClr val="0000FF"/>
                </a:solidFill>
              </a:rPr>
              <a:t>CEBAF </a:t>
            </a:r>
            <a:r>
              <a:rPr lang="fr-FR" altLang="en-US" sz="2800" i="1" dirty="0" err="1">
                <a:solidFill>
                  <a:srgbClr val="0000FF"/>
                </a:solidFill>
              </a:rPr>
              <a:t>Polarized</a:t>
            </a:r>
            <a:r>
              <a:rPr lang="fr-FR" altLang="en-US" sz="2800" i="1" dirty="0">
                <a:solidFill>
                  <a:srgbClr val="0000FF"/>
                </a:solidFill>
              </a:rPr>
              <a:t> Electron </a:t>
            </a:r>
            <a:r>
              <a:rPr lang="fr-FR" altLang="en-US" sz="2800" i="1" dirty="0" err="1">
                <a:solidFill>
                  <a:srgbClr val="0000FF"/>
                </a:solidFill>
              </a:rPr>
              <a:t>Injector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grpSp>
        <p:nvGrpSpPr>
          <p:cNvPr id="23556" name="Group 95"/>
          <p:cNvGrpSpPr>
            <a:grpSpLocks/>
          </p:cNvGrpSpPr>
          <p:nvPr/>
        </p:nvGrpSpPr>
        <p:grpSpPr bwMode="auto">
          <a:xfrm>
            <a:off x="107950" y="2373313"/>
            <a:ext cx="8951913" cy="2486518"/>
            <a:chOff x="338138" y="2408570"/>
            <a:chExt cx="8512175" cy="2095825"/>
          </a:xfrm>
        </p:grpSpPr>
        <p:grpSp>
          <p:nvGrpSpPr>
            <p:cNvPr id="23567" name="Group 110"/>
            <p:cNvGrpSpPr>
              <a:grpSpLocks/>
            </p:cNvGrpSpPr>
            <p:nvPr/>
          </p:nvGrpSpPr>
          <p:grpSpPr bwMode="auto">
            <a:xfrm>
              <a:off x="338138" y="2408570"/>
              <a:ext cx="8512175" cy="2095825"/>
              <a:chOff x="338138" y="2469345"/>
              <a:chExt cx="8512175" cy="2095500"/>
            </a:xfrm>
          </p:grpSpPr>
          <p:grpSp>
            <p:nvGrpSpPr>
              <p:cNvPr id="23571" name="Group 4"/>
              <p:cNvGrpSpPr>
                <a:grpSpLocks noChangeAspect="1"/>
              </p:cNvGrpSpPr>
              <p:nvPr/>
            </p:nvGrpSpPr>
            <p:grpSpPr bwMode="auto">
              <a:xfrm>
                <a:off x="338138" y="2469345"/>
                <a:ext cx="8512175" cy="2095500"/>
                <a:chOff x="199" y="1912"/>
                <a:chExt cx="5362" cy="1320"/>
              </a:xfrm>
            </p:grpSpPr>
            <p:sp>
              <p:nvSpPr>
                <p:cNvPr id="2357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9" y="2000"/>
                  <a:ext cx="5362" cy="1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23575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1" y="2158"/>
                  <a:ext cx="126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76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7" y="2106"/>
                  <a:ext cx="15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77" name="Freeform 7"/>
                <p:cNvSpPr>
                  <a:spLocks/>
                </p:cNvSpPr>
                <p:nvPr/>
              </p:nvSpPr>
              <p:spPr bwMode="auto">
                <a:xfrm>
                  <a:off x="4877" y="2116"/>
                  <a:ext cx="132" cy="124"/>
                </a:xfrm>
                <a:custGeom>
                  <a:avLst/>
                  <a:gdLst>
                    <a:gd name="T0" fmla="*/ 92 w 132"/>
                    <a:gd name="T1" fmla="*/ 124 h 124"/>
                    <a:gd name="T2" fmla="*/ 0 w 132"/>
                    <a:gd name="T3" fmla="*/ 72 h 124"/>
                    <a:gd name="T4" fmla="*/ 42 w 132"/>
                    <a:gd name="T5" fmla="*/ 0 h 124"/>
                    <a:gd name="T6" fmla="*/ 132 w 132"/>
                    <a:gd name="T7" fmla="*/ 50 h 124"/>
                    <a:gd name="T8" fmla="*/ 92 w 132"/>
                    <a:gd name="T9" fmla="*/ 124 h 1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24"/>
                    <a:gd name="T17" fmla="*/ 132 w 132"/>
                    <a:gd name="T18" fmla="*/ 124 h 1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24">
                      <a:moveTo>
                        <a:pt x="92" y="124"/>
                      </a:moveTo>
                      <a:lnTo>
                        <a:pt x="0" y="72"/>
                      </a:lnTo>
                      <a:lnTo>
                        <a:pt x="42" y="0"/>
                      </a:lnTo>
                      <a:lnTo>
                        <a:pt x="132" y="50"/>
                      </a:lnTo>
                      <a:lnTo>
                        <a:pt x="92" y="124"/>
                      </a:lnTo>
                      <a:close/>
                    </a:path>
                  </a:pathLst>
                </a:custGeom>
                <a:noFill/>
                <a:ln w="2">
                  <a:solidFill>
                    <a:srgbClr val="33A02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8" name="Rectangle 8"/>
                <p:cNvSpPr>
                  <a:spLocks noChangeArrowheads="1"/>
                </p:cNvSpPr>
                <p:nvPr/>
              </p:nvSpPr>
              <p:spPr bwMode="auto">
                <a:xfrm>
                  <a:off x="1493" y="2900"/>
                  <a:ext cx="376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 dirty="0">
                      <a:solidFill>
                        <a:srgbClr val="000000"/>
                      </a:solidFill>
                      <a:latin typeface="Helvetica" pitchFamily="34" charset="0"/>
                    </a:rPr>
                    <a:t>Chopper</a:t>
                  </a:r>
                  <a:endParaRPr lang="en-US" altLang="en-US" sz="1800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579" name="Freeform 9"/>
                <p:cNvSpPr>
                  <a:spLocks/>
                </p:cNvSpPr>
                <p:nvPr/>
              </p:nvSpPr>
              <p:spPr bwMode="auto">
                <a:xfrm>
                  <a:off x="337" y="2308"/>
                  <a:ext cx="384" cy="296"/>
                </a:xfrm>
                <a:custGeom>
                  <a:avLst/>
                  <a:gdLst>
                    <a:gd name="T0" fmla="*/ 384 w 384"/>
                    <a:gd name="T1" fmla="*/ 296 h 296"/>
                    <a:gd name="T2" fmla="*/ 0 w 384"/>
                    <a:gd name="T3" fmla="*/ 0 h 296"/>
                    <a:gd name="T4" fmla="*/ 384 w 384"/>
                    <a:gd name="T5" fmla="*/ 296 h 296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96"/>
                    <a:gd name="T11" fmla="*/ 384 w 38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96">
                      <a:moveTo>
                        <a:pt x="384" y="296"/>
                      </a:moveTo>
                      <a:lnTo>
                        <a:pt x="0" y="0"/>
                      </a:lnTo>
                      <a:lnTo>
                        <a:pt x="384" y="2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0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337" y="2308"/>
                  <a:ext cx="384" cy="296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1" name="Freeform 11"/>
                <p:cNvSpPr>
                  <a:spLocks/>
                </p:cNvSpPr>
                <p:nvPr/>
              </p:nvSpPr>
              <p:spPr bwMode="auto">
                <a:xfrm>
                  <a:off x="1601" y="2318"/>
                  <a:ext cx="3952" cy="290"/>
                </a:xfrm>
                <a:custGeom>
                  <a:avLst/>
                  <a:gdLst>
                    <a:gd name="T0" fmla="*/ 3952 w 3952"/>
                    <a:gd name="T1" fmla="*/ 290 h 290"/>
                    <a:gd name="T2" fmla="*/ 3792 w 3952"/>
                    <a:gd name="T3" fmla="*/ 290 h 290"/>
                    <a:gd name="T4" fmla="*/ 3646 w 3952"/>
                    <a:gd name="T5" fmla="*/ 0 h 290"/>
                    <a:gd name="T6" fmla="*/ 3264 w 3952"/>
                    <a:gd name="T7" fmla="*/ 0 h 290"/>
                    <a:gd name="T8" fmla="*/ 3108 w 3952"/>
                    <a:gd name="T9" fmla="*/ 286 h 290"/>
                    <a:gd name="T10" fmla="*/ 0 w 3952"/>
                    <a:gd name="T11" fmla="*/ 286 h 290"/>
                    <a:gd name="T12" fmla="*/ 3952 w 3952"/>
                    <a:gd name="T13" fmla="*/ 290 h 2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52"/>
                    <a:gd name="T22" fmla="*/ 0 h 290"/>
                    <a:gd name="T23" fmla="*/ 3952 w 3952"/>
                    <a:gd name="T24" fmla="*/ 290 h 2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52" h="290">
                      <a:moveTo>
                        <a:pt x="3952" y="290"/>
                      </a:moveTo>
                      <a:lnTo>
                        <a:pt x="3792" y="290"/>
                      </a:lnTo>
                      <a:lnTo>
                        <a:pt x="3646" y="0"/>
                      </a:lnTo>
                      <a:lnTo>
                        <a:pt x="3264" y="0"/>
                      </a:lnTo>
                      <a:lnTo>
                        <a:pt x="3108" y="286"/>
                      </a:lnTo>
                      <a:lnTo>
                        <a:pt x="0" y="286"/>
                      </a:lnTo>
                      <a:lnTo>
                        <a:pt x="3952" y="2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2" name="Freeform 12"/>
                <p:cNvSpPr>
                  <a:spLocks/>
                </p:cNvSpPr>
                <p:nvPr/>
              </p:nvSpPr>
              <p:spPr bwMode="auto">
                <a:xfrm>
                  <a:off x="1601" y="2318"/>
                  <a:ext cx="3952" cy="290"/>
                </a:xfrm>
                <a:custGeom>
                  <a:avLst/>
                  <a:gdLst>
                    <a:gd name="T0" fmla="*/ 3952 w 3952"/>
                    <a:gd name="T1" fmla="*/ 290 h 290"/>
                    <a:gd name="T2" fmla="*/ 3792 w 3952"/>
                    <a:gd name="T3" fmla="*/ 290 h 290"/>
                    <a:gd name="T4" fmla="*/ 3646 w 3952"/>
                    <a:gd name="T5" fmla="*/ 0 h 290"/>
                    <a:gd name="T6" fmla="*/ 3264 w 3952"/>
                    <a:gd name="T7" fmla="*/ 0 h 290"/>
                    <a:gd name="T8" fmla="*/ 3108 w 3952"/>
                    <a:gd name="T9" fmla="*/ 286 h 290"/>
                    <a:gd name="T10" fmla="*/ 0 w 3952"/>
                    <a:gd name="T11" fmla="*/ 286 h 2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52"/>
                    <a:gd name="T19" fmla="*/ 0 h 290"/>
                    <a:gd name="T20" fmla="*/ 3952 w 3952"/>
                    <a:gd name="T21" fmla="*/ 290 h 2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52" h="290">
                      <a:moveTo>
                        <a:pt x="3952" y="290"/>
                      </a:moveTo>
                      <a:lnTo>
                        <a:pt x="3792" y="290"/>
                      </a:lnTo>
                      <a:lnTo>
                        <a:pt x="3646" y="0"/>
                      </a:lnTo>
                      <a:lnTo>
                        <a:pt x="3264" y="0"/>
                      </a:lnTo>
                      <a:lnTo>
                        <a:pt x="3108" y="286"/>
                      </a:lnTo>
                      <a:lnTo>
                        <a:pt x="0" y="286"/>
                      </a:lnTo>
                    </a:path>
                  </a:pathLst>
                </a:cu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3" name="Line 13"/>
                <p:cNvSpPr>
                  <a:spLocks noChangeShapeType="1"/>
                </p:cNvSpPr>
                <p:nvPr/>
              </p:nvSpPr>
              <p:spPr bwMode="auto">
                <a:xfrm>
                  <a:off x="271" y="2604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4" name="Line 14"/>
                <p:cNvSpPr>
                  <a:spLocks noChangeShapeType="1"/>
                </p:cNvSpPr>
                <p:nvPr/>
              </p:nvSpPr>
              <p:spPr bwMode="auto">
                <a:xfrm>
                  <a:off x="271" y="2604"/>
                  <a:ext cx="1" cy="1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5" name="Freeform 15"/>
                <p:cNvSpPr>
                  <a:spLocks/>
                </p:cNvSpPr>
                <p:nvPr/>
              </p:nvSpPr>
              <p:spPr bwMode="auto">
                <a:xfrm>
                  <a:off x="337" y="2604"/>
                  <a:ext cx="384" cy="296"/>
                </a:xfrm>
                <a:custGeom>
                  <a:avLst/>
                  <a:gdLst>
                    <a:gd name="T0" fmla="*/ 384 w 384"/>
                    <a:gd name="T1" fmla="*/ 0 h 296"/>
                    <a:gd name="T2" fmla="*/ 0 w 384"/>
                    <a:gd name="T3" fmla="*/ 296 h 296"/>
                    <a:gd name="T4" fmla="*/ 384 w 384"/>
                    <a:gd name="T5" fmla="*/ 0 h 296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96"/>
                    <a:gd name="T11" fmla="*/ 384 w 38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96">
                      <a:moveTo>
                        <a:pt x="384" y="0"/>
                      </a:moveTo>
                      <a:lnTo>
                        <a:pt x="0" y="29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37" y="2604"/>
                  <a:ext cx="384" cy="296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7" name="Freeform 17"/>
                <p:cNvSpPr>
                  <a:spLocks/>
                </p:cNvSpPr>
                <p:nvPr/>
              </p:nvSpPr>
              <p:spPr bwMode="auto">
                <a:xfrm>
                  <a:off x="203" y="2180"/>
                  <a:ext cx="258" cy="250"/>
                </a:xfrm>
                <a:custGeom>
                  <a:avLst/>
                  <a:gdLst>
                    <a:gd name="T0" fmla="*/ 158 w 258"/>
                    <a:gd name="T1" fmla="*/ 250 h 250"/>
                    <a:gd name="T2" fmla="*/ 0 w 258"/>
                    <a:gd name="T3" fmla="*/ 132 h 250"/>
                    <a:gd name="T4" fmla="*/ 100 w 258"/>
                    <a:gd name="T5" fmla="*/ 0 h 250"/>
                    <a:gd name="T6" fmla="*/ 258 w 258"/>
                    <a:gd name="T7" fmla="*/ 118 h 250"/>
                    <a:gd name="T8" fmla="*/ 158 w 258"/>
                    <a:gd name="T9" fmla="*/ 250 h 2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250"/>
                    <a:gd name="T17" fmla="*/ 258 w 258"/>
                    <a:gd name="T18" fmla="*/ 250 h 2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250">
                      <a:moveTo>
                        <a:pt x="158" y="250"/>
                      </a:moveTo>
                      <a:lnTo>
                        <a:pt x="0" y="132"/>
                      </a:lnTo>
                      <a:lnTo>
                        <a:pt x="100" y="0"/>
                      </a:lnTo>
                      <a:lnTo>
                        <a:pt x="258" y="118"/>
                      </a:lnTo>
                      <a:lnTo>
                        <a:pt x="158" y="250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8" name="Freeform 18"/>
                <p:cNvSpPr>
                  <a:spLocks/>
                </p:cNvSpPr>
                <p:nvPr/>
              </p:nvSpPr>
              <p:spPr bwMode="auto">
                <a:xfrm>
                  <a:off x="203" y="2778"/>
                  <a:ext cx="258" cy="252"/>
                </a:xfrm>
                <a:custGeom>
                  <a:avLst/>
                  <a:gdLst>
                    <a:gd name="T0" fmla="*/ 158 w 258"/>
                    <a:gd name="T1" fmla="*/ 0 h 252"/>
                    <a:gd name="T2" fmla="*/ 0 w 258"/>
                    <a:gd name="T3" fmla="*/ 118 h 252"/>
                    <a:gd name="T4" fmla="*/ 100 w 258"/>
                    <a:gd name="T5" fmla="*/ 252 h 252"/>
                    <a:gd name="T6" fmla="*/ 258 w 258"/>
                    <a:gd name="T7" fmla="*/ 134 h 252"/>
                    <a:gd name="T8" fmla="*/ 158 w 258"/>
                    <a:gd name="T9" fmla="*/ 0 h 2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252"/>
                    <a:gd name="T17" fmla="*/ 258 w 258"/>
                    <a:gd name="T18" fmla="*/ 252 h 2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252">
                      <a:moveTo>
                        <a:pt x="158" y="0"/>
                      </a:moveTo>
                      <a:lnTo>
                        <a:pt x="0" y="118"/>
                      </a:lnTo>
                      <a:lnTo>
                        <a:pt x="100" y="252"/>
                      </a:lnTo>
                      <a:lnTo>
                        <a:pt x="258" y="134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9" name="Freeform 19"/>
                <p:cNvSpPr>
                  <a:spLocks/>
                </p:cNvSpPr>
                <p:nvPr/>
              </p:nvSpPr>
              <p:spPr bwMode="auto">
                <a:xfrm>
                  <a:off x="1551" y="2396"/>
                  <a:ext cx="100" cy="418"/>
                </a:xfrm>
                <a:custGeom>
                  <a:avLst/>
                  <a:gdLst>
                    <a:gd name="T0" fmla="*/ 100 w 100"/>
                    <a:gd name="T1" fmla="*/ 208 h 418"/>
                    <a:gd name="T2" fmla="*/ 100 w 100"/>
                    <a:gd name="T3" fmla="*/ 208 h 418"/>
                    <a:gd name="T4" fmla="*/ 98 w 100"/>
                    <a:gd name="T5" fmla="*/ 250 h 418"/>
                    <a:gd name="T6" fmla="*/ 96 w 100"/>
                    <a:gd name="T7" fmla="*/ 290 h 418"/>
                    <a:gd name="T8" fmla="*/ 90 w 100"/>
                    <a:gd name="T9" fmla="*/ 326 h 418"/>
                    <a:gd name="T10" fmla="*/ 84 w 100"/>
                    <a:gd name="T11" fmla="*/ 356 h 418"/>
                    <a:gd name="T12" fmla="*/ 78 w 100"/>
                    <a:gd name="T13" fmla="*/ 382 h 418"/>
                    <a:gd name="T14" fmla="*/ 70 w 100"/>
                    <a:gd name="T15" fmla="*/ 400 h 418"/>
                    <a:gd name="T16" fmla="*/ 64 w 100"/>
                    <a:gd name="T17" fmla="*/ 408 h 418"/>
                    <a:gd name="T18" fmla="*/ 60 w 100"/>
                    <a:gd name="T19" fmla="*/ 412 h 418"/>
                    <a:gd name="T20" fmla="*/ 56 w 100"/>
                    <a:gd name="T21" fmla="*/ 416 h 418"/>
                    <a:gd name="T22" fmla="*/ 50 w 100"/>
                    <a:gd name="T23" fmla="*/ 418 h 418"/>
                    <a:gd name="T24" fmla="*/ 50 w 100"/>
                    <a:gd name="T25" fmla="*/ 418 h 418"/>
                    <a:gd name="T26" fmla="*/ 44 w 100"/>
                    <a:gd name="T27" fmla="*/ 416 h 418"/>
                    <a:gd name="T28" fmla="*/ 40 w 100"/>
                    <a:gd name="T29" fmla="*/ 412 h 418"/>
                    <a:gd name="T30" fmla="*/ 36 w 100"/>
                    <a:gd name="T31" fmla="*/ 408 h 418"/>
                    <a:gd name="T32" fmla="*/ 30 w 100"/>
                    <a:gd name="T33" fmla="*/ 400 h 418"/>
                    <a:gd name="T34" fmla="*/ 22 w 100"/>
                    <a:gd name="T35" fmla="*/ 382 h 418"/>
                    <a:gd name="T36" fmla="*/ 16 w 100"/>
                    <a:gd name="T37" fmla="*/ 356 h 418"/>
                    <a:gd name="T38" fmla="*/ 10 w 100"/>
                    <a:gd name="T39" fmla="*/ 326 h 418"/>
                    <a:gd name="T40" fmla="*/ 4 w 100"/>
                    <a:gd name="T41" fmla="*/ 290 h 418"/>
                    <a:gd name="T42" fmla="*/ 2 w 100"/>
                    <a:gd name="T43" fmla="*/ 250 h 418"/>
                    <a:gd name="T44" fmla="*/ 0 w 100"/>
                    <a:gd name="T45" fmla="*/ 208 h 418"/>
                    <a:gd name="T46" fmla="*/ 0 w 100"/>
                    <a:gd name="T47" fmla="*/ 208 h 418"/>
                    <a:gd name="T48" fmla="*/ 2 w 100"/>
                    <a:gd name="T49" fmla="*/ 166 h 418"/>
                    <a:gd name="T50" fmla="*/ 4 w 100"/>
                    <a:gd name="T51" fmla="*/ 128 h 418"/>
                    <a:gd name="T52" fmla="*/ 10 w 100"/>
                    <a:gd name="T53" fmla="*/ 92 h 418"/>
                    <a:gd name="T54" fmla="*/ 16 w 100"/>
                    <a:gd name="T55" fmla="*/ 60 h 418"/>
                    <a:gd name="T56" fmla="*/ 22 w 100"/>
                    <a:gd name="T57" fmla="*/ 36 h 418"/>
                    <a:gd name="T58" fmla="*/ 30 w 100"/>
                    <a:gd name="T59" fmla="*/ 16 h 418"/>
                    <a:gd name="T60" fmla="*/ 36 w 100"/>
                    <a:gd name="T61" fmla="*/ 10 h 418"/>
                    <a:gd name="T62" fmla="*/ 40 w 100"/>
                    <a:gd name="T63" fmla="*/ 4 h 418"/>
                    <a:gd name="T64" fmla="*/ 44 w 100"/>
                    <a:gd name="T65" fmla="*/ 0 h 418"/>
                    <a:gd name="T66" fmla="*/ 50 w 100"/>
                    <a:gd name="T67" fmla="*/ 0 h 418"/>
                    <a:gd name="T68" fmla="*/ 50 w 100"/>
                    <a:gd name="T69" fmla="*/ 0 h 418"/>
                    <a:gd name="T70" fmla="*/ 56 w 100"/>
                    <a:gd name="T71" fmla="*/ 0 h 418"/>
                    <a:gd name="T72" fmla="*/ 60 w 100"/>
                    <a:gd name="T73" fmla="*/ 4 h 418"/>
                    <a:gd name="T74" fmla="*/ 64 w 100"/>
                    <a:gd name="T75" fmla="*/ 10 h 418"/>
                    <a:gd name="T76" fmla="*/ 70 w 100"/>
                    <a:gd name="T77" fmla="*/ 16 h 418"/>
                    <a:gd name="T78" fmla="*/ 78 w 100"/>
                    <a:gd name="T79" fmla="*/ 36 h 418"/>
                    <a:gd name="T80" fmla="*/ 84 w 100"/>
                    <a:gd name="T81" fmla="*/ 60 h 418"/>
                    <a:gd name="T82" fmla="*/ 90 w 100"/>
                    <a:gd name="T83" fmla="*/ 92 h 418"/>
                    <a:gd name="T84" fmla="*/ 96 w 100"/>
                    <a:gd name="T85" fmla="*/ 128 h 418"/>
                    <a:gd name="T86" fmla="*/ 98 w 100"/>
                    <a:gd name="T87" fmla="*/ 166 h 418"/>
                    <a:gd name="T88" fmla="*/ 100 w 100"/>
                    <a:gd name="T89" fmla="*/ 208 h 418"/>
                    <a:gd name="T90" fmla="*/ 100 w 100"/>
                    <a:gd name="T91" fmla="*/ 208 h 4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0"/>
                    <a:gd name="T139" fmla="*/ 0 h 418"/>
                    <a:gd name="T140" fmla="*/ 100 w 100"/>
                    <a:gd name="T141" fmla="*/ 418 h 4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0" h="418">
                      <a:moveTo>
                        <a:pt x="100" y="208"/>
                      </a:moveTo>
                      <a:lnTo>
                        <a:pt x="100" y="208"/>
                      </a:lnTo>
                      <a:lnTo>
                        <a:pt x="98" y="250"/>
                      </a:lnTo>
                      <a:lnTo>
                        <a:pt x="96" y="290"/>
                      </a:lnTo>
                      <a:lnTo>
                        <a:pt x="90" y="326"/>
                      </a:lnTo>
                      <a:lnTo>
                        <a:pt x="84" y="356"/>
                      </a:lnTo>
                      <a:lnTo>
                        <a:pt x="78" y="382"/>
                      </a:lnTo>
                      <a:lnTo>
                        <a:pt x="70" y="400"/>
                      </a:lnTo>
                      <a:lnTo>
                        <a:pt x="64" y="408"/>
                      </a:lnTo>
                      <a:lnTo>
                        <a:pt x="60" y="412"/>
                      </a:lnTo>
                      <a:lnTo>
                        <a:pt x="56" y="416"/>
                      </a:lnTo>
                      <a:lnTo>
                        <a:pt x="50" y="418"/>
                      </a:lnTo>
                      <a:lnTo>
                        <a:pt x="44" y="416"/>
                      </a:lnTo>
                      <a:lnTo>
                        <a:pt x="40" y="412"/>
                      </a:lnTo>
                      <a:lnTo>
                        <a:pt x="36" y="408"/>
                      </a:lnTo>
                      <a:lnTo>
                        <a:pt x="30" y="400"/>
                      </a:lnTo>
                      <a:lnTo>
                        <a:pt x="22" y="382"/>
                      </a:lnTo>
                      <a:lnTo>
                        <a:pt x="16" y="356"/>
                      </a:lnTo>
                      <a:lnTo>
                        <a:pt x="10" y="326"/>
                      </a:lnTo>
                      <a:lnTo>
                        <a:pt x="4" y="290"/>
                      </a:lnTo>
                      <a:lnTo>
                        <a:pt x="2" y="250"/>
                      </a:lnTo>
                      <a:lnTo>
                        <a:pt x="0" y="208"/>
                      </a:lnTo>
                      <a:lnTo>
                        <a:pt x="2" y="166"/>
                      </a:lnTo>
                      <a:lnTo>
                        <a:pt x="4" y="128"/>
                      </a:lnTo>
                      <a:lnTo>
                        <a:pt x="10" y="92"/>
                      </a:lnTo>
                      <a:lnTo>
                        <a:pt x="16" y="60"/>
                      </a:lnTo>
                      <a:lnTo>
                        <a:pt x="22" y="36"/>
                      </a:lnTo>
                      <a:lnTo>
                        <a:pt x="30" y="16"/>
                      </a:lnTo>
                      <a:lnTo>
                        <a:pt x="36" y="10"/>
                      </a:lnTo>
                      <a:lnTo>
                        <a:pt x="40" y="4"/>
                      </a:lnTo>
                      <a:lnTo>
                        <a:pt x="44" y="0"/>
                      </a:lnTo>
                      <a:lnTo>
                        <a:pt x="50" y="0"/>
                      </a:lnTo>
                      <a:lnTo>
                        <a:pt x="56" y="0"/>
                      </a:lnTo>
                      <a:lnTo>
                        <a:pt x="60" y="4"/>
                      </a:lnTo>
                      <a:lnTo>
                        <a:pt x="64" y="10"/>
                      </a:lnTo>
                      <a:lnTo>
                        <a:pt x="70" y="16"/>
                      </a:lnTo>
                      <a:lnTo>
                        <a:pt x="78" y="36"/>
                      </a:lnTo>
                      <a:lnTo>
                        <a:pt x="84" y="60"/>
                      </a:lnTo>
                      <a:lnTo>
                        <a:pt x="90" y="92"/>
                      </a:lnTo>
                      <a:lnTo>
                        <a:pt x="96" y="128"/>
                      </a:lnTo>
                      <a:lnTo>
                        <a:pt x="98" y="166"/>
                      </a:lnTo>
                      <a:lnTo>
                        <a:pt x="100" y="208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0" name="Freeform 20"/>
                <p:cNvSpPr>
                  <a:spLocks/>
                </p:cNvSpPr>
                <p:nvPr/>
              </p:nvSpPr>
              <p:spPr bwMode="auto">
                <a:xfrm>
                  <a:off x="1593" y="2420"/>
                  <a:ext cx="18" cy="52"/>
                </a:xfrm>
                <a:custGeom>
                  <a:avLst/>
                  <a:gdLst>
                    <a:gd name="T0" fmla="*/ 18 w 18"/>
                    <a:gd name="T1" fmla="*/ 26 h 52"/>
                    <a:gd name="T2" fmla="*/ 18 w 18"/>
                    <a:gd name="T3" fmla="*/ 26 h 52"/>
                    <a:gd name="T4" fmla="*/ 16 w 18"/>
                    <a:gd name="T5" fmla="*/ 36 h 52"/>
                    <a:gd name="T6" fmla="*/ 14 w 18"/>
                    <a:gd name="T7" fmla="*/ 44 h 52"/>
                    <a:gd name="T8" fmla="*/ 12 w 18"/>
                    <a:gd name="T9" fmla="*/ 50 h 52"/>
                    <a:gd name="T10" fmla="*/ 8 w 18"/>
                    <a:gd name="T11" fmla="*/ 52 h 52"/>
                    <a:gd name="T12" fmla="*/ 8 w 18"/>
                    <a:gd name="T13" fmla="*/ 52 h 52"/>
                    <a:gd name="T14" fmla="*/ 4 w 18"/>
                    <a:gd name="T15" fmla="*/ 50 h 52"/>
                    <a:gd name="T16" fmla="*/ 2 w 18"/>
                    <a:gd name="T17" fmla="*/ 44 h 52"/>
                    <a:gd name="T18" fmla="*/ 0 w 18"/>
                    <a:gd name="T19" fmla="*/ 36 h 52"/>
                    <a:gd name="T20" fmla="*/ 0 w 18"/>
                    <a:gd name="T21" fmla="*/ 26 h 52"/>
                    <a:gd name="T22" fmla="*/ 0 w 18"/>
                    <a:gd name="T23" fmla="*/ 26 h 52"/>
                    <a:gd name="T24" fmla="*/ 0 w 18"/>
                    <a:gd name="T25" fmla="*/ 16 h 52"/>
                    <a:gd name="T26" fmla="*/ 2 w 18"/>
                    <a:gd name="T27" fmla="*/ 8 h 52"/>
                    <a:gd name="T28" fmla="*/ 4 w 18"/>
                    <a:gd name="T29" fmla="*/ 2 h 52"/>
                    <a:gd name="T30" fmla="*/ 8 w 18"/>
                    <a:gd name="T31" fmla="*/ 0 h 52"/>
                    <a:gd name="T32" fmla="*/ 8 w 18"/>
                    <a:gd name="T33" fmla="*/ 0 h 52"/>
                    <a:gd name="T34" fmla="*/ 12 w 18"/>
                    <a:gd name="T35" fmla="*/ 2 h 52"/>
                    <a:gd name="T36" fmla="*/ 14 w 18"/>
                    <a:gd name="T37" fmla="*/ 8 h 52"/>
                    <a:gd name="T38" fmla="*/ 16 w 18"/>
                    <a:gd name="T39" fmla="*/ 16 h 52"/>
                    <a:gd name="T40" fmla="*/ 18 w 18"/>
                    <a:gd name="T41" fmla="*/ 26 h 52"/>
                    <a:gd name="T42" fmla="*/ 18 w 18"/>
                    <a:gd name="T43" fmla="*/ 26 h 5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52"/>
                    <a:gd name="T68" fmla="*/ 18 w 18"/>
                    <a:gd name="T69" fmla="*/ 52 h 5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52">
                      <a:moveTo>
                        <a:pt x="18" y="26"/>
                      </a:moveTo>
                      <a:lnTo>
                        <a:pt x="18" y="26"/>
                      </a:lnTo>
                      <a:lnTo>
                        <a:pt x="16" y="36"/>
                      </a:lnTo>
                      <a:lnTo>
                        <a:pt x="14" y="44"/>
                      </a:lnTo>
                      <a:lnTo>
                        <a:pt x="12" y="50"/>
                      </a:lnTo>
                      <a:lnTo>
                        <a:pt x="8" y="52"/>
                      </a:lnTo>
                      <a:lnTo>
                        <a:pt x="4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4" y="8"/>
                      </a:lnTo>
                      <a:lnTo>
                        <a:pt x="16" y="16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1" name="Freeform 21"/>
                <p:cNvSpPr>
                  <a:spLocks/>
                </p:cNvSpPr>
                <p:nvPr/>
              </p:nvSpPr>
              <p:spPr bwMode="auto">
                <a:xfrm>
                  <a:off x="1565" y="2654"/>
                  <a:ext cx="18" cy="52"/>
                </a:xfrm>
                <a:custGeom>
                  <a:avLst/>
                  <a:gdLst>
                    <a:gd name="T0" fmla="*/ 18 w 18"/>
                    <a:gd name="T1" fmla="*/ 26 h 52"/>
                    <a:gd name="T2" fmla="*/ 18 w 18"/>
                    <a:gd name="T3" fmla="*/ 26 h 52"/>
                    <a:gd name="T4" fmla="*/ 18 w 18"/>
                    <a:gd name="T5" fmla="*/ 36 h 52"/>
                    <a:gd name="T6" fmla="*/ 16 w 18"/>
                    <a:gd name="T7" fmla="*/ 44 h 52"/>
                    <a:gd name="T8" fmla="*/ 12 w 18"/>
                    <a:gd name="T9" fmla="*/ 50 h 52"/>
                    <a:gd name="T10" fmla="*/ 10 w 18"/>
                    <a:gd name="T11" fmla="*/ 52 h 52"/>
                    <a:gd name="T12" fmla="*/ 10 w 18"/>
                    <a:gd name="T13" fmla="*/ 52 h 52"/>
                    <a:gd name="T14" fmla="*/ 6 w 18"/>
                    <a:gd name="T15" fmla="*/ 50 h 52"/>
                    <a:gd name="T16" fmla="*/ 2 w 18"/>
                    <a:gd name="T17" fmla="*/ 44 h 52"/>
                    <a:gd name="T18" fmla="*/ 0 w 18"/>
                    <a:gd name="T19" fmla="*/ 36 h 52"/>
                    <a:gd name="T20" fmla="*/ 0 w 18"/>
                    <a:gd name="T21" fmla="*/ 26 h 52"/>
                    <a:gd name="T22" fmla="*/ 0 w 18"/>
                    <a:gd name="T23" fmla="*/ 26 h 52"/>
                    <a:gd name="T24" fmla="*/ 0 w 18"/>
                    <a:gd name="T25" fmla="*/ 16 h 52"/>
                    <a:gd name="T26" fmla="*/ 2 w 18"/>
                    <a:gd name="T27" fmla="*/ 8 h 52"/>
                    <a:gd name="T28" fmla="*/ 6 w 18"/>
                    <a:gd name="T29" fmla="*/ 2 h 52"/>
                    <a:gd name="T30" fmla="*/ 10 w 18"/>
                    <a:gd name="T31" fmla="*/ 0 h 52"/>
                    <a:gd name="T32" fmla="*/ 10 w 18"/>
                    <a:gd name="T33" fmla="*/ 0 h 52"/>
                    <a:gd name="T34" fmla="*/ 12 w 18"/>
                    <a:gd name="T35" fmla="*/ 2 h 52"/>
                    <a:gd name="T36" fmla="*/ 16 w 18"/>
                    <a:gd name="T37" fmla="*/ 8 h 52"/>
                    <a:gd name="T38" fmla="*/ 18 w 18"/>
                    <a:gd name="T39" fmla="*/ 16 h 52"/>
                    <a:gd name="T40" fmla="*/ 18 w 18"/>
                    <a:gd name="T41" fmla="*/ 26 h 52"/>
                    <a:gd name="T42" fmla="*/ 18 w 18"/>
                    <a:gd name="T43" fmla="*/ 26 h 5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52"/>
                    <a:gd name="T68" fmla="*/ 18 w 18"/>
                    <a:gd name="T69" fmla="*/ 52 h 5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52">
                      <a:moveTo>
                        <a:pt x="18" y="26"/>
                      </a:moveTo>
                      <a:lnTo>
                        <a:pt x="18" y="26"/>
                      </a:lnTo>
                      <a:lnTo>
                        <a:pt x="18" y="36"/>
                      </a:lnTo>
                      <a:lnTo>
                        <a:pt x="16" y="44"/>
                      </a:lnTo>
                      <a:lnTo>
                        <a:pt x="12" y="50"/>
                      </a:lnTo>
                      <a:lnTo>
                        <a:pt x="10" y="52"/>
                      </a:lnTo>
                      <a:lnTo>
                        <a:pt x="6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2" name="Freeform 22"/>
                <p:cNvSpPr>
                  <a:spLocks/>
                </p:cNvSpPr>
                <p:nvPr/>
              </p:nvSpPr>
              <p:spPr bwMode="auto">
                <a:xfrm>
                  <a:off x="1619" y="2654"/>
                  <a:ext cx="18" cy="52"/>
                </a:xfrm>
                <a:custGeom>
                  <a:avLst/>
                  <a:gdLst>
                    <a:gd name="T0" fmla="*/ 18 w 18"/>
                    <a:gd name="T1" fmla="*/ 26 h 52"/>
                    <a:gd name="T2" fmla="*/ 18 w 18"/>
                    <a:gd name="T3" fmla="*/ 26 h 52"/>
                    <a:gd name="T4" fmla="*/ 18 w 18"/>
                    <a:gd name="T5" fmla="*/ 36 h 52"/>
                    <a:gd name="T6" fmla="*/ 16 w 18"/>
                    <a:gd name="T7" fmla="*/ 44 h 52"/>
                    <a:gd name="T8" fmla="*/ 12 w 18"/>
                    <a:gd name="T9" fmla="*/ 50 h 52"/>
                    <a:gd name="T10" fmla="*/ 8 w 18"/>
                    <a:gd name="T11" fmla="*/ 52 h 52"/>
                    <a:gd name="T12" fmla="*/ 8 w 18"/>
                    <a:gd name="T13" fmla="*/ 52 h 52"/>
                    <a:gd name="T14" fmla="*/ 6 w 18"/>
                    <a:gd name="T15" fmla="*/ 50 h 52"/>
                    <a:gd name="T16" fmla="*/ 2 w 18"/>
                    <a:gd name="T17" fmla="*/ 44 h 52"/>
                    <a:gd name="T18" fmla="*/ 0 w 18"/>
                    <a:gd name="T19" fmla="*/ 36 h 52"/>
                    <a:gd name="T20" fmla="*/ 0 w 18"/>
                    <a:gd name="T21" fmla="*/ 26 h 52"/>
                    <a:gd name="T22" fmla="*/ 0 w 18"/>
                    <a:gd name="T23" fmla="*/ 26 h 52"/>
                    <a:gd name="T24" fmla="*/ 0 w 18"/>
                    <a:gd name="T25" fmla="*/ 16 h 52"/>
                    <a:gd name="T26" fmla="*/ 2 w 18"/>
                    <a:gd name="T27" fmla="*/ 8 h 52"/>
                    <a:gd name="T28" fmla="*/ 6 w 18"/>
                    <a:gd name="T29" fmla="*/ 2 h 52"/>
                    <a:gd name="T30" fmla="*/ 8 w 18"/>
                    <a:gd name="T31" fmla="*/ 0 h 52"/>
                    <a:gd name="T32" fmla="*/ 8 w 18"/>
                    <a:gd name="T33" fmla="*/ 0 h 52"/>
                    <a:gd name="T34" fmla="*/ 12 w 18"/>
                    <a:gd name="T35" fmla="*/ 2 h 52"/>
                    <a:gd name="T36" fmla="*/ 16 w 18"/>
                    <a:gd name="T37" fmla="*/ 8 h 52"/>
                    <a:gd name="T38" fmla="*/ 18 w 18"/>
                    <a:gd name="T39" fmla="*/ 16 h 52"/>
                    <a:gd name="T40" fmla="*/ 18 w 18"/>
                    <a:gd name="T41" fmla="*/ 26 h 52"/>
                    <a:gd name="T42" fmla="*/ 18 w 18"/>
                    <a:gd name="T43" fmla="*/ 26 h 5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52"/>
                    <a:gd name="T68" fmla="*/ 18 w 18"/>
                    <a:gd name="T69" fmla="*/ 52 h 5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52">
                      <a:moveTo>
                        <a:pt x="18" y="26"/>
                      </a:moveTo>
                      <a:lnTo>
                        <a:pt x="18" y="26"/>
                      </a:lnTo>
                      <a:lnTo>
                        <a:pt x="18" y="36"/>
                      </a:lnTo>
                      <a:lnTo>
                        <a:pt x="16" y="44"/>
                      </a:lnTo>
                      <a:lnTo>
                        <a:pt x="12" y="50"/>
                      </a:lnTo>
                      <a:lnTo>
                        <a:pt x="8" y="52"/>
                      </a:lnTo>
                      <a:lnTo>
                        <a:pt x="6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23593" name="Picture 2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3" y="2357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4" name="Picture 2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1" y="2362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5" name="Picture 2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6" name="Picture 2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7" name="Picture 27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8" name="Picture 2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9" name="Picture 29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0" name="Picture 30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1" name="Picture 31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2" name="Picture 3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3" name="Picture 3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4" name="Picture 34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5" name="Picture 35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6" name="Picture 3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7" name="Picture 37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8" name="Picture 38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9" name="Picture 39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10" name="Picture 40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11" name="Rectangle 41"/>
                <p:cNvSpPr>
                  <a:spLocks noChangeArrowheads="1"/>
                </p:cNvSpPr>
                <p:nvPr/>
              </p:nvSpPr>
              <p:spPr bwMode="auto">
                <a:xfrm>
                  <a:off x="1667" y="2322"/>
                  <a:ext cx="36" cy="560"/>
                </a:xfrm>
                <a:prstGeom prst="rect">
                  <a:avLst/>
                </a:prstGeom>
                <a:solidFill>
                  <a:srgbClr val="FE9F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12" name="Freeform 42"/>
                <p:cNvSpPr>
                  <a:spLocks/>
                </p:cNvSpPr>
                <p:nvPr/>
              </p:nvSpPr>
              <p:spPr bwMode="auto">
                <a:xfrm>
                  <a:off x="715" y="2604"/>
                  <a:ext cx="886" cy="1"/>
                </a:xfrm>
                <a:custGeom>
                  <a:avLst/>
                  <a:gdLst>
                    <a:gd name="T0" fmla="*/ 886 w 886"/>
                    <a:gd name="T1" fmla="*/ 0 h 1"/>
                    <a:gd name="T2" fmla="*/ 0 w 886"/>
                    <a:gd name="T3" fmla="*/ 0 h 1"/>
                    <a:gd name="T4" fmla="*/ 886 w 88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86"/>
                    <a:gd name="T10" fmla="*/ 0 h 1"/>
                    <a:gd name="T11" fmla="*/ 886 w 88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6" h="1">
                      <a:moveTo>
                        <a:pt x="886" y="0"/>
                      </a:moveTo>
                      <a:lnTo>
                        <a:pt x="0" y="0"/>
                      </a:lnTo>
                      <a:lnTo>
                        <a:pt x="8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715" y="2604"/>
                  <a:ext cx="886" cy="1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4" name="Rectangle 44"/>
                <p:cNvSpPr>
                  <a:spLocks noChangeArrowheads="1"/>
                </p:cNvSpPr>
                <p:nvPr/>
              </p:nvSpPr>
              <p:spPr bwMode="auto">
                <a:xfrm>
                  <a:off x="1501" y="2322"/>
                  <a:ext cx="34" cy="560"/>
                </a:xfrm>
                <a:prstGeom prst="rect">
                  <a:avLst/>
                </a:prstGeom>
                <a:solidFill>
                  <a:srgbClr val="FE9F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15" name="Freeform 45"/>
                <p:cNvSpPr>
                  <a:spLocks/>
                </p:cNvSpPr>
                <p:nvPr/>
              </p:nvSpPr>
              <p:spPr bwMode="auto">
                <a:xfrm>
                  <a:off x="1149" y="2604"/>
                  <a:ext cx="62" cy="92"/>
                </a:xfrm>
                <a:custGeom>
                  <a:avLst/>
                  <a:gdLst>
                    <a:gd name="T0" fmla="*/ 0 w 62"/>
                    <a:gd name="T1" fmla="*/ 92 h 92"/>
                    <a:gd name="T2" fmla="*/ 32 w 62"/>
                    <a:gd name="T3" fmla="*/ 0 h 92"/>
                    <a:gd name="T4" fmla="*/ 62 w 62"/>
                    <a:gd name="T5" fmla="*/ 92 h 92"/>
                    <a:gd name="T6" fmla="*/ 0 w 62"/>
                    <a:gd name="T7" fmla="*/ 92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92"/>
                    <a:gd name="T14" fmla="*/ 62 w 62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92">
                      <a:moveTo>
                        <a:pt x="0" y="92"/>
                      </a:moveTo>
                      <a:lnTo>
                        <a:pt x="32" y="0"/>
                      </a:lnTo>
                      <a:lnTo>
                        <a:pt x="62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6" name="Freeform 46"/>
                <p:cNvSpPr>
                  <a:spLocks/>
                </p:cNvSpPr>
                <p:nvPr/>
              </p:nvSpPr>
              <p:spPr bwMode="auto">
                <a:xfrm>
                  <a:off x="1149" y="2508"/>
                  <a:ext cx="62" cy="92"/>
                </a:xfrm>
                <a:custGeom>
                  <a:avLst/>
                  <a:gdLst>
                    <a:gd name="T0" fmla="*/ 0 w 62"/>
                    <a:gd name="T1" fmla="*/ 0 h 92"/>
                    <a:gd name="T2" fmla="*/ 32 w 62"/>
                    <a:gd name="T3" fmla="*/ 92 h 92"/>
                    <a:gd name="T4" fmla="*/ 62 w 62"/>
                    <a:gd name="T5" fmla="*/ 0 h 92"/>
                    <a:gd name="T6" fmla="*/ 0 w 62"/>
                    <a:gd name="T7" fmla="*/ 0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92"/>
                    <a:gd name="T14" fmla="*/ 62 w 62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92">
                      <a:moveTo>
                        <a:pt x="0" y="0"/>
                      </a:moveTo>
                      <a:lnTo>
                        <a:pt x="32" y="92"/>
                      </a:lnTo>
                      <a:lnTo>
                        <a:pt x="6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7" name="Freeform 47"/>
                <p:cNvSpPr>
                  <a:spLocks/>
                </p:cNvSpPr>
                <p:nvPr/>
              </p:nvSpPr>
              <p:spPr bwMode="auto">
                <a:xfrm>
                  <a:off x="1327" y="2604"/>
                  <a:ext cx="60" cy="92"/>
                </a:xfrm>
                <a:custGeom>
                  <a:avLst/>
                  <a:gdLst>
                    <a:gd name="T0" fmla="*/ 0 w 60"/>
                    <a:gd name="T1" fmla="*/ 92 h 92"/>
                    <a:gd name="T2" fmla="*/ 30 w 60"/>
                    <a:gd name="T3" fmla="*/ 0 h 92"/>
                    <a:gd name="T4" fmla="*/ 60 w 60"/>
                    <a:gd name="T5" fmla="*/ 92 h 92"/>
                    <a:gd name="T6" fmla="*/ 0 w 60"/>
                    <a:gd name="T7" fmla="*/ 92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92"/>
                    <a:gd name="T14" fmla="*/ 60 w 60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92">
                      <a:moveTo>
                        <a:pt x="0" y="92"/>
                      </a:moveTo>
                      <a:lnTo>
                        <a:pt x="30" y="0"/>
                      </a:lnTo>
                      <a:lnTo>
                        <a:pt x="6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8" name="Freeform 48"/>
                <p:cNvSpPr>
                  <a:spLocks/>
                </p:cNvSpPr>
                <p:nvPr/>
              </p:nvSpPr>
              <p:spPr bwMode="auto">
                <a:xfrm>
                  <a:off x="1327" y="2508"/>
                  <a:ext cx="60" cy="92"/>
                </a:xfrm>
                <a:custGeom>
                  <a:avLst/>
                  <a:gdLst>
                    <a:gd name="T0" fmla="*/ 0 w 60"/>
                    <a:gd name="T1" fmla="*/ 0 h 92"/>
                    <a:gd name="T2" fmla="*/ 30 w 60"/>
                    <a:gd name="T3" fmla="*/ 92 h 92"/>
                    <a:gd name="T4" fmla="*/ 60 w 60"/>
                    <a:gd name="T5" fmla="*/ 0 h 92"/>
                    <a:gd name="T6" fmla="*/ 0 w 60"/>
                    <a:gd name="T7" fmla="*/ 0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92"/>
                    <a:gd name="T14" fmla="*/ 60 w 60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92">
                      <a:moveTo>
                        <a:pt x="0" y="0"/>
                      </a:moveTo>
                      <a:lnTo>
                        <a:pt x="30" y="9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9" name="Freeform 50"/>
                <p:cNvSpPr>
                  <a:spLocks/>
                </p:cNvSpPr>
                <p:nvPr/>
              </p:nvSpPr>
              <p:spPr bwMode="auto">
                <a:xfrm>
                  <a:off x="2047" y="2536"/>
                  <a:ext cx="60" cy="132"/>
                </a:xfrm>
                <a:custGeom>
                  <a:avLst/>
                  <a:gdLst>
                    <a:gd name="T0" fmla="*/ 0 w 60"/>
                    <a:gd name="T1" fmla="*/ 132 h 132"/>
                    <a:gd name="T2" fmla="*/ 60 w 60"/>
                    <a:gd name="T3" fmla="*/ 66 h 132"/>
                    <a:gd name="T4" fmla="*/ 0 w 60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32"/>
                    <a:gd name="T11" fmla="*/ 60 w 60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32">
                      <a:moveTo>
                        <a:pt x="0" y="132"/>
                      </a:moveTo>
                      <a:lnTo>
                        <a:pt x="60" y="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0" name="Rectangle 51"/>
                <p:cNvSpPr>
                  <a:spLocks noChangeArrowheads="1"/>
                </p:cNvSpPr>
                <p:nvPr/>
              </p:nvSpPr>
              <p:spPr bwMode="auto">
                <a:xfrm>
                  <a:off x="1051" y="2518"/>
                  <a:ext cx="52" cy="180"/>
                </a:xfrm>
                <a:prstGeom prst="rect">
                  <a:avLst/>
                </a:prstGeom>
                <a:solidFill>
                  <a:srgbClr val="F2D000"/>
                </a:solidFill>
                <a:ln w="2">
                  <a:solidFill>
                    <a:srgbClr val="AD94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1" name="Rectangle 52"/>
                <p:cNvSpPr>
                  <a:spLocks noChangeArrowheads="1"/>
                </p:cNvSpPr>
                <p:nvPr/>
              </p:nvSpPr>
              <p:spPr bwMode="auto">
                <a:xfrm>
                  <a:off x="1861" y="2496"/>
                  <a:ext cx="72" cy="212"/>
                </a:xfrm>
                <a:prstGeom prst="rect">
                  <a:avLst/>
                </a:prstGeom>
                <a:solidFill>
                  <a:srgbClr val="F2D000"/>
                </a:solidFill>
                <a:ln w="2">
                  <a:solidFill>
                    <a:srgbClr val="AD94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197" y="2496"/>
                  <a:ext cx="226" cy="212"/>
                </a:xfrm>
                <a:prstGeom prst="rect">
                  <a:avLst/>
                </a:prstGeom>
                <a:solidFill>
                  <a:srgbClr val="F2D000"/>
                </a:solidFill>
                <a:ln w="2">
                  <a:solidFill>
                    <a:srgbClr val="AD94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4" name="Freeform 56"/>
                <p:cNvSpPr>
                  <a:spLocks/>
                </p:cNvSpPr>
                <p:nvPr/>
              </p:nvSpPr>
              <p:spPr bwMode="auto">
                <a:xfrm>
                  <a:off x="3539" y="2536"/>
                  <a:ext cx="60" cy="132"/>
                </a:xfrm>
                <a:custGeom>
                  <a:avLst/>
                  <a:gdLst>
                    <a:gd name="T0" fmla="*/ 0 w 60"/>
                    <a:gd name="T1" fmla="*/ 132 h 132"/>
                    <a:gd name="T2" fmla="*/ 60 w 60"/>
                    <a:gd name="T3" fmla="*/ 66 h 132"/>
                    <a:gd name="T4" fmla="*/ 0 w 60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32"/>
                    <a:gd name="T11" fmla="*/ 60 w 60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32">
                      <a:moveTo>
                        <a:pt x="0" y="132"/>
                      </a:moveTo>
                      <a:lnTo>
                        <a:pt x="60" y="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6" name="Rectangle 60"/>
                <p:cNvSpPr>
                  <a:spLocks noChangeArrowheads="1"/>
                </p:cNvSpPr>
                <p:nvPr/>
              </p:nvSpPr>
              <p:spPr bwMode="auto">
                <a:xfrm>
                  <a:off x="1743" y="2344"/>
                  <a:ext cx="362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Buncher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7" name="Rectangle 61"/>
                <p:cNvSpPr>
                  <a:spLocks noChangeArrowheads="1"/>
                </p:cNvSpPr>
                <p:nvPr/>
              </p:nvSpPr>
              <p:spPr bwMode="auto">
                <a:xfrm>
                  <a:off x="2151" y="2344"/>
                  <a:ext cx="350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Capture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8" name="Rectangle 62"/>
                <p:cNvSpPr>
                  <a:spLocks noChangeArrowheads="1"/>
                </p:cNvSpPr>
                <p:nvPr/>
              </p:nvSpPr>
              <p:spPr bwMode="auto">
                <a:xfrm>
                  <a:off x="2690" y="2654"/>
                  <a:ext cx="522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Bunchlength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9" name="Rectangle 63"/>
                <p:cNvSpPr>
                  <a:spLocks noChangeArrowheads="1"/>
                </p:cNvSpPr>
                <p:nvPr/>
              </p:nvSpPr>
              <p:spPr bwMode="auto">
                <a:xfrm>
                  <a:off x="2873" y="2770"/>
                  <a:ext cx="282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Cavity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0" name="Rectangle 64"/>
                <p:cNvSpPr>
                  <a:spLocks noChangeArrowheads="1"/>
                </p:cNvSpPr>
                <p:nvPr/>
              </p:nvSpPr>
              <p:spPr bwMode="auto">
                <a:xfrm>
                  <a:off x="3143" y="2250"/>
                  <a:ext cx="331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Cryounit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1" name="Rectangle 65"/>
                <p:cNvSpPr>
                  <a:spLocks noChangeArrowheads="1"/>
                </p:cNvSpPr>
                <p:nvPr/>
              </p:nvSpPr>
              <p:spPr bwMode="auto">
                <a:xfrm>
                  <a:off x="3815" y="2250"/>
                  <a:ext cx="554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Cryomodules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2" name="Rectangle 66"/>
                <p:cNvSpPr>
                  <a:spLocks noChangeArrowheads="1"/>
                </p:cNvSpPr>
                <p:nvPr/>
              </p:nvSpPr>
              <p:spPr bwMode="auto">
                <a:xfrm>
                  <a:off x="4662" y="1912"/>
                  <a:ext cx="488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Synchrotron </a:t>
                  </a:r>
                </a:p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Light Monitor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4" name="Rectangle 68"/>
                <p:cNvSpPr>
                  <a:spLocks noChangeArrowheads="1"/>
                </p:cNvSpPr>
                <p:nvPr/>
              </p:nvSpPr>
              <p:spPr bwMode="auto">
                <a:xfrm>
                  <a:off x="3544" y="1942"/>
                  <a:ext cx="430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 dirty="0" smtClean="0">
                      <a:solidFill>
                        <a:srgbClr val="000000"/>
                      </a:solidFill>
                      <a:latin typeface="Helvetica" pitchFamily="34" charset="0"/>
                    </a:rPr>
                    <a:t>Mott</a:t>
                  </a:r>
                  <a:endParaRPr lang="en-US" altLang="en-US" sz="1100" dirty="0">
                    <a:solidFill>
                      <a:srgbClr val="000000"/>
                    </a:solidFill>
                    <a:latin typeface="Helvetica" pitchFamily="34" charset="0"/>
                  </a:endParaRPr>
                </a:p>
                <a:p>
                  <a:pPr eaLnBrk="1" hangingPunct="1"/>
                  <a:r>
                    <a:rPr lang="en-US" altLang="en-US" sz="1100" dirty="0" err="1">
                      <a:solidFill>
                        <a:srgbClr val="000000"/>
                      </a:solidFill>
                      <a:latin typeface="Helvetica" pitchFamily="34" charset="0"/>
                    </a:rPr>
                    <a:t>Polarimeter</a:t>
                  </a:r>
                  <a:endParaRPr lang="en-US" altLang="en-US" sz="1800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5" name="Rectangle 69"/>
                <p:cNvSpPr>
                  <a:spLocks noChangeArrowheads="1"/>
                </p:cNvSpPr>
                <p:nvPr/>
              </p:nvSpPr>
              <p:spPr bwMode="auto">
                <a:xfrm>
                  <a:off x="4723" y="2638"/>
                  <a:ext cx="706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Injection Chicane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6" name="Rectangle 70"/>
                <p:cNvSpPr>
                  <a:spLocks noChangeArrowheads="1"/>
                </p:cNvSpPr>
                <p:nvPr/>
              </p:nvSpPr>
              <p:spPr bwMode="auto">
                <a:xfrm>
                  <a:off x="4343" y="3120"/>
                  <a:ext cx="778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Spectrometer Dump</a:t>
                  </a:r>
                </a:p>
              </p:txBody>
            </p:sp>
            <p:sp>
              <p:nvSpPr>
                <p:cNvPr id="23637" name="Rectangle 71"/>
                <p:cNvSpPr>
                  <a:spLocks noChangeArrowheads="1"/>
                </p:cNvSpPr>
                <p:nvPr/>
              </p:nvSpPr>
              <p:spPr bwMode="auto">
                <a:xfrm rot="-5400000">
                  <a:off x="854" y="2948"/>
                  <a:ext cx="396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PreBuncher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8" name="Rectangle 72"/>
                <p:cNvSpPr>
                  <a:spLocks noChangeArrowheads="1"/>
                </p:cNvSpPr>
                <p:nvPr/>
              </p:nvSpPr>
              <p:spPr bwMode="auto">
                <a:xfrm>
                  <a:off x="203" y="2432"/>
                  <a:ext cx="298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Gun#2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9" name="Rectangle 73"/>
                <p:cNvSpPr>
                  <a:spLocks noChangeArrowheads="1"/>
                </p:cNvSpPr>
                <p:nvPr/>
              </p:nvSpPr>
              <p:spPr bwMode="auto">
                <a:xfrm>
                  <a:off x="221" y="3048"/>
                  <a:ext cx="298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Gun#3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40" name="Line 74"/>
                <p:cNvSpPr>
                  <a:spLocks noChangeShapeType="1"/>
                </p:cNvSpPr>
                <p:nvPr/>
              </p:nvSpPr>
              <p:spPr bwMode="auto">
                <a:xfrm>
                  <a:off x="2529" y="2608"/>
                  <a:ext cx="422" cy="422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1" name="Freeform 75"/>
                <p:cNvSpPr>
                  <a:spLocks/>
                </p:cNvSpPr>
                <p:nvPr/>
              </p:nvSpPr>
              <p:spPr bwMode="auto">
                <a:xfrm>
                  <a:off x="2879" y="2954"/>
                  <a:ext cx="112" cy="110"/>
                </a:xfrm>
                <a:custGeom>
                  <a:avLst/>
                  <a:gdLst>
                    <a:gd name="T0" fmla="*/ 112 w 112"/>
                    <a:gd name="T1" fmla="*/ 60 h 110"/>
                    <a:gd name="T2" fmla="*/ 68 w 112"/>
                    <a:gd name="T3" fmla="*/ 110 h 110"/>
                    <a:gd name="T4" fmla="*/ 0 w 112"/>
                    <a:gd name="T5" fmla="*/ 48 h 110"/>
                    <a:gd name="T6" fmla="*/ 44 w 112"/>
                    <a:gd name="T7" fmla="*/ 0 h 110"/>
                    <a:gd name="T8" fmla="*/ 112 w 112"/>
                    <a:gd name="T9" fmla="*/ 6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10"/>
                    <a:gd name="T17" fmla="*/ 112 w 112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10">
                      <a:moveTo>
                        <a:pt x="112" y="60"/>
                      </a:moveTo>
                      <a:lnTo>
                        <a:pt x="68" y="110"/>
                      </a:lnTo>
                      <a:lnTo>
                        <a:pt x="0" y="48"/>
                      </a:lnTo>
                      <a:lnTo>
                        <a:pt x="44" y="0"/>
                      </a:lnTo>
                      <a:lnTo>
                        <a:pt x="112" y="6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2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3391" y="2180"/>
                  <a:ext cx="422" cy="422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3" name="Freeform 77"/>
                <p:cNvSpPr>
                  <a:spLocks/>
                </p:cNvSpPr>
                <p:nvPr/>
              </p:nvSpPr>
              <p:spPr bwMode="auto">
                <a:xfrm>
                  <a:off x="3687" y="2134"/>
                  <a:ext cx="176" cy="174"/>
                </a:xfrm>
                <a:custGeom>
                  <a:avLst/>
                  <a:gdLst>
                    <a:gd name="T0" fmla="*/ 176 w 176"/>
                    <a:gd name="T1" fmla="*/ 78 h 174"/>
                    <a:gd name="T2" fmla="*/ 106 w 176"/>
                    <a:gd name="T3" fmla="*/ 0 h 174"/>
                    <a:gd name="T4" fmla="*/ 0 w 176"/>
                    <a:gd name="T5" fmla="*/ 98 h 174"/>
                    <a:gd name="T6" fmla="*/ 70 w 176"/>
                    <a:gd name="T7" fmla="*/ 174 h 174"/>
                    <a:gd name="T8" fmla="*/ 176 w 176"/>
                    <a:gd name="T9" fmla="*/ 78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74"/>
                    <a:gd name="T17" fmla="*/ 176 w 176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74">
                      <a:moveTo>
                        <a:pt x="176" y="78"/>
                      </a:moveTo>
                      <a:lnTo>
                        <a:pt x="106" y="0"/>
                      </a:lnTo>
                      <a:lnTo>
                        <a:pt x="0" y="98"/>
                      </a:lnTo>
                      <a:lnTo>
                        <a:pt x="70" y="174"/>
                      </a:lnTo>
                      <a:lnTo>
                        <a:pt x="176" y="7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4" name="Line 78"/>
                <p:cNvSpPr>
                  <a:spLocks noChangeShapeType="1"/>
                </p:cNvSpPr>
                <p:nvPr/>
              </p:nvSpPr>
              <p:spPr bwMode="auto">
                <a:xfrm>
                  <a:off x="4539" y="2608"/>
                  <a:ext cx="422" cy="422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5" name="Freeform 79"/>
                <p:cNvSpPr>
                  <a:spLocks/>
                </p:cNvSpPr>
                <p:nvPr/>
              </p:nvSpPr>
              <p:spPr bwMode="auto">
                <a:xfrm>
                  <a:off x="4823" y="2878"/>
                  <a:ext cx="230" cy="228"/>
                </a:xfrm>
                <a:custGeom>
                  <a:avLst/>
                  <a:gdLst>
                    <a:gd name="T0" fmla="*/ 230 w 230"/>
                    <a:gd name="T1" fmla="*/ 128 h 228"/>
                    <a:gd name="T2" fmla="*/ 140 w 230"/>
                    <a:gd name="T3" fmla="*/ 228 h 228"/>
                    <a:gd name="T4" fmla="*/ 0 w 230"/>
                    <a:gd name="T5" fmla="*/ 100 h 228"/>
                    <a:gd name="T6" fmla="*/ 90 w 230"/>
                    <a:gd name="T7" fmla="*/ 0 h 228"/>
                    <a:gd name="T8" fmla="*/ 230 w 230"/>
                    <a:gd name="T9" fmla="*/ 128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0"/>
                    <a:gd name="T16" fmla="*/ 0 h 228"/>
                    <a:gd name="T17" fmla="*/ 230 w 230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0" h="228">
                      <a:moveTo>
                        <a:pt x="230" y="128"/>
                      </a:moveTo>
                      <a:lnTo>
                        <a:pt x="140" y="228"/>
                      </a:lnTo>
                      <a:lnTo>
                        <a:pt x="0" y="100"/>
                      </a:lnTo>
                      <a:lnTo>
                        <a:pt x="90" y="0"/>
                      </a:lnTo>
                      <a:lnTo>
                        <a:pt x="230" y="12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6" name="Rectangle 80"/>
                <p:cNvSpPr>
                  <a:spLocks noChangeArrowheads="1"/>
                </p:cNvSpPr>
                <p:nvPr/>
              </p:nvSpPr>
              <p:spPr bwMode="auto">
                <a:xfrm>
                  <a:off x="2747" y="2536"/>
                  <a:ext cx="80" cy="114"/>
                </a:xfrm>
                <a:prstGeom prst="rect">
                  <a:avLst/>
                </a:prstGeom>
                <a:solidFill>
                  <a:srgbClr val="811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3572" name="Rectangle 80"/>
              <p:cNvSpPr>
                <a:spLocks noChangeArrowheads="1"/>
              </p:cNvSpPr>
              <p:nvPr/>
            </p:nvSpPr>
            <p:spPr bwMode="auto">
              <a:xfrm>
                <a:off x="1222665" y="3474233"/>
                <a:ext cx="127000" cy="18097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1pPr>
                <a:lvl2pPr marL="742950" indent="-28575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2pPr>
                <a:lvl3pPr marL="11430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3pPr>
                <a:lvl4pPr marL="16002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4pPr>
                <a:lvl5pPr marL="20574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 sz="1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3573" name="Rectangle 58"/>
              <p:cNvSpPr>
                <a:spLocks noChangeArrowheads="1"/>
              </p:cNvSpPr>
              <p:nvPr/>
            </p:nvSpPr>
            <p:spPr bwMode="auto">
              <a:xfrm rot="-5400000">
                <a:off x="787677" y="3894934"/>
                <a:ext cx="103925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1pPr>
                <a:lvl2pPr marL="742950" indent="-28575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2pPr>
                <a:lvl3pPr marL="11430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3pPr>
                <a:lvl4pPr marL="16002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4pPr>
                <a:lvl5pPr marL="20574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  <a:latin typeface="Helvetica" pitchFamily="34" charset="0"/>
                  </a:rPr>
                  <a:t>V-Wien Filter</a:t>
                </a:r>
              </a:p>
            </p:txBody>
          </p:sp>
        </p:grpSp>
        <p:sp>
          <p:nvSpPr>
            <p:cNvPr id="23568" name="Rectangle 80"/>
            <p:cNvSpPr>
              <a:spLocks noChangeArrowheads="1"/>
            </p:cNvSpPr>
            <p:nvPr/>
          </p:nvSpPr>
          <p:spPr bwMode="auto">
            <a:xfrm>
              <a:off x="1958975" y="3423140"/>
              <a:ext cx="127000" cy="1810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569" name="Rectangle 58"/>
            <p:cNvSpPr>
              <a:spLocks noChangeArrowheads="1"/>
            </p:cNvSpPr>
            <p:nvPr/>
          </p:nvSpPr>
          <p:spPr bwMode="auto">
            <a:xfrm rot="-5400000">
              <a:off x="1509617" y="3844459"/>
              <a:ext cx="103942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000000"/>
                  </a:solidFill>
                  <a:latin typeface="Helvetica" pitchFamily="34" charset="0"/>
                </a:rPr>
                <a:t>H-Wien Filter</a:t>
              </a:r>
            </a:p>
          </p:txBody>
        </p:sp>
        <p:sp>
          <p:nvSpPr>
            <p:cNvPr id="23570" name="Rectangle 8"/>
            <p:cNvSpPr>
              <a:spLocks noChangeArrowheads="1"/>
            </p:cNvSpPr>
            <p:nvPr/>
          </p:nvSpPr>
          <p:spPr bwMode="auto">
            <a:xfrm>
              <a:off x="1731963" y="3080030"/>
              <a:ext cx="61074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000000"/>
                  </a:solidFill>
                  <a:latin typeface="Helvetica" pitchFamily="34" charset="0"/>
                </a:rPr>
                <a:t>Apertures</a:t>
              </a:r>
              <a:endParaRPr lang="en-US" alt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23" name="Rounded Rectangular Callout 222"/>
          <p:cNvSpPr/>
          <p:nvPr/>
        </p:nvSpPr>
        <p:spPr bwMode="auto">
          <a:xfrm>
            <a:off x="354013" y="995363"/>
            <a:ext cx="1800225" cy="1452562"/>
          </a:xfrm>
          <a:prstGeom prst="wedgeRoundRectCallout">
            <a:avLst>
              <a:gd name="adj1" fmla="val -41683"/>
              <a:gd name="adj2" fmla="val 84726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Polarized Electron Source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(130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keV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224" name="Rounded Rectangular Callout 223"/>
          <p:cNvSpPr/>
          <p:nvPr/>
        </p:nvSpPr>
        <p:spPr bwMode="auto">
          <a:xfrm>
            <a:off x="806044" y="5324328"/>
            <a:ext cx="2012950" cy="1057902"/>
          </a:xfrm>
          <a:prstGeom prst="wedgeRoundRectCallout">
            <a:avLst>
              <a:gd name="adj1" fmla="val -11512"/>
              <a:gd name="adj2" fmla="val -84702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000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Spin Manipulation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ounded Rectangular Callout 224"/>
          <p:cNvSpPr/>
          <p:nvPr/>
        </p:nvSpPr>
        <p:spPr bwMode="auto">
          <a:xfrm>
            <a:off x="2515165" y="1000126"/>
            <a:ext cx="2056835" cy="2113492"/>
          </a:xfrm>
          <a:prstGeom prst="wedgeRoundRectCallout">
            <a:avLst>
              <a:gd name="adj1" fmla="val -53778"/>
              <a:gd name="adj2" fmla="val 50120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Synchronous Photoinjection</a:t>
            </a:r>
          </a:p>
        </p:txBody>
      </p:sp>
      <p:sp>
        <p:nvSpPr>
          <p:cNvPr id="226" name="Rounded Rectangular Callout 225"/>
          <p:cNvSpPr/>
          <p:nvPr/>
        </p:nvSpPr>
        <p:spPr bwMode="auto">
          <a:xfrm>
            <a:off x="3060276" y="5312255"/>
            <a:ext cx="1985963" cy="1069975"/>
          </a:xfrm>
          <a:prstGeom prst="wedgeRoundRectCallout">
            <a:avLst>
              <a:gd name="adj1" fmla="val -42458"/>
              <a:gd name="adj2" fmla="val -177076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Bunching &amp; Acceleration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(500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keV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Rounded Rectangular Callout 226"/>
          <p:cNvSpPr/>
          <p:nvPr/>
        </p:nvSpPr>
        <p:spPr bwMode="auto">
          <a:xfrm>
            <a:off x="5222394" y="5305425"/>
            <a:ext cx="1977635" cy="1069975"/>
          </a:xfrm>
          <a:prstGeom prst="wedgeRoundRectCallout">
            <a:avLst>
              <a:gd name="adj1" fmla="val -39780"/>
              <a:gd name="adj2" fmla="val -203931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SRF Acceleration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kern="0" dirty="0" smtClean="0">
                <a:latin typeface="Arial"/>
              </a:rPr>
              <a:t>3-8 MeV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Rounded Rectangular Callout 227"/>
          <p:cNvSpPr/>
          <p:nvPr/>
        </p:nvSpPr>
        <p:spPr bwMode="auto">
          <a:xfrm>
            <a:off x="6909534" y="995363"/>
            <a:ext cx="1985962" cy="1069975"/>
          </a:xfrm>
          <a:prstGeom prst="wedgeRoundRectCallout">
            <a:avLst>
              <a:gd name="adj1" fmla="val -62698"/>
              <a:gd name="adj2" fmla="val 132331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SRF Acceleration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kern="0" dirty="0" smtClean="0">
                <a:latin typeface="Arial"/>
              </a:rPr>
              <a:t>123 </a:t>
            </a:r>
            <a:r>
              <a:rPr lang="en-US" sz="2000" kern="0" dirty="0">
                <a:latin typeface="Arial"/>
              </a:rPr>
              <a:t>MeV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23563" name="Rectangle 80"/>
          <p:cNvSpPr>
            <a:spLocks noChangeArrowheads="1"/>
          </p:cNvSpPr>
          <p:nvPr/>
        </p:nvSpPr>
        <p:spPr bwMode="auto">
          <a:xfrm>
            <a:off x="1281113" y="3568700"/>
            <a:ext cx="46037" cy="2159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64" name="Rectangle 80"/>
          <p:cNvSpPr>
            <a:spLocks noChangeArrowheads="1"/>
          </p:cNvSpPr>
          <p:nvPr/>
        </p:nvSpPr>
        <p:spPr bwMode="auto">
          <a:xfrm>
            <a:off x="1387475" y="3576638"/>
            <a:ext cx="46038" cy="2159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65" name="Rectangle 71"/>
          <p:cNvSpPr>
            <a:spLocks noChangeArrowheads="1"/>
          </p:cNvSpPr>
          <p:nvPr/>
        </p:nvSpPr>
        <p:spPr bwMode="auto">
          <a:xfrm rot="-5400000">
            <a:off x="854870" y="4237831"/>
            <a:ext cx="9445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itchFamily="34" charset="0"/>
              </a:rPr>
              <a:t>Spin Solenoids</a:t>
            </a: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3566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766775"/>
            <a:ext cx="1193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ounded Rectangular Callout 94"/>
          <p:cNvSpPr/>
          <p:nvPr/>
        </p:nvSpPr>
        <p:spPr bwMode="auto">
          <a:xfrm>
            <a:off x="4767970" y="976239"/>
            <a:ext cx="1985962" cy="1069975"/>
          </a:xfrm>
          <a:prstGeom prst="wedgeRoundRectCallout">
            <a:avLst>
              <a:gd name="adj1" fmla="val 13862"/>
              <a:gd name="adj2" fmla="val 86620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Mott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Polarimeter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(5 MeV)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7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838" y="1111507"/>
            <a:ext cx="8776762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Desirable qualities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Relatively simple configuration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Very large analyzing power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Statistically efficient figure-of-merit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Straight-forward electron detection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Experiment quality beams suitable for measurement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r>
              <a:rPr lang="en-US" sz="2800" dirty="0" smtClean="0"/>
              <a:t>Challenges for absolute uncertainty &lt; 1%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Theoretical Sherman function (single-atom)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Plural scattering in “thick” targets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Instrumental systematics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5549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MeV-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Energy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polarimetery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13 at 3.0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7187760" cy="2529417"/>
          </a:xfrm>
          <a:prstGeom prst="rect">
            <a:avLst/>
          </a:prstGeom>
        </p:spPr>
      </p:pic>
      <p:pic>
        <p:nvPicPr>
          <p:cNvPr id="7" name="Picture 6" descr="Screen Shot 2014-02-13 at 3.07.0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3858" r="46352" b="2479"/>
          <a:stretch/>
        </p:blipFill>
        <p:spPr>
          <a:xfrm>
            <a:off x="4685333" y="2773888"/>
            <a:ext cx="4423209" cy="2963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907" y="4971871"/>
            <a:ext cx="6391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Physical picture and intuition…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Analyzing power in scattering plane (S)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pin parallel to scattering plane rotates (T,U)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pin orbit coupling depends strongly on impact parameter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2945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Scattering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2002" y="838200"/>
            <a:ext cx="530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Kessler, “Polarized Electrons” 2</a:t>
            </a:r>
            <a:r>
              <a:rPr lang="en-US" baseline="30000" dirty="0" smtClean="0"/>
              <a:t>nd</a:t>
            </a:r>
            <a:r>
              <a:rPr lang="en-US" dirty="0" smtClean="0"/>
              <a:t> Ed. Springer-</a:t>
            </a:r>
            <a:r>
              <a:rPr lang="en-US" dirty="0" err="1" smtClean="0"/>
              <a:t>Verlag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13 at 2.45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603"/>
            <a:ext cx="9144000" cy="3856797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17524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Explicitly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13 at 2.4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565"/>
            <a:ext cx="9144000" cy="4989635"/>
          </a:xfrm>
          <a:prstGeom prst="rect">
            <a:avLst/>
          </a:prstGeom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5997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Sherman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Function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&amp; Cross-Section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39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Measuring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an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Asymmetry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16" name="Picture 15" descr="Screen Shot 2014-02-14 at 2.3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791"/>
            <a:ext cx="9144000" cy="48590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1" y="6073914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Cross-ratio method cancels false asymmetries from detector efficiency, beam current, target thickness and solid angle.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1407</Words>
  <Application>Microsoft Office PowerPoint</Application>
  <PresentationFormat>On-screen Show (4:3)</PresentationFormat>
  <Paragraphs>265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Comic Sans MS</vt:lpstr>
      <vt:lpstr>Helvetica</vt:lpstr>
      <vt:lpstr>Symbol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Microsoft account</cp:lastModifiedBy>
  <cp:revision>96</cp:revision>
  <cp:lastPrinted>2014-03-18T13:54:35Z</cp:lastPrinted>
  <dcterms:created xsi:type="dcterms:W3CDTF">2014-02-17T18:16:52Z</dcterms:created>
  <dcterms:modified xsi:type="dcterms:W3CDTF">2014-03-18T14:13:26Z</dcterms:modified>
</cp:coreProperties>
</file>