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3807"/>
  </p:normalViewPr>
  <p:slideViewPr>
    <p:cSldViewPr snapToGrid="0" snapToObjects="1">
      <p:cViewPr>
        <p:scale>
          <a:sx n="69" d="100"/>
          <a:sy n="69" d="100"/>
        </p:scale>
        <p:origin x="83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1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2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1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9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0EC4-C4D5-4942-A73D-67114FD351AE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EA867-B2A5-A345-B056-368DEF23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8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PQB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3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r 147"/>
          <p:cNvSpPr/>
          <p:nvPr/>
        </p:nvSpPr>
        <p:spPr>
          <a:xfrm>
            <a:off x="8374062" y="2981774"/>
            <a:ext cx="552450" cy="594360"/>
          </a:xfrm>
          <a:prstGeom prst="flowChartOr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38872" y="2962911"/>
            <a:ext cx="0" cy="684276"/>
          </a:xfrm>
          <a:prstGeom prst="straightConnector1">
            <a:avLst/>
          </a:prstGeom>
          <a:ln w="127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421312" y="3063121"/>
            <a:ext cx="390723" cy="431666"/>
          </a:xfrm>
          <a:prstGeom prst="straightConnector1">
            <a:avLst/>
          </a:prstGeom>
          <a:ln w="127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421312" y="2962911"/>
            <a:ext cx="489780" cy="6842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56534" y="564456"/>
            <a:ext cx="8568531" cy="1007957"/>
          </a:xfrm>
        </p:spPr>
        <p:txBody>
          <a:bodyPr/>
          <a:lstStyle/>
          <a:p>
            <a:r>
              <a:rPr lang="en-US" dirty="0" smtClean="0"/>
              <a:t>Linewidth Test </a:t>
            </a:r>
            <a:r>
              <a:rPr lang="en-US" dirty="0" smtClean="0"/>
              <a:t>Cell Setup</a:t>
            </a:r>
            <a:endParaRPr lang="en-US" dirty="0"/>
          </a:p>
        </p:txBody>
      </p:sp>
      <p:sp>
        <p:nvSpPr>
          <p:cNvPr id="20" name="Cube 19"/>
          <p:cNvSpPr/>
          <p:nvPr/>
        </p:nvSpPr>
        <p:spPr>
          <a:xfrm>
            <a:off x="6259512" y="2962911"/>
            <a:ext cx="533400" cy="533400"/>
          </a:xfrm>
          <a:prstGeom prst="cube">
            <a:avLst/>
          </a:prstGeom>
          <a:solidFill>
            <a:srgbClr val="94F0E4">
              <a:alpha val="4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be 20"/>
          <p:cNvSpPr/>
          <p:nvPr/>
        </p:nvSpPr>
        <p:spPr>
          <a:xfrm>
            <a:off x="2384351" y="2962911"/>
            <a:ext cx="533400" cy="533400"/>
          </a:xfrm>
          <a:prstGeom prst="cube">
            <a:avLst/>
          </a:prstGeom>
          <a:solidFill>
            <a:srgbClr val="94F0E4">
              <a:alpha val="4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259512" y="3115311"/>
            <a:ext cx="381000" cy="3810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11912" y="2962911"/>
            <a:ext cx="381000" cy="3810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373312" y="2962911"/>
            <a:ext cx="544439" cy="1524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73312" y="3343911"/>
            <a:ext cx="544439" cy="15240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be 25"/>
          <p:cNvSpPr/>
          <p:nvPr/>
        </p:nvSpPr>
        <p:spPr>
          <a:xfrm>
            <a:off x="163512" y="2962911"/>
            <a:ext cx="1216152" cy="608076"/>
          </a:xfrm>
          <a:prstGeom prst="cube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112" y="319151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343789" y="3267140"/>
            <a:ext cx="7239823" cy="11814"/>
          </a:xfrm>
          <a:prstGeom prst="line">
            <a:avLst/>
          </a:prstGeom>
          <a:ln w="38100">
            <a:solidFill>
              <a:srgbClr val="EE0000">
                <a:alpha val="5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917752" y="3039111"/>
            <a:ext cx="446160" cy="45567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21512" y="2886711"/>
            <a:ext cx="0" cy="684276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405022" y="2962911"/>
            <a:ext cx="489780" cy="684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49912" y="2962911"/>
            <a:ext cx="0" cy="68427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92312" y="222049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Polarizer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h</a:t>
            </a:r>
            <a:r>
              <a:rPr lang="en-US" dirty="0" smtClean="0"/>
              <a:t>orizontal)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40128" y="220136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Analyzer</a:t>
            </a:r>
          </a:p>
          <a:p>
            <a:pPr algn="ctr"/>
            <a:r>
              <a:rPr lang="en-US" dirty="0" smtClean="0"/>
              <a:t>(rotate)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432352" y="3063121"/>
            <a:ext cx="390723" cy="43166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015484" y="2932431"/>
            <a:ext cx="6028" cy="59436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8583612" y="3229611"/>
            <a:ext cx="83819" cy="128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9712" y="207148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Photodiode</a:t>
            </a:r>
          </a:p>
          <a:p>
            <a:pPr algn="ctr"/>
            <a:r>
              <a:rPr lang="en-US" dirty="0"/>
              <a:t>/</a:t>
            </a:r>
            <a:r>
              <a:rPr lang="en-US" dirty="0" smtClean="0"/>
              <a:t>Power meter</a:t>
            </a:r>
            <a:endParaRPr lang="en-US" dirty="0" smtClean="0"/>
          </a:p>
        </p:txBody>
      </p:sp>
      <p:sp>
        <p:nvSpPr>
          <p:cNvPr id="64" name="TextBox 63"/>
          <p:cNvSpPr txBox="1"/>
          <p:nvPr/>
        </p:nvSpPr>
        <p:spPr>
          <a:xfrm rot="16200000">
            <a:off x="4648409" y="3723824"/>
            <a:ext cx="73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Q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WP</a:t>
            </a:r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122032" y="3627437"/>
            <a:ext cx="70680" cy="545468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5116512" y="3322637"/>
            <a:ext cx="0" cy="24198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be 69"/>
          <p:cNvSpPr/>
          <p:nvPr/>
        </p:nvSpPr>
        <p:spPr>
          <a:xfrm rot="20285673" flipH="1" flipV="1">
            <a:off x="3992624" y="3039111"/>
            <a:ext cx="438088" cy="440232"/>
          </a:xfrm>
          <a:prstGeom prst="cube">
            <a:avLst>
              <a:gd name="adj" fmla="val 29437"/>
            </a:avLst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17967" y="2220497"/>
            <a:ext cx="168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RTP crystal (45deg)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5477214" y="2949182"/>
            <a:ext cx="397290" cy="684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462524" y="2976246"/>
            <a:ext cx="413579" cy="68427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5542006" y="2987710"/>
            <a:ext cx="254613" cy="684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5613481" y="2987710"/>
            <a:ext cx="92491" cy="68427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416998" y="3055021"/>
            <a:ext cx="495808" cy="540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480968" y="2979401"/>
            <a:ext cx="364710" cy="68427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5425269" y="3299575"/>
            <a:ext cx="489780" cy="76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450348" y="3304898"/>
            <a:ext cx="489780" cy="5023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5414837" y="3150113"/>
            <a:ext cx="489780" cy="354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417552" y="3198481"/>
            <a:ext cx="489780" cy="27432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13381" y="222610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Depolarized</a:t>
            </a:r>
          </a:p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/>
          <a:srcRect l="11389" t="7112" r="13918" b="28235"/>
          <a:stretch/>
        </p:blipFill>
        <p:spPr>
          <a:xfrm>
            <a:off x="8926512" y="4499823"/>
            <a:ext cx="3035593" cy="175168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616" y="2102477"/>
            <a:ext cx="2192008" cy="21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9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/>
          <a:lstStyle/>
          <a:p>
            <a:r>
              <a:rPr lang="en-US" dirty="0" smtClean="0"/>
              <a:t>Laser Table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7376" y="2056686"/>
            <a:ext cx="113772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Verdana" charset="0"/>
              </a:rPr>
              <a:t>Goal - Determine line width is &gt;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1nm</a:t>
            </a:r>
          </a:p>
          <a:p>
            <a:endParaRPr lang="en-US" dirty="0">
              <a:solidFill>
                <a:prstClr val="black"/>
              </a:solidFill>
              <a:latin typeface="Verdana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When – After August 7</a:t>
            </a:r>
          </a:p>
          <a:p>
            <a:endParaRPr lang="en-US" dirty="0" smtClean="0">
              <a:solidFill>
                <a:prstClr val="black"/>
              </a:solidFill>
              <a:latin typeface="Verdana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Materials 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- 5-10mW beam, 2 linear polarizers, QWP, photodiode, scope, power meter, 1 RTP crystal, IR card, IR 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viewer</a:t>
            </a:r>
          </a:p>
          <a:p>
            <a:r>
              <a:rPr lang="en-US" dirty="0">
                <a:solidFill>
                  <a:prstClr val="black"/>
                </a:solidFill>
                <a:latin typeface="Verdana" charset="0"/>
              </a:rPr>
              <a:t> </a:t>
            </a:r>
          </a:p>
          <a:p>
            <a:r>
              <a:rPr lang="en-US" dirty="0">
                <a:solidFill>
                  <a:prstClr val="black"/>
                </a:solidFill>
                <a:latin typeface="Verdana" charset="0"/>
              </a:rPr>
              <a:t>Short Procedure 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summary – ~1hour</a:t>
            </a:r>
            <a:endParaRPr lang="en-US" dirty="0">
              <a:solidFill>
                <a:prstClr val="black"/>
              </a:solidFill>
              <a:latin typeface="Verdana" charset="0"/>
            </a:endParaRPr>
          </a:p>
          <a:p>
            <a:pPr>
              <a:buChar char="•"/>
            </a:pPr>
            <a:r>
              <a:rPr lang="en-US" dirty="0">
                <a:solidFill>
                  <a:prstClr val="black"/>
                </a:solidFill>
                <a:latin typeface="Verdana" charset="0"/>
              </a:rPr>
              <a:t>Optics Alignment - 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30min -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 align polarizer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, analyzer, QWP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, RTP crystal, photodiode</a:t>
            </a:r>
          </a:p>
          <a:p>
            <a:pPr>
              <a:buChar char="•"/>
            </a:pPr>
            <a:r>
              <a:rPr lang="en-US" dirty="0">
                <a:solidFill>
                  <a:prstClr val="black"/>
                </a:solidFill>
                <a:latin typeface="Verdana" charset="0"/>
              </a:rPr>
              <a:t>Examine Scope to get </a:t>
            </a:r>
            <a:r>
              <a:rPr lang="en-US" dirty="0" err="1">
                <a:solidFill>
                  <a:prstClr val="black"/>
                </a:solidFill>
                <a:latin typeface="Verdana" charset="0"/>
              </a:rPr>
              <a:t>rms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 fluctuations- 10min -Take 4 scope shots of </a:t>
            </a:r>
            <a:r>
              <a:rPr lang="en-US" dirty="0" err="1">
                <a:solidFill>
                  <a:prstClr val="black"/>
                </a:solidFill>
                <a:latin typeface="Verdana" charset="0"/>
              </a:rPr>
              <a:t>pk-pk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 noise and mean on 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	1ms 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time scale and 100ms timescale for QWP in /out and analyzer at 90deg</a:t>
            </a:r>
          </a:p>
          <a:p>
            <a:pPr>
              <a:buChar char="•"/>
            </a:pPr>
            <a:r>
              <a:rPr lang="en-US" dirty="0">
                <a:solidFill>
                  <a:prstClr val="black"/>
                </a:solidFill>
                <a:latin typeface="Verdana" charset="0"/>
              </a:rPr>
              <a:t>Measure powers to get % depolarization- 10min - Take 8 power measurements at different 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	analyzer 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angles for QWP in/out and before/after optical elements </a:t>
            </a:r>
          </a:p>
          <a:p>
            <a:pPr>
              <a:buChar char="•"/>
            </a:pPr>
            <a:r>
              <a:rPr lang="en-US" dirty="0">
                <a:solidFill>
                  <a:prstClr val="black"/>
                </a:solidFill>
                <a:latin typeface="Verdana" charset="0"/>
              </a:rPr>
              <a:t>Calculate: Convert </a:t>
            </a:r>
            <a:r>
              <a:rPr lang="en-US" dirty="0" err="1">
                <a:solidFill>
                  <a:prstClr val="black"/>
                </a:solidFill>
                <a:latin typeface="Verdana" charset="0"/>
              </a:rPr>
              <a:t>pk-pk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 transmission noise to wavelength fluctuations via </a:t>
            </a:r>
            <a:endParaRPr lang="en-US" dirty="0" smtClean="0">
              <a:solidFill>
                <a:prstClr val="black"/>
              </a:solidFill>
              <a:latin typeface="Verdana" charset="0"/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linewidth=RMST 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*0.108nm/sin(</a:t>
            </a:r>
            <a:r>
              <a:rPr lang="en-US" dirty="0" err="1">
                <a:solidFill>
                  <a:prstClr val="black"/>
                </a:solidFill>
                <a:latin typeface="Verdana" charset="0"/>
              </a:rPr>
              <a:t>acos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(1-2&lt;T&gt;))  [sensitive to &lt;0.169nm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]</a:t>
            </a:r>
          </a:p>
          <a:p>
            <a:pPr>
              <a:buChar char="•"/>
            </a:pP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Calculate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: Convert % depolarization to intrinsic line width via calibration plot already calculated 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	[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sensitive to &lt;1nm]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20" y="142326"/>
            <a:ext cx="4085303" cy="2755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1175"/>
            <a:ext cx="6794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Measurements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7376" y="1690688"/>
            <a:ext cx="113772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Verdana" charset="0"/>
              </a:rPr>
              <a:t>Goal 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– Compare </a:t>
            </a:r>
            <a:r>
              <a:rPr lang="en-US" dirty="0" err="1" smtClean="0">
                <a:solidFill>
                  <a:prstClr val="black"/>
                </a:solidFill>
                <a:latin typeface="Verdana" charset="0"/>
              </a:rPr>
              <a:t>presummer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(old laser) to </a:t>
            </a:r>
            <a:r>
              <a:rPr lang="en-US" dirty="0" err="1" smtClean="0">
                <a:solidFill>
                  <a:prstClr val="black"/>
                </a:solidFill>
                <a:latin typeface="Verdana" charset="0"/>
              </a:rPr>
              <a:t>postsummer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(new laser) injector measurements</a:t>
            </a:r>
          </a:p>
          <a:p>
            <a:endParaRPr lang="en-US" dirty="0" smtClean="0">
              <a:solidFill>
                <a:prstClr val="black"/>
              </a:solidFill>
              <a:latin typeface="Verdana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When – After Aug10, Bob Michaels – injector server</a:t>
            </a:r>
          </a:p>
          <a:p>
            <a:endParaRPr lang="en-US" dirty="0">
              <a:solidFill>
                <a:prstClr val="black"/>
              </a:solidFill>
              <a:latin typeface="Verdana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Need – 40-70uA stable beam</a:t>
            </a:r>
            <a:r>
              <a:rPr lang="en-US" dirty="0">
                <a:solidFill>
                  <a:prstClr val="black"/>
                </a:solidFill>
                <a:latin typeface="Verdana" charset="0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control of helicity settings, beam through bpm0R05, </a:t>
            </a:r>
            <a:r>
              <a:rPr lang="en-US" dirty="0" err="1" smtClean="0">
                <a:solidFill>
                  <a:prstClr val="black"/>
                </a:solidFill>
                <a:latin typeface="Verdana" charset="0"/>
              </a:rPr>
              <a:t>autogaining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 on </a:t>
            </a:r>
            <a:r>
              <a:rPr lang="en-US" dirty="0" err="1" smtClean="0">
                <a:solidFill>
                  <a:prstClr val="black"/>
                </a:solidFill>
                <a:latin typeface="Verdana" charset="0"/>
              </a:rPr>
              <a:t>bpms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 off, PC HV controls, PC translation controls, RHWP controls</a:t>
            </a:r>
          </a:p>
          <a:p>
            <a:r>
              <a:rPr lang="en-US" dirty="0">
                <a:solidFill>
                  <a:prstClr val="black"/>
                </a:solidFill>
                <a:latin typeface="Verdana" charset="0"/>
              </a:rPr>
              <a:t> </a:t>
            </a:r>
          </a:p>
          <a:p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Procedure summary – (previously took ~5-6hours)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1 BCM calibration – current calibration run (for bcm0L02)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1 BPM calibration – </a:t>
            </a:r>
            <a:r>
              <a:rPr lang="en-US" dirty="0" err="1" smtClean="0">
                <a:solidFill>
                  <a:prstClr val="black"/>
                </a:solidFill>
                <a:latin typeface="Verdana" charset="0"/>
              </a:rPr>
              <a:t>autogains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 off, current run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2 PITA scans for IHWP in/IHWP out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4 RHWP scans for </a:t>
            </a:r>
            <a:r>
              <a:rPr lang="en-US" dirty="0" err="1" smtClean="0">
                <a:solidFill>
                  <a:prstClr val="black"/>
                </a:solidFill>
                <a:latin typeface="Verdana" charset="0"/>
              </a:rPr>
              <a:t>IWHPin</a:t>
            </a: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/IHWP out at 2 HV settings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1 longer run for RHWP and PITAV chosen settings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Verdana" charset="0"/>
              </a:rPr>
              <a:t>(PC translation scan in X/Y)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prstClr val="black"/>
              </a:solidFill>
              <a:latin typeface="Verdana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prstClr val="black"/>
              </a:solidFill>
              <a:latin typeface="Verdana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prstClr val="black"/>
              </a:solidFill>
              <a:latin typeface="Verdana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prstClr val="black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3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0L02 </a:t>
            </a:r>
            <a:r>
              <a:rPr lang="en-US" dirty="0" err="1" smtClean="0"/>
              <a:t>ym</a:t>
            </a:r>
            <a:r>
              <a:rPr lang="en-US" dirty="0" smtClean="0"/>
              <a:t> wire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417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Needs checking out</a:t>
            </a:r>
          </a:p>
          <a:p>
            <a:pPr marL="0" indent="0">
              <a:buNone/>
            </a:pPr>
            <a:r>
              <a:rPr lang="en-US" dirty="0" smtClean="0"/>
              <a:t>(Pete Francis?)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753" y="1414365"/>
            <a:ext cx="4653124" cy="51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5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137</Words>
  <Application>Microsoft Macintosh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Verdana</vt:lpstr>
      <vt:lpstr>Arial</vt:lpstr>
      <vt:lpstr>Office Theme</vt:lpstr>
      <vt:lpstr>PQB Meeting</vt:lpstr>
      <vt:lpstr>Linewidth Test Cell Setup</vt:lpstr>
      <vt:lpstr>Laser Table</vt:lpstr>
      <vt:lpstr>Injector Measurements</vt:lpstr>
      <vt:lpstr>BPM 0L02 ym wire channel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PQB Meeting</dc:title>
  <dc:creator>Caryn Palatchi</dc:creator>
  <cp:lastModifiedBy>Caryn Palatchi</cp:lastModifiedBy>
  <cp:revision>11</cp:revision>
  <dcterms:created xsi:type="dcterms:W3CDTF">2016-07-15T14:28:04Z</dcterms:created>
  <dcterms:modified xsi:type="dcterms:W3CDTF">2016-07-15T15:13:43Z</dcterms:modified>
</cp:coreProperties>
</file>