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3"/>
  </p:normalViewPr>
  <p:slideViewPr>
    <p:cSldViewPr snapToGrid="0">
      <p:cViewPr varScale="1">
        <p:scale>
          <a:sx n="157" d="100"/>
          <a:sy n="157" d="100"/>
        </p:scale>
        <p:origin x="110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211984" y="1446028"/>
            <a:ext cx="11696481" cy="46164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Bild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020" y="64615"/>
            <a:ext cx="1475780" cy="10932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erade Verbindung 8"/>
          <p:cNvSpPr/>
          <p:nvPr/>
        </p:nvSpPr>
        <p:spPr>
          <a:xfrm>
            <a:off x="164891" y="1264214"/>
            <a:ext cx="11743575" cy="1"/>
          </a:xfrm>
          <a:prstGeom prst="line">
            <a:avLst/>
          </a:prstGeom>
          <a:ln w="762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Gerade Verbindung 9"/>
          <p:cNvSpPr/>
          <p:nvPr/>
        </p:nvSpPr>
        <p:spPr>
          <a:xfrm>
            <a:off x="211983" y="6232609"/>
            <a:ext cx="11696483" cy="1"/>
          </a:xfrm>
          <a:prstGeom prst="line">
            <a:avLst/>
          </a:prstGeom>
          <a:ln w="762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28800" y="22086"/>
            <a:ext cx="10079666" cy="109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4483" y="6404290"/>
            <a:ext cx="263982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 1"/>
          <p:cNvSpPr txBox="1">
            <a:spLocks noGrp="1"/>
          </p:cNvSpPr>
          <p:nvPr>
            <p:ph type="ctrTitle"/>
          </p:nvPr>
        </p:nvSpPr>
        <p:spPr>
          <a:xfrm>
            <a:off x="1524000" y="1505134"/>
            <a:ext cx="9603062" cy="19238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JLab</a:t>
            </a:r>
            <a:r>
              <a:rPr lang="en-US" dirty="0"/>
              <a:t> Positron </a:t>
            </a:r>
            <a:r>
              <a:rPr lang="en-US" dirty="0" err="1"/>
              <a:t>Coverter</a:t>
            </a:r>
            <a:r>
              <a:rPr lang="en-US" dirty="0"/>
              <a:t> Status</a:t>
            </a:r>
            <a:br>
              <a:rPr dirty="0"/>
            </a:br>
            <a:r>
              <a:rPr lang="en-US" sz="4400" dirty="0"/>
              <a:t>5</a:t>
            </a:r>
            <a:r>
              <a:rPr sz="4400" dirty="0"/>
              <a:t>/</a:t>
            </a:r>
            <a:r>
              <a:rPr lang="en-US" sz="4400" dirty="0"/>
              <a:t>3/2023</a:t>
            </a:r>
            <a:endParaRPr sz="4400" dirty="0"/>
          </a:p>
        </p:txBody>
      </p:sp>
      <p:sp>
        <p:nvSpPr>
          <p:cNvPr id="116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218725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>
                    <a:lumMod val="75000"/>
                  </a:schemeClr>
                </a:solidFill>
              </a:rPr>
              <a:t>Colwyn Gulliford, </a:t>
            </a:r>
            <a:r>
              <a:rPr dirty="0">
                <a:solidFill>
                  <a:schemeClr val="tx1"/>
                </a:solidFill>
              </a:rPr>
              <a:t>Val </a:t>
            </a:r>
            <a:r>
              <a:rPr dirty="0" err="1">
                <a:solidFill>
                  <a:schemeClr val="tx1"/>
                </a:solidFill>
              </a:rPr>
              <a:t>Kostroun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>
                <a:solidFill>
                  <a:schemeClr val="bg1">
                    <a:lumMod val="75000"/>
                  </a:schemeClr>
                </a:solidFill>
              </a:rPr>
              <a:t>Christopher Mayes, Bruce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bg1">
                    <a:lumMod val="75000"/>
                  </a:schemeClr>
                </a:solidFill>
              </a:rPr>
              <a:t>Dunham</a:t>
            </a:r>
            <a:r>
              <a:rPr dirty="0">
                <a:solidFill>
                  <a:schemeClr val="tx1"/>
                </a:solidFill>
              </a:rPr>
              <a:t>,</a:t>
            </a:r>
          </a:p>
          <a:p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bg1">
                    <a:lumMod val="75000"/>
                  </a:schemeClr>
                </a:solidFill>
              </a:rPr>
              <a:t>Ralf Eichhorn, </a:t>
            </a:r>
            <a:r>
              <a:rPr dirty="0">
                <a:solidFill>
                  <a:schemeClr val="tx1"/>
                </a:solidFill>
              </a:rPr>
              <a:t>Karl Smolenski, </a:t>
            </a:r>
            <a:r>
              <a:rPr dirty="0">
                <a:solidFill>
                  <a:schemeClr val="bg1">
                    <a:lumMod val="75000"/>
                  </a:schemeClr>
                </a:solidFill>
              </a:rPr>
              <a:t>Nick Taylor, </a:t>
            </a:r>
            <a:r>
              <a:rPr dirty="0">
                <a:solidFill>
                  <a:schemeClr val="tx1"/>
                </a:solidFill>
              </a:rPr>
              <a:t>Joe Conway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F57B05-68D9-4FA2-938B-1C08D9A4568D}"/>
              </a:ext>
            </a:extLst>
          </p:cNvPr>
          <p:cNvSpPr txBox="1"/>
          <p:nvPr/>
        </p:nvSpPr>
        <p:spPr>
          <a:xfrm>
            <a:off x="1271425" y="1372901"/>
            <a:ext cx="9825180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CFD analysis continues / magnetic field addition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First Nozzle Manufactured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First tests with water – looks good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Velocity sensor on order – arriving soon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Pumping of liquid metals is next (gear pumps)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20C80C-8F96-4490-9B1D-4F1C63C7D1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10" y="299402"/>
            <a:ext cx="3808730" cy="752158"/>
          </a:xfrm>
        </p:spPr>
        <p:txBody>
          <a:bodyPr>
            <a:normAutofit/>
          </a:bodyPr>
          <a:lstStyle/>
          <a:p>
            <a:r>
              <a:rPr lang="en-US" sz="4000" dirty="0"/>
              <a:t>Status Report</a:t>
            </a:r>
          </a:p>
        </p:txBody>
      </p:sp>
    </p:spTree>
    <p:extLst>
      <p:ext uri="{BB962C8B-B14F-4D97-AF65-F5344CB8AC3E}">
        <p14:creationId xmlns:p14="http://schemas.microsoft.com/office/powerpoint/2010/main" val="41351361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20C80C-8F96-4490-9B1D-4F1C63C7D1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10" y="299402"/>
            <a:ext cx="4613856" cy="752158"/>
          </a:xfrm>
        </p:spPr>
        <p:txBody>
          <a:bodyPr>
            <a:normAutofit/>
          </a:bodyPr>
          <a:lstStyle/>
          <a:p>
            <a:r>
              <a:rPr lang="en-US" sz="4000" dirty="0"/>
              <a:t>Overview of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382F1-811E-0EFE-4CF4-4B5D36FB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6" y="1391032"/>
            <a:ext cx="5088183" cy="4649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1FF3E-B6EB-513C-7B24-57668769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179" y="2144950"/>
            <a:ext cx="6376190" cy="35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7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C4BCE-AC7E-E5CF-2B70-A128D9242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19149" r="18316" b="18652"/>
          <a:stretch/>
        </p:blipFill>
        <p:spPr>
          <a:xfrm>
            <a:off x="155643" y="1471308"/>
            <a:ext cx="5995848" cy="3915383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349517-761F-9647-3D23-D61F76B9A1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10" y="299402"/>
            <a:ext cx="4613856" cy="752158"/>
          </a:xfrm>
        </p:spPr>
        <p:txBody>
          <a:bodyPr>
            <a:normAutofit/>
          </a:bodyPr>
          <a:lstStyle/>
          <a:p>
            <a:r>
              <a:rPr lang="en-US" sz="4000" dirty="0"/>
              <a:t>Nozzle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62751-85C5-8095-EE25-6B829524465D}"/>
              </a:ext>
            </a:extLst>
          </p:cNvPr>
          <p:cNvSpPr txBox="1"/>
          <p:nvPr/>
        </p:nvSpPr>
        <p:spPr>
          <a:xfrm>
            <a:off x="1561290" y="5515582"/>
            <a:ext cx="34338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Jet of 3mm thickness x 10mm width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A52B3-882A-16B9-BEED-08A06D5C1B54}"/>
              </a:ext>
            </a:extLst>
          </p:cNvPr>
          <p:cNvSpPr txBox="1"/>
          <p:nvPr/>
        </p:nvSpPr>
        <p:spPr>
          <a:xfrm>
            <a:off x="6502939" y="2540220"/>
            <a:ext cx="5150796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5 axis machining to CFD design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Finish is quite exceptional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Seam at centerline may be changed in future designs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4075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349517-761F-9647-3D23-D61F76B9A1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10" y="299402"/>
            <a:ext cx="4613856" cy="752158"/>
          </a:xfrm>
        </p:spPr>
        <p:txBody>
          <a:bodyPr>
            <a:normAutofit/>
          </a:bodyPr>
          <a:lstStyle/>
          <a:p>
            <a:r>
              <a:rPr lang="en-US" sz="4000" dirty="0"/>
              <a:t>First Jets with Water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62751-85C5-8095-EE25-6B829524465D}"/>
              </a:ext>
            </a:extLst>
          </p:cNvPr>
          <p:cNvSpPr txBox="1"/>
          <p:nvPr/>
        </p:nvSpPr>
        <p:spPr>
          <a:xfrm>
            <a:off x="4311785" y="5797683"/>
            <a:ext cx="34338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Jet of 3mm thickness x 10mm width</a:t>
            </a:r>
          </a:p>
        </p:txBody>
      </p:sp>
      <p:pic>
        <p:nvPicPr>
          <p:cNvPr id="9" name="Picture 8" descr="A picture containing indoor, dish&#10;&#10;Description automatically generated">
            <a:extLst>
              <a:ext uri="{FF2B5EF4-FFF2-40B4-BE49-F238E27FC236}">
                <a16:creationId xmlns:a16="http://schemas.microsoft.com/office/drawing/2014/main" id="{28C37742-414B-DA4F-2BC0-65350EDE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r="49541" b="21454"/>
          <a:stretch/>
        </p:blipFill>
        <p:spPr>
          <a:xfrm>
            <a:off x="7130074" y="1394701"/>
            <a:ext cx="2758091" cy="4326607"/>
          </a:xfrm>
          <a:prstGeom prst="rect">
            <a:avLst/>
          </a:prstGeom>
        </p:spPr>
      </p:pic>
      <p:pic>
        <p:nvPicPr>
          <p:cNvPr id="11" name="Picture 10" descr="A picture containing indoor, counter, dirty&#10;&#10;Description automatically generated">
            <a:extLst>
              <a:ext uri="{FF2B5EF4-FFF2-40B4-BE49-F238E27FC236}">
                <a16:creationId xmlns:a16="http://schemas.microsoft.com/office/drawing/2014/main" id="{44EE1303-7E55-59A6-3C37-761DB4FA1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" y="1404659"/>
            <a:ext cx="5755531" cy="431664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A1B308E-C821-8E87-1A2B-5DC1BDCB0321}"/>
              </a:ext>
            </a:extLst>
          </p:cNvPr>
          <p:cNvSpPr/>
          <p:nvPr/>
        </p:nvSpPr>
        <p:spPr>
          <a:xfrm rot="10800000">
            <a:off x="8672208" y="3647873"/>
            <a:ext cx="938719" cy="184826"/>
          </a:xfrm>
          <a:prstGeom prst="rightArrow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85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349517-761F-9647-3D23-D61F76B9A1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10" y="299402"/>
            <a:ext cx="4613856" cy="752158"/>
          </a:xfrm>
        </p:spPr>
        <p:txBody>
          <a:bodyPr>
            <a:normAutofit/>
          </a:bodyPr>
          <a:lstStyle/>
          <a:p>
            <a:r>
              <a:rPr lang="en-US" sz="4000" dirty="0"/>
              <a:t>Velocity Sensor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A2506-89FA-5634-0F65-6C2D1110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81" y="1332689"/>
            <a:ext cx="5376665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90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349517-761F-9647-3D23-D61F76B9A1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16909" y="299402"/>
            <a:ext cx="5100239" cy="752158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Transition to Liquid Metal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687B7-885B-997F-E681-3FA089BA60C7}"/>
              </a:ext>
            </a:extLst>
          </p:cNvPr>
          <p:cNvSpPr txBox="1"/>
          <p:nvPr/>
        </p:nvSpPr>
        <p:spPr>
          <a:xfrm>
            <a:off x="1247106" y="1450722"/>
            <a:ext cx="9825180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Simple system for water tests can be built from a “Home Depot” trip.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Work towards a gear pump driven system for Ga-In-Sn next - much of the set up can stay the same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Minimize liquid volume of the system for cost reasons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Closed system to avoid oxidation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Velocity measurements with water to continue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Second generation nozzle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686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24092</TotalTime>
  <Words>175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Office-Design</vt:lpstr>
      <vt:lpstr>JLab Positron Coverter Status 5/3/2023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 Beamline Hardware Status 10/26/18</dc:title>
  <dc:creator>Karl Smolenski</dc:creator>
  <cp:lastModifiedBy>Karl Smolenski</cp:lastModifiedBy>
  <cp:revision>99</cp:revision>
  <dcterms:modified xsi:type="dcterms:W3CDTF">2023-05-03T12:44:04Z</dcterms:modified>
</cp:coreProperties>
</file>