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9" r:id="rId5"/>
    <p:sldId id="274" r:id="rId6"/>
    <p:sldId id="264" r:id="rId7"/>
    <p:sldId id="257" r:id="rId8"/>
    <p:sldId id="265" r:id="rId9"/>
    <p:sldId id="275" r:id="rId10"/>
    <p:sldId id="276" r:id="rId11"/>
    <p:sldId id="277" r:id="rId12"/>
    <p:sldId id="278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9A65-9D8E-45EC-9679-40C853A94E9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30DE-FA04-4725-BD26-9AE10C7F7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89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9A65-9D8E-45EC-9679-40C853A94E9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30DE-FA04-4725-BD26-9AE10C7F7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57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9A65-9D8E-45EC-9679-40C853A94E9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30DE-FA04-4725-BD26-9AE10C7F7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820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9A65-9D8E-45EC-9679-40C853A94E9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30DE-FA04-4725-BD26-9AE10C7F7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9A65-9D8E-45EC-9679-40C853A94E9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30DE-FA04-4725-BD26-9AE10C7F7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9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9A65-9D8E-45EC-9679-40C853A94E9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30DE-FA04-4725-BD26-9AE10C7F7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0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9A65-9D8E-45EC-9679-40C853A94E9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30DE-FA04-4725-BD26-9AE10C7F7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6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9A65-9D8E-45EC-9679-40C853A94E9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30DE-FA04-4725-BD26-9AE10C7F7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7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9A65-9D8E-45EC-9679-40C853A94E9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30DE-FA04-4725-BD26-9AE10C7F7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94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9A65-9D8E-45EC-9679-40C853A94E9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30DE-FA04-4725-BD26-9AE10C7F7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33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9A65-9D8E-45EC-9679-40C853A94E9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30DE-FA04-4725-BD26-9AE10C7F7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90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09A65-9D8E-45EC-9679-40C853A94E9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130DE-FA04-4725-BD26-9AE10C7F7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0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Spot-Size Reduction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4/5/2017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474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4008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u="sng" dirty="0"/>
              <a:t>Day 3 PC -RHWP scans + downstream lens insertion</a:t>
            </a:r>
            <a:endParaRPr lang="en-US" dirty="0"/>
          </a:p>
          <a:p>
            <a:pPr lvl="0"/>
            <a:r>
              <a:rPr lang="en-US" b="1" dirty="0"/>
              <a:t>Morning – RHWP scans </a:t>
            </a:r>
            <a:endParaRPr lang="en-US" dirty="0"/>
          </a:p>
          <a:p>
            <a:pPr lvl="0"/>
            <a:r>
              <a:rPr lang="en-US" i="1" dirty="0"/>
              <a:t>Need someone in control room who can change beam current, turn on/off </a:t>
            </a:r>
            <a:r>
              <a:rPr lang="en-US" i="1" dirty="0" err="1"/>
              <a:t>autogaining</a:t>
            </a:r>
            <a:r>
              <a:rPr lang="en-US" i="1" dirty="0"/>
              <a:t> on </a:t>
            </a:r>
            <a:r>
              <a:rPr lang="en-US" i="1" dirty="0" err="1"/>
              <a:t>bpms</a:t>
            </a:r>
            <a:endParaRPr lang="en-US" dirty="0"/>
          </a:p>
          <a:p>
            <a:pPr lvl="0"/>
            <a:r>
              <a:rPr lang="en-US" dirty="0" err="1"/>
              <a:t>HallA</a:t>
            </a:r>
            <a:r>
              <a:rPr lang="en-US" dirty="0"/>
              <a:t> Electron beam &gt;20uA (70uA is good) going up to at least FC1</a:t>
            </a:r>
          </a:p>
          <a:p>
            <a:pPr lvl="0"/>
            <a:r>
              <a:rPr lang="en-US" dirty="0"/>
              <a:t>BCM/BPM calibration scan - 5uA steps of current up to max current, auto gaining on injector </a:t>
            </a:r>
            <a:r>
              <a:rPr lang="en-US" dirty="0" err="1"/>
              <a:t>bpms</a:t>
            </a:r>
            <a:r>
              <a:rPr lang="en-US" dirty="0"/>
              <a:t> off </a:t>
            </a:r>
          </a:p>
          <a:p>
            <a:pPr lvl="0"/>
            <a:r>
              <a:rPr lang="en-US" dirty="0" err="1"/>
              <a:t>Autogaining</a:t>
            </a:r>
            <a:r>
              <a:rPr lang="en-US" dirty="0"/>
              <a:t> of injector </a:t>
            </a:r>
            <a:r>
              <a:rPr lang="en-US" dirty="0" err="1"/>
              <a:t>bpms</a:t>
            </a:r>
            <a:r>
              <a:rPr lang="en-US" dirty="0"/>
              <a:t> back on</a:t>
            </a:r>
          </a:p>
          <a:p>
            <a:pPr lvl="0"/>
            <a:r>
              <a:rPr lang="en-US" dirty="0"/>
              <a:t>4 RHWP scans (IHWP in/out PITA 0/ PITA non-zero) – 2-4 hours</a:t>
            </a:r>
          </a:p>
          <a:p>
            <a:pPr lvl="0"/>
            <a:r>
              <a:rPr lang="en-US" b="1" dirty="0"/>
              <a:t>Afternoon – downstream lens insertion + camera measurements</a:t>
            </a:r>
            <a:endParaRPr lang="en-US" dirty="0"/>
          </a:p>
          <a:p>
            <a:pPr lvl="0"/>
            <a:r>
              <a:rPr lang="en-US" i="1" dirty="0"/>
              <a:t>Need Access to injector laser room</a:t>
            </a:r>
            <a:endParaRPr lang="en-US" dirty="0"/>
          </a:p>
          <a:p>
            <a:pPr lvl="0"/>
            <a:r>
              <a:rPr lang="en-US" i="1" dirty="0"/>
              <a:t>Need someone who can get the laser to give us 3-5mW of Hall A laser beam</a:t>
            </a:r>
            <a:endParaRPr lang="en-US" dirty="0"/>
          </a:p>
          <a:p>
            <a:pPr lvl="0"/>
            <a:r>
              <a:rPr lang="en-US" dirty="0"/>
              <a:t>3-5mW Hall A laser (CW or pulsed, either is fine)</a:t>
            </a:r>
          </a:p>
          <a:p>
            <a:pPr lvl="0"/>
            <a:r>
              <a:rPr lang="en-US" dirty="0"/>
              <a:t>Insert 1m lens downstream of </a:t>
            </a:r>
            <a:r>
              <a:rPr lang="en-US" dirty="0" err="1"/>
              <a:t>Pockels</a:t>
            </a:r>
            <a:r>
              <a:rPr lang="en-US" dirty="0"/>
              <a:t> Cell at predetermined z-position </a:t>
            </a:r>
            <a:r>
              <a:rPr lang="en-US" b="1" dirty="0"/>
              <a:t>z=…</a:t>
            </a:r>
            <a:endParaRPr lang="en-US" dirty="0"/>
          </a:p>
          <a:p>
            <a:pPr lvl="0"/>
            <a:r>
              <a:rPr lang="en-US" dirty="0"/>
              <a:t>Measure </a:t>
            </a:r>
            <a:r>
              <a:rPr lang="en-US" dirty="0" err="1"/>
              <a:t>spiricon</a:t>
            </a:r>
            <a:r>
              <a:rPr lang="en-US" dirty="0"/>
              <a:t> spot size at cathode</a:t>
            </a:r>
          </a:p>
          <a:p>
            <a:pPr lvl="0"/>
            <a:r>
              <a:rPr lang="en-US" i="1" dirty="0"/>
              <a:t>Measure spot size at vacuum window (if possible)</a:t>
            </a:r>
            <a:endParaRPr lang="en-US" dirty="0"/>
          </a:p>
          <a:p>
            <a:pPr lvl="0"/>
            <a:r>
              <a:rPr lang="en-US" b="1" dirty="0"/>
              <a:t>Evening – bpm/</a:t>
            </a:r>
            <a:r>
              <a:rPr lang="en-US" b="1" dirty="0" err="1"/>
              <a:t>bcm</a:t>
            </a:r>
            <a:r>
              <a:rPr lang="en-US" b="1" dirty="0"/>
              <a:t> calibration + RHWP scans</a:t>
            </a:r>
            <a:endParaRPr lang="en-US" dirty="0"/>
          </a:p>
          <a:p>
            <a:pPr lvl="0"/>
            <a:r>
              <a:rPr lang="en-US" i="1" dirty="0"/>
              <a:t>Need someone in control room who can change beam current, turn on</a:t>
            </a:r>
            <a:endParaRPr lang="en-US" dirty="0"/>
          </a:p>
          <a:p>
            <a:pPr lvl="0"/>
            <a:r>
              <a:rPr lang="en-US" dirty="0" err="1"/>
              <a:t>HallA</a:t>
            </a:r>
            <a:r>
              <a:rPr lang="en-US" dirty="0"/>
              <a:t> Electron beam &gt;20uA (70uA is good) going up to at least FC1</a:t>
            </a:r>
          </a:p>
          <a:p>
            <a:pPr lvl="0"/>
            <a:r>
              <a:rPr lang="en-US" dirty="0"/>
              <a:t>4 RHWP scans (IHWP in/out PITA 0/ PITA non-zero) – 2-4 hours</a:t>
            </a:r>
          </a:p>
          <a:p>
            <a:pPr lvl="0"/>
            <a:r>
              <a:rPr lang="en-US" b="1" dirty="0"/>
              <a:t>decide to keep downstream lens or remove + RHWP scans</a:t>
            </a:r>
            <a:endParaRPr lang="en-US" dirty="0"/>
          </a:p>
          <a:p>
            <a:pPr lvl="0"/>
            <a:r>
              <a:rPr lang="en-US" i="1" dirty="0"/>
              <a:t>Need Access to injector laser room</a:t>
            </a:r>
            <a:endParaRPr lang="en-US" dirty="0"/>
          </a:p>
          <a:p>
            <a:pPr lvl="0"/>
            <a:r>
              <a:rPr lang="en-US" dirty="0"/>
              <a:t>Remove 1m lens downstream of PC (if decided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38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Day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5532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u="sng" dirty="0"/>
              <a:t>Day 4 Photocathode rotation </a:t>
            </a:r>
            <a:endParaRPr lang="en-US" dirty="0"/>
          </a:p>
          <a:p>
            <a:pPr lvl="0"/>
            <a:r>
              <a:rPr lang="en-US" b="1" dirty="0"/>
              <a:t>Morning</a:t>
            </a:r>
            <a:endParaRPr lang="en-US" dirty="0"/>
          </a:p>
          <a:p>
            <a:pPr lvl="0"/>
            <a:r>
              <a:rPr lang="en-US" i="1" dirty="0"/>
              <a:t>Need Access to injector room</a:t>
            </a:r>
            <a:endParaRPr lang="en-US" dirty="0"/>
          </a:p>
          <a:p>
            <a:pPr lvl="0"/>
            <a:r>
              <a:rPr lang="en-US" i="1" dirty="0"/>
              <a:t>Need someone who can help us rotate the photocathode Angle #2</a:t>
            </a:r>
            <a:endParaRPr lang="en-US" dirty="0"/>
          </a:p>
          <a:p>
            <a:pPr lvl="0"/>
            <a:r>
              <a:rPr lang="en-US" dirty="0" err="1"/>
              <a:t>HallA</a:t>
            </a:r>
            <a:r>
              <a:rPr lang="en-US" dirty="0"/>
              <a:t> Electron beam &gt;20uA (70uA is good) going up to at least FC1</a:t>
            </a:r>
          </a:p>
          <a:p>
            <a:pPr lvl="0"/>
            <a:r>
              <a:rPr lang="en-US" i="1" dirty="0"/>
              <a:t>Need someone in control room who can change beam current, turn on/off </a:t>
            </a:r>
            <a:r>
              <a:rPr lang="en-US" i="1" dirty="0" err="1"/>
              <a:t>autogaining</a:t>
            </a:r>
            <a:r>
              <a:rPr lang="en-US" i="1" dirty="0"/>
              <a:t> on </a:t>
            </a:r>
            <a:r>
              <a:rPr lang="en-US" i="1" dirty="0" err="1"/>
              <a:t>bpms</a:t>
            </a:r>
            <a:endParaRPr lang="en-US" dirty="0"/>
          </a:p>
          <a:p>
            <a:pPr lvl="0"/>
            <a:r>
              <a:rPr lang="en-US" dirty="0" err="1"/>
              <a:t>HallA</a:t>
            </a:r>
            <a:r>
              <a:rPr lang="en-US" dirty="0"/>
              <a:t> Electron beam &gt;20uA (70uA is good) going up to at least FC1</a:t>
            </a:r>
          </a:p>
          <a:p>
            <a:pPr lvl="0"/>
            <a:r>
              <a:rPr lang="en-US" dirty="0"/>
              <a:t>BCM/BPM calibration scan - 5uA steps of current up to max current, auto gaining on injector </a:t>
            </a:r>
            <a:r>
              <a:rPr lang="en-US" dirty="0" err="1"/>
              <a:t>bpms</a:t>
            </a:r>
            <a:r>
              <a:rPr lang="en-US" dirty="0"/>
              <a:t> off </a:t>
            </a:r>
          </a:p>
          <a:p>
            <a:pPr lvl="0"/>
            <a:r>
              <a:rPr lang="en-US" dirty="0" err="1"/>
              <a:t>Autogaining</a:t>
            </a:r>
            <a:r>
              <a:rPr lang="en-US" dirty="0"/>
              <a:t> of injector </a:t>
            </a:r>
            <a:r>
              <a:rPr lang="en-US" dirty="0" err="1"/>
              <a:t>bpms</a:t>
            </a:r>
            <a:r>
              <a:rPr lang="en-US" dirty="0"/>
              <a:t> back on</a:t>
            </a:r>
          </a:p>
          <a:p>
            <a:pPr lvl="0"/>
            <a:r>
              <a:rPr lang="en-US" dirty="0"/>
              <a:t>4 RHWP scans (IHWP in/out PITA 0/ PITA non-zero) – 2-4 hours</a:t>
            </a:r>
          </a:p>
          <a:p>
            <a:pPr lvl="0"/>
            <a:r>
              <a:rPr lang="en-US" b="1" dirty="0"/>
              <a:t>Afternoon</a:t>
            </a:r>
            <a:endParaRPr lang="en-US" dirty="0"/>
          </a:p>
          <a:p>
            <a:pPr lvl="0"/>
            <a:r>
              <a:rPr lang="en-US" i="1" dirty="0"/>
              <a:t>Need Access to injector room</a:t>
            </a:r>
            <a:endParaRPr lang="en-US" dirty="0"/>
          </a:p>
          <a:p>
            <a:pPr lvl="0"/>
            <a:r>
              <a:rPr lang="en-US" i="1" dirty="0"/>
              <a:t>Need someone who can help us rotate the photocathode Angle #3</a:t>
            </a:r>
            <a:endParaRPr lang="en-US" dirty="0"/>
          </a:p>
          <a:p>
            <a:pPr lvl="0"/>
            <a:r>
              <a:rPr lang="en-US" dirty="0" err="1"/>
              <a:t>HallA</a:t>
            </a:r>
            <a:r>
              <a:rPr lang="en-US" dirty="0"/>
              <a:t> Electron beam &gt;20uA (70uA is good) going up to at least FC1</a:t>
            </a:r>
          </a:p>
          <a:p>
            <a:pPr lvl="0"/>
            <a:r>
              <a:rPr lang="en-US" dirty="0"/>
              <a:t>4 RHWP scans (IHWP in/out PITA 0/ PITA non-zero) – 2-4 hours</a:t>
            </a:r>
          </a:p>
          <a:p>
            <a:pPr lvl="0"/>
            <a:r>
              <a:rPr lang="en-US" b="1" dirty="0"/>
              <a:t>Evening</a:t>
            </a:r>
            <a:endParaRPr lang="en-US" dirty="0"/>
          </a:p>
          <a:p>
            <a:pPr lvl="0"/>
            <a:r>
              <a:rPr lang="en-US" i="1" dirty="0"/>
              <a:t>Need Access to injector room</a:t>
            </a:r>
            <a:endParaRPr lang="en-US" dirty="0"/>
          </a:p>
          <a:p>
            <a:pPr lvl="0"/>
            <a:r>
              <a:rPr lang="en-US" i="1" dirty="0"/>
              <a:t>Need someone who can help us rotate the photocathode Angle #4</a:t>
            </a:r>
            <a:endParaRPr lang="en-US" dirty="0"/>
          </a:p>
          <a:p>
            <a:pPr lvl="0"/>
            <a:r>
              <a:rPr lang="en-US" dirty="0" err="1"/>
              <a:t>HallA</a:t>
            </a:r>
            <a:r>
              <a:rPr lang="en-US" dirty="0"/>
              <a:t> Electron beam &gt;20uA (70uA is good) going up to at least FC1</a:t>
            </a:r>
          </a:p>
          <a:p>
            <a:pPr lvl="0"/>
            <a:r>
              <a:rPr lang="en-US" dirty="0"/>
              <a:t>4 RHWP scans (IHWP in/out PITA 0/ PITA non-zero) – 2-4 </a:t>
            </a:r>
            <a:r>
              <a:rPr lang="en-US" dirty="0" smtClean="0"/>
              <a:t>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310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u="sng" dirty="0"/>
              <a:t>Day 5 Photocathode rotation final </a:t>
            </a:r>
            <a:endParaRPr lang="en-US" dirty="0"/>
          </a:p>
          <a:p>
            <a:pPr lvl="0"/>
            <a:r>
              <a:rPr lang="en-US" b="1" dirty="0"/>
              <a:t>Morning/Afternoon/Evening</a:t>
            </a:r>
            <a:endParaRPr lang="en-US" dirty="0"/>
          </a:p>
          <a:p>
            <a:pPr lvl="0"/>
            <a:r>
              <a:rPr lang="en-US" i="1" dirty="0"/>
              <a:t>Need Access to injector room</a:t>
            </a:r>
            <a:endParaRPr lang="en-US" dirty="0"/>
          </a:p>
          <a:p>
            <a:pPr lvl="0"/>
            <a:r>
              <a:rPr lang="en-US" i="1" dirty="0"/>
              <a:t>Need someone who can help us rotate the photocathode FINAL ANGLE </a:t>
            </a:r>
            <a:endParaRPr lang="en-US" dirty="0"/>
          </a:p>
          <a:p>
            <a:pPr lvl="0"/>
            <a:r>
              <a:rPr lang="en-US" dirty="0" err="1"/>
              <a:t>HallA</a:t>
            </a:r>
            <a:r>
              <a:rPr lang="en-US" dirty="0"/>
              <a:t> Electron beam &gt;20uA (70uA is good) going up to at least FC1</a:t>
            </a:r>
          </a:p>
          <a:p>
            <a:pPr lvl="0"/>
            <a:r>
              <a:rPr lang="en-US" dirty="0"/>
              <a:t>4 RHWP scans (IHWP in/out PITA 0/ PITA non-zero) – 2-4 hours</a:t>
            </a:r>
          </a:p>
          <a:p>
            <a:pPr lvl="0"/>
            <a:r>
              <a:rPr lang="en-US" dirty="0"/>
              <a:t>PC translation to optimize</a:t>
            </a:r>
          </a:p>
          <a:p>
            <a:pPr lvl="0"/>
            <a:r>
              <a:rPr lang="en-US" dirty="0"/>
              <a:t>4 RHWP scans (IHWP in/out PITA 0/ PITA non-zero) – 2-4 </a:t>
            </a:r>
            <a:r>
              <a:rPr lang="en-US" dirty="0" smtClean="0"/>
              <a:t>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310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391" y="1085929"/>
            <a:ext cx="4772609" cy="4629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2" descr="Run3928_Gandalf_RHWPscan_IHWPout_PITA0V_HV2615m2585V_qpd58cm_waistPC1p4mm_waistqpd1p5mm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066800"/>
            <a:ext cx="4792331" cy="464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977900" y="160338"/>
            <a:ext cx="761999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err="1" smtClean="0"/>
              <a:t>w</a:t>
            </a:r>
            <a:r>
              <a:rPr lang="en-US" sz="2600" b="1" baseline="-25000" dirty="0" err="1" smtClean="0"/>
              <a:t>pc</a:t>
            </a:r>
            <a:r>
              <a:rPr lang="en-US" sz="2600" b="1" dirty="0" smtClean="0"/>
              <a:t>= 1.35mmX,1.46mmY,w</a:t>
            </a:r>
            <a:r>
              <a:rPr lang="en-US" sz="2600" b="1" baseline="-25000" dirty="0" smtClean="0"/>
              <a:t>qpd</a:t>
            </a:r>
            <a:r>
              <a:rPr lang="en-US" sz="2600" b="1" dirty="0" smtClean="0"/>
              <a:t>=1.43mmX,1.58mmY </a:t>
            </a:r>
          </a:p>
        </p:txBody>
      </p:sp>
      <p:sp>
        <p:nvSpPr>
          <p:cNvPr id="6" name="Rectangle 5"/>
          <p:cNvSpPr/>
          <p:nvPr/>
        </p:nvSpPr>
        <p:spPr>
          <a:xfrm>
            <a:off x="-304800" y="5715000"/>
            <a:ext cx="944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400" dirty="0" smtClean="0"/>
              <a:t>4</a:t>
            </a:r>
            <a:r>
              <a:rPr lang="el-GR" sz="2400" dirty="0" smtClean="0"/>
              <a:t>θ</a:t>
            </a:r>
            <a:r>
              <a:rPr lang="en-US" sz="2400" dirty="0" smtClean="0"/>
              <a:t> terms </a:t>
            </a:r>
          </a:p>
          <a:p>
            <a:pPr lvl="1" algn="ctr"/>
            <a:r>
              <a:rPr lang="en-US" sz="2400" dirty="0" smtClean="0"/>
              <a:t>1.3um(</a:t>
            </a:r>
            <a:r>
              <a:rPr lang="en-US" sz="2400" dirty="0" err="1" smtClean="0"/>
              <a:t>IHWPout</a:t>
            </a:r>
            <a:r>
              <a:rPr lang="en-US" sz="2400" dirty="0" smtClean="0"/>
              <a:t>)/1.5um(</a:t>
            </a:r>
            <a:r>
              <a:rPr lang="en-US" sz="2400" dirty="0" err="1" smtClean="0"/>
              <a:t>IHWPin</a:t>
            </a:r>
            <a:r>
              <a:rPr lang="en-US" sz="2400" dirty="0" smtClean="0"/>
              <a:t>)X, 0.76um(</a:t>
            </a:r>
            <a:r>
              <a:rPr lang="en-US" sz="2400" dirty="0" err="1" smtClean="0"/>
              <a:t>IHWPout</a:t>
            </a:r>
            <a:r>
              <a:rPr lang="en-US" sz="2400" dirty="0" smtClean="0"/>
              <a:t>)/1.1um(</a:t>
            </a:r>
            <a:r>
              <a:rPr lang="en-US" sz="2400" dirty="0" err="1" smtClean="0"/>
              <a:t>IHWPin</a:t>
            </a:r>
            <a:r>
              <a:rPr lang="en-US" sz="2400" dirty="0" smtClean="0"/>
              <a:t>)Y</a:t>
            </a:r>
            <a:endParaRPr lang="en-US" sz="2400" dirty="0" smtClean="0"/>
          </a:p>
        </p:txBody>
      </p:sp>
      <p:sp>
        <p:nvSpPr>
          <p:cNvPr id="2" name="TextBox 1"/>
          <p:cNvSpPr txBox="1"/>
          <p:nvPr/>
        </p:nvSpPr>
        <p:spPr>
          <a:xfrm rot="2007566">
            <a:off x="8040106" y="43947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UVA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292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748" y="1390650"/>
            <a:ext cx="4851252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652" y="1390650"/>
            <a:ext cx="4851252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" y="190500"/>
            <a:ext cx="8293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wpcx</a:t>
            </a:r>
            <a:r>
              <a:rPr lang="en-US" sz="2000" b="1" dirty="0" smtClean="0"/>
              <a:t>&lt;=0.324mmX,0.341mmY wqpdx~0.886mmX,~0.891mmY</a:t>
            </a:r>
          </a:p>
          <a:p>
            <a:pPr algn="ctr"/>
            <a:r>
              <a:rPr lang="en-US" sz="2000" b="1" dirty="0" smtClean="0"/>
              <a:t>PC NOT realigned, angle=(1mrad yaw,6mrad pitch)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-304800" y="5950803"/>
            <a:ext cx="944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400" dirty="0" smtClean="0"/>
              <a:t>4</a:t>
            </a:r>
            <a:r>
              <a:rPr lang="el-GR" sz="2400" dirty="0" smtClean="0"/>
              <a:t>θ</a:t>
            </a:r>
            <a:r>
              <a:rPr lang="en-US" sz="2400" dirty="0" smtClean="0"/>
              <a:t> terms </a:t>
            </a:r>
          </a:p>
          <a:p>
            <a:pPr lvl="1" algn="ctr"/>
            <a:r>
              <a:rPr lang="en-US" sz="2400" dirty="0" smtClean="0"/>
              <a:t>2.2</a:t>
            </a:r>
            <a:r>
              <a:rPr lang="en-US" sz="2400" dirty="0" smtClean="0"/>
              <a:t>um(</a:t>
            </a:r>
            <a:r>
              <a:rPr lang="en-US" sz="2400" dirty="0" err="1" smtClean="0"/>
              <a:t>IHWPout</a:t>
            </a:r>
            <a:r>
              <a:rPr lang="en-US" sz="2400" dirty="0" smtClean="0"/>
              <a:t>)/3.1um(</a:t>
            </a:r>
            <a:r>
              <a:rPr lang="en-US" sz="2400" dirty="0" err="1" smtClean="0"/>
              <a:t>IHWPin</a:t>
            </a:r>
            <a:r>
              <a:rPr lang="en-US" sz="2400" dirty="0" smtClean="0"/>
              <a:t>)X, 2.5um(</a:t>
            </a:r>
            <a:r>
              <a:rPr lang="en-US" sz="2400" dirty="0" err="1" smtClean="0"/>
              <a:t>IHWPout</a:t>
            </a:r>
            <a:r>
              <a:rPr lang="en-US" sz="2400" dirty="0" smtClean="0"/>
              <a:t>)/4.3um(</a:t>
            </a:r>
            <a:r>
              <a:rPr lang="en-US" sz="2400" dirty="0" err="1" smtClean="0"/>
              <a:t>IHWPin</a:t>
            </a:r>
            <a:r>
              <a:rPr lang="en-US" sz="2400" dirty="0" smtClean="0"/>
              <a:t>)Y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 rot="2007566">
            <a:off x="8040106" y="43947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UVA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760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222" y="1295400"/>
            <a:ext cx="4779778" cy="463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2900" y="190500"/>
            <a:ext cx="8293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wpcx</a:t>
            </a:r>
            <a:r>
              <a:rPr lang="en-US" sz="2000" b="1" dirty="0" smtClean="0"/>
              <a:t>&lt;=0.324mmX,0.341mmY wqpdx~0.886mmX,~0.891mmY</a:t>
            </a:r>
          </a:p>
          <a:p>
            <a:pPr algn="ctr"/>
            <a:r>
              <a:rPr lang="en-US" sz="2000" b="1" dirty="0" smtClean="0"/>
              <a:t>PC realigned, angle = (-0.3mrad yaw, 5.5mrad pitch)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-304800" y="5950803"/>
            <a:ext cx="9448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200" dirty="0" smtClean="0"/>
              <a:t>4</a:t>
            </a:r>
            <a:r>
              <a:rPr lang="el-GR" sz="2200" dirty="0" smtClean="0"/>
              <a:t>θ</a:t>
            </a:r>
            <a:r>
              <a:rPr lang="en-US" sz="2200" dirty="0" smtClean="0"/>
              <a:t> terms </a:t>
            </a:r>
          </a:p>
          <a:p>
            <a:pPr lvl="1" algn="ctr"/>
            <a:r>
              <a:rPr lang="en-US" sz="2200" dirty="0" smtClean="0"/>
              <a:t>0.29um(</a:t>
            </a:r>
            <a:r>
              <a:rPr lang="en-US" sz="2200" dirty="0" err="1" smtClean="0"/>
              <a:t>IHWPout</a:t>
            </a:r>
            <a:r>
              <a:rPr lang="en-US" sz="2200" dirty="0" smtClean="0"/>
              <a:t>)/0.27um(</a:t>
            </a:r>
            <a:r>
              <a:rPr lang="en-US" sz="2200" dirty="0" err="1" smtClean="0"/>
              <a:t>IHWPin</a:t>
            </a:r>
            <a:r>
              <a:rPr lang="en-US" sz="2200" dirty="0" smtClean="0"/>
              <a:t>)X, 0.24um(</a:t>
            </a:r>
            <a:r>
              <a:rPr lang="en-US" sz="2200" dirty="0" err="1" smtClean="0"/>
              <a:t>IHWPout</a:t>
            </a:r>
            <a:r>
              <a:rPr lang="en-US" sz="2200" dirty="0" smtClean="0"/>
              <a:t>)/0.09um(</a:t>
            </a:r>
            <a:r>
              <a:rPr lang="en-US" sz="2200" dirty="0" err="1" smtClean="0"/>
              <a:t>IHWPin</a:t>
            </a:r>
            <a:r>
              <a:rPr lang="en-US" sz="2200" dirty="0" smtClean="0"/>
              <a:t>)Y</a:t>
            </a:r>
            <a:endParaRPr lang="en-US" sz="22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4779778" cy="463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 rot="2007566">
            <a:off x="8040106" y="43947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UVA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68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295400"/>
            <a:ext cx="4748261" cy="4605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-304800" y="5950803"/>
            <a:ext cx="94488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400" dirty="0" smtClean="0"/>
              <a:t>4</a:t>
            </a:r>
            <a:r>
              <a:rPr lang="el-GR" sz="2400" dirty="0" smtClean="0"/>
              <a:t>θ</a:t>
            </a:r>
            <a:r>
              <a:rPr lang="en-US" sz="2400" dirty="0" smtClean="0"/>
              <a:t> terms </a:t>
            </a:r>
          </a:p>
          <a:p>
            <a:pPr lvl="1" algn="ctr"/>
            <a:r>
              <a:rPr lang="en-US" sz="2200" dirty="0" smtClean="0"/>
              <a:t>0.47um(</a:t>
            </a:r>
            <a:r>
              <a:rPr lang="en-US" sz="2200" dirty="0" err="1" smtClean="0"/>
              <a:t>IHWPout</a:t>
            </a:r>
            <a:r>
              <a:rPr lang="en-US" sz="2200" dirty="0" smtClean="0"/>
              <a:t>)/0.54um(</a:t>
            </a:r>
            <a:r>
              <a:rPr lang="en-US" sz="2200" dirty="0" err="1" smtClean="0"/>
              <a:t>IHWPin</a:t>
            </a:r>
            <a:r>
              <a:rPr lang="en-US" sz="2200" dirty="0" smtClean="0"/>
              <a:t>)X, 0.33um(</a:t>
            </a:r>
            <a:r>
              <a:rPr lang="en-US" sz="2200" dirty="0" err="1" smtClean="0"/>
              <a:t>IHWPout</a:t>
            </a:r>
            <a:r>
              <a:rPr lang="en-US" sz="2200" dirty="0" smtClean="0"/>
              <a:t>)/0.36um(</a:t>
            </a:r>
            <a:r>
              <a:rPr lang="en-US" sz="2200" dirty="0" err="1" smtClean="0"/>
              <a:t>IHWPin</a:t>
            </a:r>
            <a:r>
              <a:rPr lang="en-US" sz="2200" dirty="0" smtClean="0"/>
              <a:t>)Y</a:t>
            </a:r>
            <a:endParaRPr lang="en-US" sz="2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42900" y="190500"/>
            <a:ext cx="8293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wpcx</a:t>
            </a:r>
            <a:r>
              <a:rPr lang="en-US" sz="2000" b="1" dirty="0" smtClean="0"/>
              <a:t>&lt;=0.324mmX,0.341mmY wqpdx~2.06mmX,~1.907mmY</a:t>
            </a:r>
          </a:p>
          <a:p>
            <a:pPr algn="ctr"/>
            <a:r>
              <a:rPr lang="en-US" sz="2000" b="1" dirty="0" smtClean="0"/>
              <a:t>PC realigned, angle = (-0.3mrad yaw, 5.5mrad pitch)</a:t>
            </a:r>
            <a:endParaRPr lang="en-US" sz="2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7501"/>
            <a:ext cx="4797589" cy="4653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 rot="2007566">
            <a:off x="8040106" y="43947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UVA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91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917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UVa</a:t>
            </a:r>
            <a:r>
              <a:rPr lang="en-US" dirty="0" smtClean="0"/>
              <a:t> Results – Reducing Spot-size Helps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514600"/>
            <a:ext cx="9067800" cy="3611563"/>
          </a:xfrm>
        </p:spPr>
        <p:txBody>
          <a:bodyPr>
            <a:normAutofit/>
          </a:bodyPr>
          <a:lstStyle/>
          <a:p>
            <a:r>
              <a:rPr lang="en-US" sz="2600" dirty="0" err="1" smtClean="0"/>
              <a:t>w</a:t>
            </a:r>
            <a:r>
              <a:rPr lang="en-US" sz="2600" baseline="-25000" dirty="0" err="1" smtClean="0"/>
              <a:t>pc</a:t>
            </a:r>
            <a:r>
              <a:rPr lang="en-US" sz="2600" dirty="0" smtClean="0"/>
              <a:t>= 1.35mmX,1.46mmY, </a:t>
            </a:r>
            <a:r>
              <a:rPr lang="en-US" sz="2600" dirty="0" err="1" smtClean="0"/>
              <a:t>w</a:t>
            </a:r>
            <a:r>
              <a:rPr lang="en-US" sz="2600" baseline="-25000" dirty="0" err="1" smtClean="0"/>
              <a:t>qpd</a:t>
            </a:r>
            <a:r>
              <a:rPr lang="en-US" sz="2600" dirty="0" smtClean="0"/>
              <a:t>=1.43mmX,1.58mmY </a:t>
            </a:r>
          </a:p>
          <a:p>
            <a:pPr lvl="1"/>
            <a:r>
              <a:rPr lang="en-US" sz="2600" dirty="0" smtClean="0"/>
              <a:t>4</a:t>
            </a:r>
            <a:r>
              <a:rPr lang="el-GR" sz="2600" dirty="0" smtClean="0"/>
              <a:t>θ</a:t>
            </a:r>
            <a:r>
              <a:rPr lang="en-US" sz="2600" dirty="0" smtClean="0"/>
              <a:t> terms ~ 1.3-1.5umX, 0.76-1.1umY</a:t>
            </a:r>
          </a:p>
          <a:p>
            <a:r>
              <a:rPr lang="en-US" sz="2600" dirty="0"/>
              <a:t>w</a:t>
            </a:r>
            <a:r>
              <a:rPr lang="en-US" sz="2600" baseline="-25000" dirty="0" smtClean="0"/>
              <a:t>pc</a:t>
            </a:r>
            <a:r>
              <a:rPr lang="en-US" sz="2600" dirty="0" smtClean="0"/>
              <a:t>~</a:t>
            </a:r>
            <a:r>
              <a:rPr lang="en-US" sz="2600" dirty="0" smtClean="0"/>
              <a:t>0.324mmX,0.341mmY,w</a:t>
            </a:r>
            <a:r>
              <a:rPr lang="en-US" sz="2600" baseline="-25000" dirty="0" smtClean="0"/>
              <a:t>qpd</a:t>
            </a:r>
            <a:r>
              <a:rPr lang="en-US" sz="2600" dirty="0" smtClean="0"/>
              <a:t>= 0.886mmX,0.891mmY </a:t>
            </a:r>
            <a:r>
              <a:rPr lang="en-US" sz="2600" dirty="0"/>
              <a:t>~</a:t>
            </a:r>
            <a:r>
              <a:rPr lang="en-US" sz="2600" dirty="0" smtClean="0"/>
              <a:t> </a:t>
            </a:r>
            <a:r>
              <a:rPr lang="en-US" sz="2600" b="1" dirty="0" smtClean="0"/>
              <a:t>7x</a:t>
            </a:r>
          </a:p>
          <a:p>
            <a:pPr lvl="1"/>
            <a:r>
              <a:rPr lang="en-US" sz="2600" dirty="0" smtClean="0"/>
              <a:t> 4</a:t>
            </a:r>
            <a:r>
              <a:rPr lang="el-GR" sz="2600" dirty="0" smtClean="0"/>
              <a:t>θ</a:t>
            </a:r>
            <a:r>
              <a:rPr lang="en-US" sz="2600" dirty="0" smtClean="0"/>
              <a:t> terms (NOT realigned) ~ 2.2-3.1umX, 2.5-4.3umY </a:t>
            </a:r>
          </a:p>
          <a:p>
            <a:pPr lvl="1"/>
            <a:r>
              <a:rPr lang="en-US" sz="2600" dirty="0" smtClean="0"/>
              <a:t>4</a:t>
            </a:r>
            <a:r>
              <a:rPr lang="el-GR" sz="2600" dirty="0" smtClean="0"/>
              <a:t>θ</a:t>
            </a:r>
            <a:r>
              <a:rPr lang="en-US" sz="2600" dirty="0" smtClean="0"/>
              <a:t> terms</a:t>
            </a:r>
            <a:r>
              <a:rPr lang="en-US" sz="2600" dirty="0" smtClean="0"/>
              <a:t>(aligned) ~ </a:t>
            </a:r>
            <a:r>
              <a:rPr lang="en-US" sz="2600" dirty="0" smtClean="0"/>
              <a:t>0.29-0.27umX,0.24um-0.09umY  ~ 5.2x</a:t>
            </a:r>
          </a:p>
          <a:p>
            <a:r>
              <a:rPr lang="en-US" sz="2600" dirty="0" err="1" smtClean="0"/>
              <a:t>w</a:t>
            </a:r>
            <a:r>
              <a:rPr lang="en-US" sz="2600" baseline="-25000" dirty="0" err="1" smtClean="0"/>
              <a:t>pc</a:t>
            </a:r>
            <a:r>
              <a:rPr lang="en-US" sz="2600" dirty="0" smtClean="0"/>
              <a:t>= 0.324mmX,0.341mmY,w</a:t>
            </a:r>
            <a:r>
              <a:rPr lang="en-US" sz="2600" baseline="-25000" dirty="0" smtClean="0"/>
              <a:t>qpd</a:t>
            </a:r>
            <a:r>
              <a:rPr lang="en-US" sz="2600" dirty="0" smtClean="0"/>
              <a:t>= 2.06mmX,1.907mmY ~ </a:t>
            </a:r>
            <a:r>
              <a:rPr lang="en-US" sz="2600" b="1" dirty="0" smtClean="0"/>
              <a:t>3x</a:t>
            </a:r>
          </a:p>
          <a:p>
            <a:pPr lvl="1"/>
            <a:r>
              <a:rPr lang="en-US" sz="2600" dirty="0" smtClean="0"/>
              <a:t>4</a:t>
            </a:r>
            <a:r>
              <a:rPr lang="el-GR" sz="2600" dirty="0" smtClean="0"/>
              <a:t>θ</a:t>
            </a:r>
            <a:r>
              <a:rPr lang="en-US" sz="2600" dirty="0" smtClean="0"/>
              <a:t> terms ~ 0.47-0.54umX,0.33-0.36umY ~ 2.7x</a:t>
            </a:r>
          </a:p>
          <a:p>
            <a:pPr lvl="1"/>
            <a:endParaRPr lang="en-US" sz="2600" dirty="0" smtClean="0"/>
          </a:p>
          <a:p>
            <a:endParaRPr lang="en-US" sz="2600" dirty="0" smtClean="0"/>
          </a:p>
          <a:p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063823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~800nm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914400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Hpol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2130623"/>
            <a:ext cx="1714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IHWP(780nm) + </a:t>
            </a:r>
            <a:r>
              <a:rPr lang="en-US" sz="1400" dirty="0" err="1" smtClean="0"/>
              <a:t>Vpol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9144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KD*P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8447002" y="914400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qpd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130623"/>
            <a:ext cx="755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1m lens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573137" y="2130623"/>
            <a:ext cx="1037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-0.75m lens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562600" y="914400"/>
            <a:ext cx="1268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RHWP(808nm)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0" y="911423"/>
            <a:ext cx="793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analyzer</a:t>
            </a:r>
            <a:endParaRPr lang="en-US" sz="14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381000" y="1371600"/>
            <a:ext cx="838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be 19"/>
          <p:cNvSpPr/>
          <p:nvPr/>
        </p:nvSpPr>
        <p:spPr>
          <a:xfrm>
            <a:off x="2032384" y="1222177"/>
            <a:ext cx="329816" cy="378023"/>
          </a:xfrm>
          <a:prstGeom prst="cube">
            <a:avLst/>
          </a:prstGeom>
          <a:solidFill>
            <a:srgbClr val="00B0F0">
              <a:alpha val="32941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ube 20"/>
          <p:cNvSpPr/>
          <p:nvPr/>
        </p:nvSpPr>
        <p:spPr>
          <a:xfrm>
            <a:off x="7061584" y="1222177"/>
            <a:ext cx="329816" cy="378023"/>
          </a:xfrm>
          <a:prstGeom prst="cube">
            <a:avLst/>
          </a:prstGeom>
          <a:solidFill>
            <a:srgbClr val="00B0F0">
              <a:alpha val="32941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an 21"/>
          <p:cNvSpPr/>
          <p:nvPr/>
        </p:nvSpPr>
        <p:spPr>
          <a:xfrm rot="5400000">
            <a:off x="4916425" y="1014412"/>
            <a:ext cx="441386" cy="85096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an 22"/>
          <p:cNvSpPr/>
          <p:nvPr/>
        </p:nvSpPr>
        <p:spPr>
          <a:xfrm rot="5400000">
            <a:off x="5935693" y="1363694"/>
            <a:ext cx="457200" cy="168213"/>
          </a:xfrm>
          <a:prstGeom prst="can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an 23"/>
          <p:cNvSpPr/>
          <p:nvPr/>
        </p:nvSpPr>
        <p:spPr>
          <a:xfrm rot="5400000">
            <a:off x="3208306" y="1820894"/>
            <a:ext cx="457200" cy="168213"/>
          </a:xfrm>
          <a:prstGeom prst="can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 rot="5400000">
            <a:off x="3532096" y="1817917"/>
            <a:ext cx="457200" cy="168213"/>
          </a:xfrm>
          <a:prstGeom prst="can">
            <a:avLst/>
          </a:prstGeom>
          <a:solidFill>
            <a:schemeClr val="bg1">
              <a:lumMod val="75000"/>
              <a:alpha val="50196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Or 25"/>
          <p:cNvSpPr/>
          <p:nvPr/>
        </p:nvSpPr>
        <p:spPr>
          <a:xfrm>
            <a:off x="8534400" y="1222177"/>
            <a:ext cx="304800" cy="378023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402081" y="1673423"/>
            <a:ext cx="121919" cy="4601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Stored Data 28"/>
          <p:cNvSpPr/>
          <p:nvPr/>
        </p:nvSpPr>
        <p:spPr>
          <a:xfrm flipH="1">
            <a:off x="8001000" y="1676400"/>
            <a:ext cx="97836" cy="458689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1463040" y="1447800"/>
            <a:ext cx="0" cy="22860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3581400" y="1447800"/>
            <a:ext cx="0" cy="22860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8068968" y="1447800"/>
            <a:ext cx="0" cy="22860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224348" y="6096000"/>
            <a:ext cx="31474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4</a:t>
            </a:r>
            <a:r>
              <a:rPr lang="el-GR" sz="2400" b="1" dirty="0" smtClean="0"/>
              <a:t>θ</a:t>
            </a:r>
            <a:r>
              <a:rPr lang="en-US" sz="2400" b="1" dirty="0" smtClean="0"/>
              <a:t> terms ~ </a:t>
            </a:r>
            <a:r>
              <a:rPr lang="en-US" sz="2400" b="1" dirty="0" err="1" smtClean="0"/>
              <a:t>wpc</a:t>
            </a:r>
            <a:r>
              <a:rPr lang="en-US" sz="2400" b="1" dirty="0" smtClean="0"/>
              <a:t> * </a:t>
            </a:r>
            <a:r>
              <a:rPr lang="en-US" sz="2400" b="1" dirty="0" err="1" smtClean="0"/>
              <a:t>wqpd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90240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scenarios (Injector Table)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6012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Now: </a:t>
            </a:r>
            <a:r>
              <a:rPr lang="en-US" sz="2800" dirty="0" err="1" smtClean="0"/>
              <a:t>w</a:t>
            </a:r>
            <a:r>
              <a:rPr lang="en-US" sz="2800" baseline="-25000" dirty="0" err="1" smtClean="0"/>
              <a:t>pc</a:t>
            </a:r>
            <a:r>
              <a:rPr lang="en-US" sz="2800" dirty="0" smtClean="0"/>
              <a:t>=1.9mm, </a:t>
            </a:r>
            <a:r>
              <a:rPr lang="en-US" sz="2800" dirty="0" err="1" smtClean="0"/>
              <a:t>w</a:t>
            </a:r>
            <a:r>
              <a:rPr lang="en-US" sz="2800" baseline="-25000" dirty="0" err="1" smtClean="0"/>
              <a:t>c</a:t>
            </a:r>
            <a:r>
              <a:rPr lang="en-US" sz="2800" dirty="0" smtClean="0"/>
              <a:t>=1.1mm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Upstream 1m lens (z=-1.29m): </a:t>
            </a:r>
            <a:r>
              <a:rPr lang="en-US" sz="2800" dirty="0" err="1" smtClean="0"/>
              <a:t>w</a:t>
            </a:r>
            <a:r>
              <a:rPr lang="en-US" sz="2800" baseline="-25000" dirty="0" err="1" smtClean="0"/>
              <a:t>pc</a:t>
            </a:r>
            <a:r>
              <a:rPr lang="en-US" sz="2800" dirty="0" smtClean="0"/>
              <a:t>=0.53mm, </a:t>
            </a:r>
            <a:r>
              <a:rPr lang="en-US" sz="2800" dirty="0" err="1" smtClean="0"/>
              <a:t>w</a:t>
            </a:r>
            <a:r>
              <a:rPr lang="en-US" sz="2800" baseline="-25000" dirty="0" err="1" smtClean="0"/>
              <a:t>c</a:t>
            </a:r>
            <a:r>
              <a:rPr lang="en-US" sz="2800" dirty="0" smtClean="0"/>
              <a:t>=0.85mm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Up+Downstream</a:t>
            </a:r>
            <a:r>
              <a:rPr lang="en-US" sz="2800" dirty="0" smtClean="0"/>
              <a:t>(z=0.81) 1m lenses: </a:t>
            </a:r>
            <a:r>
              <a:rPr lang="en-US" sz="2800" dirty="0" err="1" smtClean="0"/>
              <a:t>w</a:t>
            </a:r>
            <a:r>
              <a:rPr lang="en-US" sz="2800" baseline="-25000" dirty="0" err="1" smtClean="0"/>
              <a:t>pc</a:t>
            </a:r>
            <a:r>
              <a:rPr lang="en-US" sz="2800" dirty="0" smtClean="0"/>
              <a:t>=0.53, </a:t>
            </a:r>
            <a:r>
              <a:rPr lang="en-US" sz="2800" dirty="0" err="1" smtClean="0"/>
              <a:t>w</a:t>
            </a:r>
            <a:r>
              <a:rPr lang="en-US" sz="2800" baseline="-25000" dirty="0" err="1" smtClean="0"/>
              <a:t>c</a:t>
            </a:r>
            <a:r>
              <a:rPr lang="en-US" sz="2800" dirty="0" smtClean="0"/>
              <a:t>=1.1mm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i="1" dirty="0" smtClean="0"/>
              <a:t>A 1m lens 0.2m after the </a:t>
            </a:r>
            <a:r>
              <a:rPr lang="en-US" sz="2400" i="1" dirty="0" err="1" smtClean="0"/>
              <a:t>Pockels</a:t>
            </a:r>
            <a:r>
              <a:rPr lang="en-US" sz="2400" i="1" dirty="0" smtClean="0"/>
              <a:t> cell, would keep the </a:t>
            </a:r>
            <a:r>
              <a:rPr lang="en-US" sz="2400" i="1" dirty="0" err="1" smtClean="0"/>
              <a:t>wpc</a:t>
            </a:r>
            <a:r>
              <a:rPr lang="en-US" sz="2400" i="1" dirty="0" smtClean="0"/>
              <a:t> the same=1.9mm and enlarge the </a:t>
            </a:r>
            <a:r>
              <a:rPr lang="en-US" sz="2400" i="1" dirty="0" err="1" smtClean="0"/>
              <a:t>wc</a:t>
            </a:r>
            <a:r>
              <a:rPr lang="en-US" sz="2400" i="1" dirty="0" smtClean="0"/>
              <a:t> from 1.1mm to 2.05mm (so 4sigma~4mm).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4768334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Scenario #2 has a ~20% spot size reduction on the cathode</a:t>
            </a:r>
          </a:p>
          <a:p>
            <a:r>
              <a:rPr lang="en-US" sz="2400" dirty="0" smtClean="0"/>
              <a:t>Scenario #3 goes through a focus after the vacuum window</a:t>
            </a:r>
          </a:p>
        </p:txBody>
      </p:sp>
    </p:spTree>
    <p:extLst>
      <p:ext uri="{BB962C8B-B14F-4D97-AF65-F5344CB8AC3E}">
        <p14:creationId xmlns:p14="http://schemas.microsoft.com/office/powerpoint/2010/main" val="2900415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 rot="8183139">
            <a:off x="1127761" y="4247731"/>
            <a:ext cx="533400" cy="152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(Conceptual)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8207" y="3017992"/>
            <a:ext cx="12192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7407" y="3017992"/>
            <a:ext cx="0" cy="1295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8207" y="4305772"/>
            <a:ext cx="1219200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be 11"/>
          <p:cNvSpPr/>
          <p:nvPr/>
        </p:nvSpPr>
        <p:spPr>
          <a:xfrm>
            <a:off x="1225007" y="2865592"/>
            <a:ext cx="304800" cy="304800"/>
          </a:xfrm>
          <a:prstGeom prst="cub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529807" y="3017992"/>
            <a:ext cx="5715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01307" y="3017992"/>
            <a:ext cx="440140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29077" y="3017992"/>
            <a:ext cx="2645777" cy="1523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n 29"/>
          <p:cNvSpPr/>
          <p:nvPr/>
        </p:nvSpPr>
        <p:spPr>
          <a:xfrm rot="5400000">
            <a:off x="3293654" y="2722717"/>
            <a:ext cx="381000" cy="621030"/>
          </a:xfrm>
          <a:prstGeom prst="can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5274854" y="3033231"/>
            <a:ext cx="440140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732054" y="3033231"/>
            <a:ext cx="2645777" cy="1523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815557" y="2842731"/>
            <a:ext cx="106497" cy="381001"/>
          </a:xfrm>
          <a:prstGeom prst="ellipse">
            <a:avLst/>
          </a:prstGeom>
          <a:solidFill>
            <a:srgbClr val="4F81BD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 rot="5400000">
            <a:off x="1301207" y="3204137"/>
            <a:ext cx="152400" cy="397330"/>
          </a:xfrm>
          <a:prstGeom prst="ellipse">
            <a:avLst/>
          </a:prstGeom>
          <a:solidFill>
            <a:srgbClr val="4F81BD">
              <a:alpha val="5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046254" y="2842731"/>
            <a:ext cx="106497" cy="3810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265454" y="2857969"/>
            <a:ext cx="106497" cy="38100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5400000">
            <a:off x="6519228" y="2960839"/>
            <a:ext cx="582112" cy="175261"/>
          </a:xfrm>
          <a:prstGeom prst="can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Summing Junction 39"/>
          <p:cNvSpPr/>
          <p:nvPr/>
        </p:nvSpPr>
        <p:spPr>
          <a:xfrm>
            <a:off x="8188967" y="2857969"/>
            <a:ext cx="402223" cy="461010"/>
          </a:xfrm>
          <a:prstGeom prst="flowChartSummingJunction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32265" y="4563070"/>
            <a:ext cx="1245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Different Halls Beams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972414" y="2403927"/>
            <a:ext cx="1207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combiner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1819550" y="3452332"/>
            <a:ext cx="1207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Upstream f=1m lens</a:t>
            </a:r>
            <a:endParaRPr lang="en-US" b="1" dirty="0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1922055" y="3238970"/>
            <a:ext cx="0" cy="281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1693454" y="3402802"/>
            <a:ext cx="217171" cy="1181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510266" y="1962622"/>
            <a:ext cx="1529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Downstream f=1m lens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5768333" y="3334222"/>
            <a:ext cx="1529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Steering lens</a:t>
            </a:r>
          </a:p>
          <a:p>
            <a:r>
              <a:rPr lang="en-US" b="1" dirty="0"/>
              <a:t>f</a:t>
            </a:r>
            <a:r>
              <a:rPr lang="en-US" b="1" dirty="0" smtClean="0"/>
              <a:t>=2m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6371951" y="2191222"/>
            <a:ext cx="1529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window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7901127" y="2488637"/>
            <a:ext cx="1107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cathode</a:t>
            </a:r>
            <a:endParaRPr lang="en-US" b="1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1922055" y="2773259"/>
            <a:ext cx="156209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537403" y="2757413"/>
            <a:ext cx="156209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152751" y="2842731"/>
            <a:ext cx="103650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341654" y="2800822"/>
            <a:ext cx="30221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6953841" y="3181822"/>
            <a:ext cx="123512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330811" y="2434645"/>
            <a:ext cx="116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~1.29m</a:t>
            </a:r>
            <a:endParaRPr lang="en-US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3936725" y="2455092"/>
            <a:ext cx="116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0.81m</a:t>
            </a:r>
            <a:endParaRPr lang="en-US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5283040" y="2496022"/>
            <a:ext cx="116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25.6cm</a:t>
            </a:r>
            <a:endParaRPr lang="en-US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6228895" y="2431490"/>
            <a:ext cx="116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8.3cm</a:t>
            </a:r>
            <a:endParaRPr lang="en-US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7227301" y="3181822"/>
            <a:ext cx="116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2.288m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802039" y="4800600"/>
            <a:ext cx="69609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May have Upstream Lens before or after combiner (either affecting all Halls or affecting only Hall 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Upstream lens permanently installed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May keep downstream lens installed or not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(20% spot size difference on cathode)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3148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Predictions </a:t>
            </a:r>
            <a:br>
              <a:rPr lang="en-US" dirty="0" smtClean="0"/>
            </a:br>
            <a:r>
              <a:rPr lang="en-US" sz="3600" dirty="0" smtClean="0"/>
              <a:t>(not including vacuum window or 2</a:t>
            </a:r>
            <a:r>
              <a:rPr lang="el-GR" sz="3600" dirty="0" smtClean="0"/>
              <a:t>θ</a:t>
            </a:r>
            <a:r>
              <a:rPr lang="en-US" sz="3600" dirty="0" smtClean="0"/>
              <a:t> terms)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NOW: model </a:t>
            </a:r>
            <a:r>
              <a:rPr lang="en-US" dirty="0" err="1" smtClean="0"/>
              <a:t>UVa</a:t>
            </a:r>
            <a:r>
              <a:rPr lang="en-US" dirty="0" smtClean="0"/>
              <a:t> KD*P, </a:t>
            </a:r>
            <a:r>
              <a:rPr lang="en-US" dirty="0" err="1" smtClean="0"/>
              <a:t>Jlab</a:t>
            </a:r>
            <a:r>
              <a:rPr lang="en-US" dirty="0" smtClean="0"/>
              <a:t> </a:t>
            </a:r>
            <a:r>
              <a:rPr lang="en-US" dirty="0" err="1" smtClean="0"/>
              <a:t>spotsizes</a:t>
            </a:r>
            <a:endParaRPr lang="en-US" dirty="0" smtClean="0"/>
          </a:p>
          <a:p>
            <a:pPr lvl="1"/>
            <a:r>
              <a:rPr lang="en-US" dirty="0" smtClean="0"/>
              <a:t>~100nm offsets, 10-40nm 4</a:t>
            </a:r>
            <a:r>
              <a:rPr lang="el-GR" dirty="0" smtClean="0"/>
              <a:t>θ</a:t>
            </a:r>
            <a:r>
              <a:rPr lang="en-US" dirty="0" smtClean="0"/>
              <a:t> terms </a:t>
            </a:r>
          </a:p>
          <a:p>
            <a:pPr lvl="1"/>
            <a:r>
              <a:rPr lang="en-US" dirty="0" smtClean="0"/>
              <a:t>Measure bpm0I01 first after cathode 25-45nm </a:t>
            </a:r>
            <a:r>
              <a:rPr lang="en-US" dirty="0" smtClean="0"/>
              <a:t>4</a:t>
            </a:r>
            <a:r>
              <a:rPr lang="el-GR" dirty="0" smtClean="0"/>
              <a:t>θ</a:t>
            </a:r>
            <a:endParaRPr lang="en-US" dirty="0" smtClean="0"/>
          </a:p>
          <a:p>
            <a:r>
              <a:rPr lang="en-US" dirty="0" smtClean="0"/>
              <a:t>1m lens upstream: model </a:t>
            </a:r>
            <a:r>
              <a:rPr lang="en-US" dirty="0" err="1" smtClean="0"/>
              <a:t>UVa</a:t>
            </a:r>
            <a:r>
              <a:rPr lang="en-US" dirty="0" smtClean="0"/>
              <a:t> KD*P, </a:t>
            </a:r>
            <a:r>
              <a:rPr lang="en-US" dirty="0" err="1" smtClean="0"/>
              <a:t>Jlab</a:t>
            </a:r>
            <a:r>
              <a:rPr lang="en-US" dirty="0" smtClean="0"/>
              <a:t> predicted </a:t>
            </a:r>
            <a:r>
              <a:rPr lang="en-US" dirty="0" err="1" smtClean="0"/>
              <a:t>spotsizes</a:t>
            </a:r>
            <a:endParaRPr lang="en-US" dirty="0" smtClean="0"/>
          </a:p>
          <a:p>
            <a:pPr lvl="1"/>
            <a:r>
              <a:rPr lang="en-US" dirty="0" smtClean="0"/>
              <a:t>20-30nm offsets, &lt;10nm 4</a:t>
            </a:r>
            <a:r>
              <a:rPr lang="el-GR" dirty="0" smtClean="0"/>
              <a:t>θ</a:t>
            </a:r>
            <a:r>
              <a:rPr lang="en-US" dirty="0" smtClean="0"/>
              <a:t> terms</a:t>
            </a:r>
          </a:p>
          <a:p>
            <a:r>
              <a:rPr lang="en-US" dirty="0" smtClean="0"/>
              <a:t>+Photocathode Rotation</a:t>
            </a:r>
          </a:p>
          <a:p>
            <a:pPr lvl="1"/>
            <a:r>
              <a:rPr lang="en-US" dirty="0" smtClean="0"/>
              <a:t>(&lt;5nm offsets &amp; 4</a:t>
            </a:r>
            <a:r>
              <a:rPr lang="el-GR" dirty="0" smtClean="0"/>
              <a:t>θ</a:t>
            </a:r>
            <a:r>
              <a:rPr lang="en-US" dirty="0" smtClean="0"/>
              <a:t> terms prediction)</a:t>
            </a:r>
          </a:p>
          <a:p>
            <a:pPr lvl="1"/>
            <a:r>
              <a:rPr lang="en-US" dirty="0" smtClean="0"/>
              <a:t>Really beneficial for the vacuum window birefringence gradient which is not modeled here…but is important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9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10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2 f=1m lenses (we have 2 at </a:t>
            </a:r>
            <a:r>
              <a:rPr lang="en-US" dirty="0" err="1" smtClean="0"/>
              <a:t>UVa</a:t>
            </a:r>
            <a:r>
              <a:rPr lang="en-US" dirty="0" smtClean="0"/>
              <a:t>, but for permanent </a:t>
            </a:r>
            <a:r>
              <a:rPr lang="en-US" dirty="0" err="1" smtClean="0"/>
              <a:t>Jlab</a:t>
            </a:r>
            <a:r>
              <a:rPr lang="en-US" dirty="0" smtClean="0"/>
              <a:t> installation, so maybe order lenses for the week after next)</a:t>
            </a:r>
          </a:p>
          <a:p>
            <a:r>
              <a:rPr lang="en-US" dirty="0" smtClean="0"/>
              <a:t>2 4-axis lens mounts (</a:t>
            </a:r>
            <a:r>
              <a:rPr lang="en-US" dirty="0" err="1" smtClean="0"/>
              <a:t>pitch,yaw</a:t>
            </a:r>
            <a:r>
              <a:rPr lang="en-US" dirty="0" smtClean="0"/>
              <a:t>, X,Y)</a:t>
            </a:r>
          </a:p>
          <a:p>
            <a:pPr lvl="0"/>
            <a:r>
              <a:rPr lang="en-US" dirty="0" smtClean="0"/>
              <a:t>Control </a:t>
            </a:r>
            <a:r>
              <a:rPr lang="en-US" dirty="0"/>
              <a:t>over the helicity board</a:t>
            </a:r>
          </a:p>
          <a:p>
            <a:pPr lvl="0"/>
            <a:r>
              <a:rPr lang="en-US" dirty="0"/>
              <a:t>3-5mW of Hall A laser for alignment (CW or pulsed, either is fine)</a:t>
            </a:r>
          </a:p>
          <a:p>
            <a:pPr lvl="0"/>
            <a:r>
              <a:rPr lang="en-US" dirty="0" err="1"/>
              <a:t>HallA</a:t>
            </a:r>
            <a:r>
              <a:rPr lang="en-US" dirty="0"/>
              <a:t> Electron beam &gt;20uA (70uA is good) going up to at least FC1</a:t>
            </a:r>
          </a:p>
          <a:p>
            <a:r>
              <a:rPr lang="en-US" dirty="0" smtClean="0"/>
              <a:t>(</a:t>
            </a:r>
            <a:r>
              <a:rPr lang="en-US" dirty="0"/>
              <a:t>Conditions of injector beamline should be as if accelerator were going to run 70uA of 1GeV beam, or 150uA of 2GeV beam)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i="1" dirty="0" smtClean="0"/>
              <a:t>Walk-through </a:t>
            </a:r>
            <a:r>
              <a:rPr lang="en-US" i="1" dirty="0"/>
              <a:t>of injector laser for </a:t>
            </a:r>
            <a:r>
              <a:rPr lang="en-US" i="1" dirty="0" err="1" smtClean="0"/>
              <a:t>Amali</a:t>
            </a:r>
            <a:r>
              <a:rPr lang="en-US" i="1" dirty="0" smtClean="0"/>
              <a:t> (M)</a:t>
            </a:r>
            <a:endParaRPr lang="en-US" i="1" dirty="0"/>
          </a:p>
          <a:p>
            <a:pPr lvl="0"/>
            <a:r>
              <a:rPr lang="en-US" i="1" dirty="0"/>
              <a:t>S</a:t>
            </a:r>
            <a:r>
              <a:rPr lang="en-US" i="1" dirty="0" smtClean="0"/>
              <a:t>omeone </a:t>
            </a:r>
            <a:r>
              <a:rPr lang="en-US" i="1" dirty="0"/>
              <a:t>in control room who can change beam current, turn on/off </a:t>
            </a:r>
            <a:r>
              <a:rPr lang="en-US" i="1" dirty="0" err="1"/>
              <a:t>autogaining</a:t>
            </a:r>
            <a:r>
              <a:rPr lang="en-US" i="1" dirty="0"/>
              <a:t> on </a:t>
            </a:r>
            <a:r>
              <a:rPr lang="en-US" i="1" dirty="0" err="1" smtClean="0"/>
              <a:t>bpms</a:t>
            </a:r>
            <a:r>
              <a:rPr lang="en-US" i="1" dirty="0" smtClean="0"/>
              <a:t> (M morn., T even., W morn., W even., </a:t>
            </a:r>
            <a:r>
              <a:rPr lang="en-US" i="1" dirty="0" err="1" smtClean="0"/>
              <a:t>Th</a:t>
            </a:r>
            <a:r>
              <a:rPr lang="en-US" i="1" dirty="0" smtClean="0"/>
              <a:t> morn., Fri morn.)</a:t>
            </a:r>
          </a:p>
          <a:p>
            <a:pPr lvl="0"/>
            <a:r>
              <a:rPr lang="en-US" i="1" dirty="0" smtClean="0"/>
              <a:t>Electron beam (M morn, M aft., T even., W, </a:t>
            </a:r>
            <a:r>
              <a:rPr lang="en-US" i="1" dirty="0" err="1" smtClean="0"/>
              <a:t>Th</a:t>
            </a:r>
            <a:r>
              <a:rPr lang="en-US" i="1" dirty="0" smtClean="0"/>
              <a:t> 3x, F)</a:t>
            </a:r>
          </a:p>
          <a:p>
            <a:pPr lvl="0"/>
            <a:r>
              <a:rPr lang="en-US" i="1" dirty="0" smtClean="0"/>
              <a:t>Access </a:t>
            </a:r>
            <a:r>
              <a:rPr lang="en-US" i="1" dirty="0"/>
              <a:t>to injector laser </a:t>
            </a:r>
            <a:r>
              <a:rPr lang="en-US" i="1" dirty="0" smtClean="0"/>
              <a:t>room (M even., T, W aft.,</a:t>
            </a:r>
            <a:r>
              <a:rPr lang="en-US" i="1" dirty="0" err="1" smtClean="0"/>
              <a:t>Th</a:t>
            </a:r>
            <a:r>
              <a:rPr lang="en-US" i="1" dirty="0" smtClean="0"/>
              <a:t> 3x, F morn.)</a:t>
            </a:r>
            <a:endParaRPr lang="en-US" dirty="0"/>
          </a:p>
          <a:p>
            <a:r>
              <a:rPr lang="en-US" i="1" dirty="0"/>
              <a:t>S</a:t>
            </a:r>
            <a:r>
              <a:rPr lang="en-US" i="1" dirty="0" smtClean="0"/>
              <a:t>omeone </a:t>
            </a:r>
            <a:r>
              <a:rPr lang="en-US" i="1" dirty="0"/>
              <a:t>who can get the laser to give us 3-5mW of Hall A laser </a:t>
            </a:r>
            <a:r>
              <a:rPr lang="en-US" i="1" dirty="0" smtClean="0"/>
              <a:t>beam</a:t>
            </a:r>
            <a:r>
              <a:rPr lang="en-US" i="1" dirty="0" smtClean="0"/>
              <a:t>(M even., T, W aft.,</a:t>
            </a:r>
            <a:r>
              <a:rPr lang="en-US" i="1" dirty="0" err="1" smtClean="0"/>
              <a:t>Th</a:t>
            </a:r>
            <a:r>
              <a:rPr lang="en-US" i="1" dirty="0" smtClean="0"/>
              <a:t> 3x, F morn.)</a:t>
            </a:r>
            <a:endParaRPr lang="en-US" dirty="0"/>
          </a:p>
          <a:p>
            <a:pPr lvl="0"/>
            <a:r>
              <a:rPr lang="en-US" i="1" dirty="0"/>
              <a:t>S</a:t>
            </a:r>
            <a:r>
              <a:rPr lang="en-US" i="1" dirty="0" smtClean="0"/>
              <a:t>omeone </a:t>
            </a:r>
            <a:r>
              <a:rPr lang="en-US" i="1" dirty="0"/>
              <a:t>who can help us rotate the photocathode </a:t>
            </a:r>
            <a:r>
              <a:rPr lang="en-US" i="1" dirty="0" smtClean="0"/>
              <a:t>Angle (</a:t>
            </a:r>
            <a:r>
              <a:rPr lang="en-US" i="1" dirty="0" err="1" smtClean="0"/>
              <a:t>Th</a:t>
            </a:r>
            <a:r>
              <a:rPr lang="en-US" i="1" dirty="0" smtClean="0"/>
              <a:t> 3x, F morn)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303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Day1  - benchmarking, bpm/</a:t>
            </a:r>
            <a:r>
              <a:rPr lang="en-US" dirty="0" err="1" smtClean="0"/>
              <a:t>bcm</a:t>
            </a:r>
            <a:r>
              <a:rPr lang="en-US" dirty="0" smtClean="0"/>
              <a:t> calibration, RHWP scans (#1), QPD laser setup</a:t>
            </a:r>
          </a:p>
          <a:p>
            <a:pPr lvl="0"/>
            <a:r>
              <a:rPr lang="en-US" dirty="0" smtClean="0"/>
              <a:t>Day2 - </a:t>
            </a:r>
            <a:r>
              <a:rPr lang="en-US" dirty="0"/>
              <a:t>QPD setup, camera measurements, lens </a:t>
            </a:r>
            <a:r>
              <a:rPr lang="en-US" dirty="0" smtClean="0"/>
              <a:t>alignment, PC realignment, maybe RHWP scans(#2)</a:t>
            </a:r>
            <a:endParaRPr lang="en-US" dirty="0"/>
          </a:p>
          <a:p>
            <a:r>
              <a:rPr lang="en-US" dirty="0" smtClean="0"/>
              <a:t>Day3 – </a:t>
            </a:r>
            <a:r>
              <a:rPr lang="en-US" dirty="0" smtClean="0"/>
              <a:t>bpm/</a:t>
            </a:r>
            <a:r>
              <a:rPr lang="en-US" dirty="0" err="1" smtClean="0"/>
              <a:t>bcm</a:t>
            </a:r>
            <a:r>
              <a:rPr lang="en-US" dirty="0" smtClean="0"/>
              <a:t> calibration, </a:t>
            </a:r>
            <a:r>
              <a:rPr lang="en-US" dirty="0" smtClean="0"/>
              <a:t>RHWP scans(#2), downstream </a:t>
            </a:r>
            <a:r>
              <a:rPr lang="en-US" dirty="0"/>
              <a:t>lens </a:t>
            </a:r>
            <a:r>
              <a:rPr lang="en-US" dirty="0" smtClean="0"/>
              <a:t>insertion, </a:t>
            </a:r>
            <a:r>
              <a:rPr lang="en-US" dirty="0"/>
              <a:t>camera </a:t>
            </a:r>
            <a:r>
              <a:rPr lang="en-US" dirty="0" smtClean="0"/>
              <a:t>measurements, </a:t>
            </a:r>
            <a:r>
              <a:rPr lang="en-US" dirty="0"/>
              <a:t>bpm/</a:t>
            </a:r>
            <a:r>
              <a:rPr lang="en-US" dirty="0" err="1"/>
              <a:t>bcm</a:t>
            </a:r>
            <a:r>
              <a:rPr lang="en-US" dirty="0"/>
              <a:t> </a:t>
            </a:r>
            <a:r>
              <a:rPr lang="en-US" dirty="0" smtClean="0"/>
              <a:t>calibration, RHWP scans(#3)</a:t>
            </a:r>
          </a:p>
          <a:p>
            <a:r>
              <a:rPr lang="en-US" dirty="0" smtClean="0"/>
              <a:t>Day4 - </a:t>
            </a:r>
            <a:r>
              <a:rPr lang="en-US" dirty="0"/>
              <a:t>Photocathode </a:t>
            </a:r>
            <a:r>
              <a:rPr lang="en-US" dirty="0" smtClean="0"/>
              <a:t>rotation, bpm/</a:t>
            </a:r>
            <a:r>
              <a:rPr lang="en-US" dirty="0" err="1" smtClean="0"/>
              <a:t>bcm</a:t>
            </a:r>
            <a:r>
              <a:rPr lang="en-US" dirty="0" smtClean="0"/>
              <a:t> calibration, RHWP scan (repeat 3X)</a:t>
            </a:r>
          </a:p>
          <a:p>
            <a:r>
              <a:rPr lang="en-US" dirty="0" smtClean="0"/>
              <a:t>Day5 – Final photocathode angle selection,</a:t>
            </a:r>
            <a:r>
              <a:rPr lang="en-US" dirty="0" smtClean="0"/>
              <a:t> bpm/</a:t>
            </a:r>
            <a:r>
              <a:rPr lang="en-US" dirty="0" err="1" smtClean="0"/>
              <a:t>bcm</a:t>
            </a:r>
            <a:r>
              <a:rPr lang="en-US" dirty="0" smtClean="0"/>
              <a:t> calibration, RHWP scan</a:t>
            </a:r>
            <a:r>
              <a:rPr lang="en-US" dirty="0" smtClean="0"/>
              <a:t> (final)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90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u="sng" dirty="0"/>
              <a:t>Day1 benchmarking</a:t>
            </a:r>
            <a:endParaRPr lang="en-US" dirty="0"/>
          </a:p>
          <a:p>
            <a:pPr lvl="0"/>
            <a:r>
              <a:rPr lang="en-US" b="1" dirty="0"/>
              <a:t>Morning – </a:t>
            </a:r>
            <a:r>
              <a:rPr lang="en-US" b="1" dirty="0" err="1"/>
              <a:t>bcm</a:t>
            </a:r>
            <a:r>
              <a:rPr lang="en-US" b="1" dirty="0"/>
              <a:t>/bpm calibration</a:t>
            </a:r>
            <a:endParaRPr lang="en-US" dirty="0"/>
          </a:p>
          <a:p>
            <a:pPr lvl="0"/>
            <a:r>
              <a:rPr lang="en-US" i="1" dirty="0"/>
              <a:t>Need someone in control room who can change beam current, turn on/off </a:t>
            </a:r>
            <a:r>
              <a:rPr lang="en-US" i="1" dirty="0" err="1"/>
              <a:t>autogaining</a:t>
            </a:r>
            <a:r>
              <a:rPr lang="en-US" i="1" dirty="0"/>
              <a:t> on </a:t>
            </a:r>
            <a:r>
              <a:rPr lang="en-US" i="1" dirty="0" err="1"/>
              <a:t>bpms</a:t>
            </a:r>
            <a:endParaRPr lang="en-US" dirty="0"/>
          </a:p>
          <a:p>
            <a:pPr lvl="0"/>
            <a:r>
              <a:rPr lang="en-US" dirty="0" err="1"/>
              <a:t>HallA</a:t>
            </a:r>
            <a:r>
              <a:rPr lang="en-US" dirty="0"/>
              <a:t> Electron beam &gt;20uA (70uA is good) going up to at least FC1</a:t>
            </a:r>
          </a:p>
          <a:p>
            <a:pPr lvl="0"/>
            <a:r>
              <a:rPr lang="en-US" dirty="0"/>
              <a:t>BCM/BPM calibration scan - 5uA steps of current up to max current, auto gaining on injector </a:t>
            </a:r>
            <a:r>
              <a:rPr lang="en-US" dirty="0" err="1"/>
              <a:t>bpms</a:t>
            </a:r>
            <a:r>
              <a:rPr lang="en-US" dirty="0"/>
              <a:t> off </a:t>
            </a:r>
          </a:p>
          <a:p>
            <a:pPr lvl="0"/>
            <a:r>
              <a:rPr lang="en-US" dirty="0" err="1"/>
              <a:t>Autogaining</a:t>
            </a:r>
            <a:r>
              <a:rPr lang="en-US" dirty="0"/>
              <a:t> of injector </a:t>
            </a:r>
            <a:r>
              <a:rPr lang="en-US" dirty="0" err="1"/>
              <a:t>bpms</a:t>
            </a:r>
            <a:r>
              <a:rPr lang="en-US" dirty="0"/>
              <a:t> back on</a:t>
            </a:r>
          </a:p>
          <a:p>
            <a:pPr lvl="0"/>
            <a:r>
              <a:rPr lang="en-US" b="1" dirty="0"/>
              <a:t>Afternoon – RHWP scans</a:t>
            </a:r>
            <a:endParaRPr lang="en-US" dirty="0"/>
          </a:p>
          <a:p>
            <a:pPr lvl="0"/>
            <a:r>
              <a:rPr lang="en-US" dirty="0"/>
              <a:t>4 RHWP scans (IHWP in/out PITA 0/ PITA non-zero) – 2 hours</a:t>
            </a:r>
          </a:p>
          <a:p>
            <a:pPr lvl="0"/>
            <a:r>
              <a:rPr lang="en-US" dirty="0"/>
              <a:t>Tweak </a:t>
            </a:r>
            <a:r>
              <a:rPr lang="en-US" dirty="0" err="1"/>
              <a:t>Pockels</a:t>
            </a:r>
            <a:r>
              <a:rPr lang="en-US" dirty="0"/>
              <a:t> cell translation – 1 hour</a:t>
            </a:r>
          </a:p>
          <a:p>
            <a:pPr lvl="0"/>
            <a:r>
              <a:rPr lang="en-US" dirty="0"/>
              <a:t>Repeat 4 RHWP scans (IHWP in/out PITA 0/ PITA non-zero) – 2 hours</a:t>
            </a:r>
          </a:p>
          <a:p>
            <a:pPr lvl="0"/>
            <a:r>
              <a:rPr lang="en-US" b="1" dirty="0"/>
              <a:t>Evening –laser QPD setup</a:t>
            </a:r>
            <a:endParaRPr lang="en-US" dirty="0"/>
          </a:p>
          <a:p>
            <a:pPr lvl="0"/>
            <a:r>
              <a:rPr lang="en-US" i="1" dirty="0"/>
              <a:t>Need Access to injector laser room</a:t>
            </a:r>
            <a:endParaRPr lang="en-US" dirty="0"/>
          </a:p>
          <a:p>
            <a:pPr lvl="0"/>
            <a:r>
              <a:rPr lang="en-US" i="1" dirty="0"/>
              <a:t>Need someone who can get the laser to give us 3-5mW of Hall A laser beam</a:t>
            </a:r>
            <a:endParaRPr lang="en-US" dirty="0"/>
          </a:p>
          <a:p>
            <a:pPr lvl="0"/>
            <a:r>
              <a:rPr lang="en-US" dirty="0"/>
              <a:t>Setup pick off to QPD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424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u="sng" dirty="0"/>
              <a:t>Day 2 upstream lens insertion and PC re-alignment</a:t>
            </a:r>
            <a:endParaRPr lang="en-US" dirty="0"/>
          </a:p>
          <a:p>
            <a:pPr lvl="0"/>
            <a:r>
              <a:rPr lang="en-US" b="1" dirty="0"/>
              <a:t>Morning –  QPD setup, camera measurements, lens alignment</a:t>
            </a:r>
            <a:endParaRPr lang="en-US" dirty="0"/>
          </a:p>
          <a:p>
            <a:pPr lvl="0"/>
            <a:r>
              <a:rPr lang="en-US" i="1" dirty="0"/>
              <a:t>Need Access to injector laser room</a:t>
            </a:r>
            <a:endParaRPr lang="en-US" dirty="0"/>
          </a:p>
          <a:p>
            <a:pPr lvl="0"/>
            <a:r>
              <a:rPr lang="en-US" i="1" dirty="0"/>
              <a:t>Need someone who can get the laser to give us 3-5mW of Hall A laser beam</a:t>
            </a:r>
            <a:endParaRPr lang="en-US" dirty="0"/>
          </a:p>
          <a:p>
            <a:pPr lvl="0"/>
            <a:r>
              <a:rPr lang="en-US" dirty="0"/>
              <a:t>3-5mW Hall A laser (CW or pulsed, either is fine)</a:t>
            </a:r>
          </a:p>
          <a:p>
            <a:pPr lvl="0"/>
            <a:r>
              <a:rPr lang="en-US" dirty="0" smtClean="0"/>
              <a:t>Finish </a:t>
            </a:r>
            <a:r>
              <a:rPr lang="en-US" dirty="0"/>
              <a:t>Setup of QPD pickoff / calibration</a:t>
            </a:r>
          </a:p>
          <a:p>
            <a:pPr lvl="0"/>
            <a:r>
              <a:rPr lang="en-US" i="1" dirty="0"/>
              <a:t>CHECK PC alignment with no analyzer (steering) and </a:t>
            </a:r>
            <a:r>
              <a:rPr lang="en-US" i="1" dirty="0" err="1"/>
              <a:t>Aq</a:t>
            </a:r>
            <a:r>
              <a:rPr lang="en-US" i="1" dirty="0"/>
              <a:t> in S2 (do PITA scan to make sure in S2)</a:t>
            </a:r>
            <a:endParaRPr lang="en-US" dirty="0"/>
          </a:p>
          <a:p>
            <a:pPr lvl="0"/>
            <a:r>
              <a:rPr lang="en-US" dirty="0"/>
              <a:t>Get </a:t>
            </a:r>
            <a:r>
              <a:rPr lang="en-US" dirty="0" err="1"/>
              <a:t>spiricon</a:t>
            </a:r>
            <a:r>
              <a:rPr lang="en-US" dirty="0"/>
              <a:t> measure of spot size at cathode</a:t>
            </a:r>
          </a:p>
          <a:p>
            <a:pPr lvl="0"/>
            <a:r>
              <a:rPr lang="en-US" dirty="0"/>
              <a:t>Repeat measure of spot size at </a:t>
            </a:r>
            <a:r>
              <a:rPr lang="en-US" dirty="0" err="1"/>
              <a:t>pockels</a:t>
            </a:r>
            <a:r>
              <a:rPr lang="en-US" dirty="0"/>
              <a:t> cell (will bring our own </a:t>
            </a:r>
            <a:r>
              <a:rPr lang="en-US" dirty="0" err="1"/>
              <a:t>spiricon</a:t>
            </a:r>
            <a:r>
              <a:rPr lang="en-US" dirty="0"/>
              <a:t> for this)</a:t>
            </a:r>
          </a:p>
          <a:p>
            <a:pPr lvl="0"/>
            <a:r>
              <a:rPr lang="en-US" dirty="0"/>
              <a:t>Insert 1m lens upstream of </a:t>
            </a:r>
            <a:r>
              <a:rPr lang="en-US" dirty="0" err="1"/>
              <a:t>Pockels</a:t>
            </a:r>
            <a:r>
              <a:rPr lang="en-US" dirty="0"/>
              <a:t> Cell at predetermined z-position </a:t>
            </a:r>
            <a:r>
              <a:rPr lang="en-US" b="1" dirty="0"/>
              <a:t>z=…</a:t>
            </a:r>
            <a:endParaRPr lang="en-US" dirty="0"/>
          </a:p>
          <a:p>
            <a:pPr lvl="0"/>
            <a:r>
              <a:rPr lang="en-US" dirty="0"/>
              <a:t>measure of spot size at </a:t>
            </a:r>
            <a:r>
              <a:rPr lang="en-US" dirty="0" err="1"/>
              <a:t>pockels</a:t>
            </a:r>
            <a:r>
              <a:rPr lang="en-US" dirty="0"/>
              <a:t> cell (will bring our own </a:t>
            </a:r>
            <a:r>
              <a:rPr lang="en-US" dirty="0" err="1"/>
              <a:t>spiricon</a:t>
            </a:r>
            <a:r>
              <a:rPr lang="en-US" dirty="0"/>
              <a:t> for this)</a:t>
            </a:r>
          </a:p>
          <a:p>
            <a:pPr lvl="0"/>
            <a:r>
              <a:rPr lang="en-US" dirty="0"/>
              <a:t>Measure divergence of laser at </a:t>
            </a:r>
            <a:r>
              <a:rPr lang="en-US" dirty="0" err="1"/>
              <a:t>Pockels</a:t>
            </a:r>
            <a:r>
              <a:rPr lang="en-US" dirty="0"/>
              <a:t> cell</a:t>
            </a:r>
          </a:p>
          <a:p>
            <a:pPr lvl="0"/>
            <a:r>
              <a:rPr lang="en-US" dirty="0"/>
              <a:t>Measure </a:t>
            </a:r>
            <a:r>
              <a:rPr lang="en-US" dirty="0" err="1"/>
              <a:t>spiricon</a:t>
            </a:r>
            <a:r>
              <a:rPr lang="en-US" dirty="0"/>
              <a:t> spot size at cathode</a:t>
            </a:r>
          </a:p>
          <a:p>
            <a:pPr lvl="0"/>
            <a:r>
              <a:rPr lang="en-US" i="1" dirty="0"/>
              <a:t>Measure spot size at vacuum window(if possible)</a:t>
            </a:r>
            <a:endParaRPr lang="en-US" dirty="0"/>
          </a:p>
          <a:p>
            <a:pPr lvl="0"/>
            <a:r>
              <a:rPr lang="en-US" dirty="0"/>
              <a:t>Measure spot size at QPD</a:t>
            </a:r>
          </a:p>
          <a:p>
            <a:pPr lvl="0"/>
            <a:r>
              <a:rPr lang="en-US" b="1" dirty="0"/>
              <a:t>Afternoon – PC realignment</a:t>
            </a:r>
            <a:endParaRPr lang="en-US" dirty="0"/>
          </a:p>
          <a:p>
            <a:pPr lvl="0"/>
            <a:r>
              <a:rPr lang="en-US" dirty="0"/>
              <a:t>Calibrate QPD</a:t>
            </a:r>
          </a:p>
          <a:p>
            <a:pPr lvl="0"/>
            <a:r>
              <a:rPr lang="en-US" dirty="0"/>
              <a:t>Check PC alignment starting point– S1, S2, no anal, RHWP scan</a:t>
            </a:r>
          </a:p>
          <a:p>
            <a:pPr lvl="0"/>
            <a:r>
              <a:rPr lang="en-US" dirty="0"/>
              <a:t>Align </a:t>
            </a:r>
            <a:r>
              <a:rPr lang="en-US" dirty="0" err="1"/>
              <a:t>Pockels</a:t>
            </a:r>
            <a:r>
              <a:rPr lang="en-US" dirty="0"/>
              <a:t> cell</a:t>
            </a:r>
          </a:p>
          <a:p>
            <a:pPr lvl="0"/>
            <a:r>
              <a:rPr lang="en-US" b="1" dirty="0"/>
              <a:t>Evening – PC realignment  (maybe RHWP scans)</a:t>
            </a:r>
            <a:endParaRPr lang="en-US" dirty="0"/>
          </a:p>
          <a:p>
            <a:pPr lvl="0"/>
            <a:r>
              <a:rPr lang="en-US" i="1" dirty="0"/>
              <a:t>PC </a:t>
            </a:r>
            <a:r>
              <a:rPr lang="en-US" i="1" dirty="0" smtClean="0"/>
              <a:t>alignment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397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1577</Words>
  <Application>Microsoft Office PowerPoint</Application>
  <PresentationFormat>On-screen Show (4:3)</PresentationFormat>
  <Paragraphs>183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Spot-Size Reduction</vt:lpstr>
      <vt:lpstr>UVa Results – Reducing Spot-size Helps</vt:lpstr>
      <vt:lpstr>3 scenarios (Injector Table)</vt:lpstr>
      <vt:lpstr>Layout (Conceptual)</vt:lpstr>
      <vt:lpstr>Predictions  (not including vacuum window or 2θ terms)</vt:lpstr>
      <vt:lpstr>Resources Needed</vt:lpstr>
      <vt:lpstr>Plan</vt:lpstr>
      <vt:lpstr>Day1</vt:lpstr>
      <vt:lpstr>Day 2</vt:lpstr>
      <vt:lpstr>Day 3</vt:lpstr>
      <vt:lpstr>Day 4</vt:lpstr>
      <vt:lpstr>Day 5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53</cp:revision>
  <dcterms:created xsi:type="dcterms:W3CDTF">2017-04-05T13:57:41Z</dcterms:created>
  <dcterms:modified xsi:type="dcterms:W3CDTF">2017-04-05T18:10:46Z</dcterms:modified>
</cp:coreProperties>
</file>