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7"/>
  </p:notesMasterIdLst>
  <p:sldIdLst>
    <p:sldId id="399" r:id="rId5"/>
    <p:sldId id="40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69"/>
    <p:restoredTop sz="94689"/>
  </p:normalViewPr>
  <p:slideViewPr>
    <p:cSldViewPr snapToGrid="0">
      <p:cViewPr varScale="1">
        <p:scale>
          <a:sx n="120" d="100"/>
          <a:sy n="120" d="100"/>
        </p:scale>
        <p:origin x="192" y="3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10/23/24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a:t>Title Here</a:t>
            </a:r>
          </a:p>
        </p:txBody>
      </p:sp>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Here</a:t>
            </a:r>
          </a:p>
        </p:txBody>
      </p:sp>
      <p:sp>
        <p:nvSpPr>
          <p:cNvPr id="32" name="Date Placeholder 31"/>
          <p:cNvSpPr>
            <a:spLocks noGrp="1"/>
          </p:cNvSpPr>
          <p:nvPr>
            <p:ph type="dt" sz="half" idx="12"/>
          </p:nvPr>
        </p:nvSpPr>
        <p:spPr>
          <a:xfrm>
            <a:off x="443182" y="5560503"/>
            <a:ext cx="3208124" cy="365125"/>
          </a:xfrm>
        </p:spPr>
        <p:txBody>
          <a:bodyPr/>
          <a:lstStyle>
            <a:lvl1pPr algn="l">
              <a:defRPr baseline="0">
                <a:solidFill>
                  <a:schemeClr val="tx1"/>
                </a:solidFill>
                <a:latin typeface="Arial" charset="0"/>
              </a:defRPr>
            </a:lvl1pPr>
          </a:lstStyle>
          <a:p>
            <a:fld id="{C1B74398-39EA-0749-9F74-6FE982C11DA9}" type="datetime2">
              <a:rPr lang="en-US" smtClean="0"/>
              <a:pPr/>
              <a:t>Wednesday, October 23, 2024</a:t>
            </a:fld>
            <a:endParaRPr lang="en-US"/>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a:t>Author</a:t>
            </a: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a:t>Questions?</a:t>
            </a:r>
          </a:p>
        </p:txBody>
      </p:sp>
      <p:sp>
        <p:nvSpPr>
          <p:cNvPr id="32" name="Date Placeholder 31"/>
          <p:cNvSpPr>
            <a:spLocks noGrp="1"/>
          </p:cNvSpPr>
          <p:nvPr>
            <p:ph type="dt" sz="half" idx="12"/>
          </p:nvPr>
        </p:nvSpPr>
        <p:spPr>
          <a:xfrm>
            <a:off x="4760743" y="6341667"/>
            <a:ext cx="3208124" cy="365125"/>
          </a:xfrm>
        </p:spPr>
        <p:txBody>
          <a:bodyPr/>
          <a:lstStyle>
            <a:lvl1pPr algn="ctr">
              <a:defRPr baseline="0">
                <a:solidFill>
                  <a:schemeClr val="tx1"/>
                </a:solidFill>
                <a:latin typeface="Arial" charset="0"/>
              </a:defRPr>
            </a:lvl1pPr>
          </a:lstStyle>
          <a:p>
            <a:fld id="{C1B74398-39EA-0749-9F74-6FE982C11DA9}" type="datetime2">
              <a:rPr lang="en-US" smtClean="0"/>
              <a:pPr/>
              <a:t>Wednesday, October 23, 2024</a:t>
            </a:fld>
            <a:endParaRPr lang="en-US"/>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a:t>Author</a:t>
            </a:r>
          </a:p>
          <a:p>
            <a:pPr lvl="0"/>
            <a:r>
              <a:rPr lang="en-US"/>
              <a:t>Title</a:t>
            </a: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a:t>Contact</a:t>
            </a:r>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a:t>Agenda Topics Covered:</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4062939"/>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4"/>
          </p:nvPr>
        </p:nvSpPr>
        <p:spPr>
          <a:xfrm>
            <a:off x="7053942" y="966789"/>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966055"/>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4"/>
          </p:nvPr>
        </p:nvSpPr>
        <p:spPr>
          <a:xfrm>
            <a:off x="7053942" y="3371187"/>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11892"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7666264"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7666264" y="3763624"/>
            <a:ext cx="4032023" cy="2584125"/>
          </a:xfrm>
          <a:solidFill>
            <a:schemeClr val="accent2"/>
          </a:solidFill>
        </p:spPr>
        <p:txBody>
          <a:bodyPr/>
          <a:lstStyle/>
          <a:p>
            <a:r>
              <a:rPr lang="en-US"/>
              <a:t>Click icon to add picture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657320"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11892" y="3763624"/>
            <a:ext cx="4032023" cy="2584125"/>
          </a:xfrm>
          <a:solidFill>
            <a:schemeClr val="accent2"/>
          </a:solidFill>
        </p:spPr>
        <p:txBody>
          <a:bodyPr/>
          <a:lstStyle/>
          <a:p>
            <a:r>
              <a:rPr lang="en-US"/>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6125200"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966055"/>
            <a:ext cx="3639123" cy="2332315"/>
          </a:xfrm>
          <a:solidFill>
            <a:schemeClr val="accent2"/>
          </a:solidFill>
        </p:spPr>
        <p:txBody>
          <a:bodyPr/>
          <a:lstStyle/>
          <a:p>
            <a:r>
              <a:rPr lang="en-US"/>
              <a:t>Click icon to add picture</a:t>
            </a:r>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6"/>
          <p:cNvSpPr>
            <a:spLocks noGrp="1"/>
          </p:cNvSpPr>
          <p:nvPr>
            <p:ph type="pic" sz="quarter" idx="17"/>
          </p:nvPr>
        </p:nvSpPr>
        <p:spPr>
          <a:xfrm>
            <a:off x="8058606" y="966055"/>
            <a:ext cx="3639123" cy="2332315"/>
          </a:xfrm>
          <a:solidFill>
            <a:schemeClr val="accent2"/>
          </a:solidFill>
        </p:spPr>
        <p:txBody>
          <a:bodyPr/>
          <a:lstStyle/>
          <a:p>
            <a:r>
              <a:rPr lang="en-US"/>
              <a:t>Click icon to add picture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3914031"/>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3914031"/>
            <a:ext cx="3639123" cy="2332315"/>
          </a:xfrm>
          <a:solidFill>
            <a:schemeClr val="accent2"/>
          </a:solidFill>
        </p:spPr>
        <p:txBody>
          <a:bodyPr/>
          <a:lstStyle/>
          <a:p>
            <a:r>
              <a:rPr lang="en-US"/>
              <a:t>Click icon to add picture</a:t>
            </a:r>
          </a:p>
        </p:txBody>
      </p:sp>
      <p:sp>
        <p:nvSpPr>
          <p:cNvPr id="12" name="Picture Placeholder 6"/>
          <p:cNvSpPr>
            <a:spLocks noGrp="1"/>
          </p:cNvSpPr>
          <p:nvPr>
            <p:ph type="pic" sz="quarter" idx="17"/>
          </p:nvPr>
        </p:nvSpPr>
        <p:spPr>
          <a:xfrm>
            <a:off x="8058606" y="3914031"/>
            <a:ext cx="3639123" cy="2332315"/>
          </a:xfrm>
          <a:solidFill>
            <a:schemeClr val="accent2"/>
          </a:solidFill>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DC57488-3539-8349-95E7-E0E3D7B2EDB0}" type="datetime2">
              <a:rPr lang="en-US" smtClean="0"/>
              <a:pPr/>
              <a:t>Wednesday, October 23, 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a:t>Talk Title Here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spTree>
    <p:extLst>
      <p:ext uri="{BB962C8B-B14F-4D97-AF65-F5344CB8AC3E}">
        <p14:creationId xmlns:p14="http://schemas.microsoft.com/office/powerpoint/2010/main" val="1526086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E3800-8762-8BEB-0B2E-BD6CBD61F2C8}"/>
              </a:ext>
            </a:extLst>
          </p:cNvPr>
          <p:cNvSpPr>
            <a:spLocks noGrp="1"/>
          </p:cNvSpPr>
          <p:nvPr>
            <p:ph type="title"/>
          </p:nvPr>
        </p:nvSpPr>
        <p:spPr>
          <a:xfrm>
            <a:off x="0" y="0"/>
            <a:ext cx="11697729" cy="728029"/>
          </a:xfrm>
        </p:spPr>
        <p:txBody>
          <a:bodyPr/>
          <a:lstStyle/>
          <a:p>
            <a:r>
              <a:rPr lang="en-US" dirty="0"/>
              <a:t>GTS updates week of October 21, 2024</a:t>
            </a:r>
          </a:p>
        </p:txBody>
      </p:sp>
      <p:sp>
        <p:nvSpPr>
          <p:cNvPr id="3" name="Content Placeholder 2">
            <a:extLst>
              <a:ext uri="{FF2B5EF4-FFF2-40B4-BE49-F238E27FC236}">
                <a16:creationId xmlns:a16="http://schemas.microsoft.com/office/drawing/2014/main" id="{F7A81BA7-55B1-E1F8-3CA4-58F37D1CFA8E}"/>
              </a:ext>
            </a:extLst>
          </p:cNvPr>
          <p:cNvSpPr>
            <a:spLocks noGrp="1"/>
          </p:cNvSpPr>
          <p:nvPr>
            <p:ph idx="1"/>
          </p:nvPr>
        </p:nvSpPr>
        <p:spPr>
          <a:xfrm>
            <a:off x="165495" y="956021"/>
            <a:ext cx="11285837" cy="2547400"/>
          </a:xfrm>
        </p:spPr>
        <p:txBody>
          <a:bodyPr vert="horz" lIns="91440" tIns="45720" rIns="91440" bIns="45720" rtlCol="0" anchor="t">
            <a:normAutofit/>
          </a:bodyPr>
          <a:lstStyle/>
          <a:p>
            <a:pPr marL="0" indent="0">
              <a:buNone/>
            </a:pPr>
            <a:r>
              <a:rPr lang="en-US" sz="1800" b="1" dirty="0"/>
              <a:t>High Voltage chamber ready for ops</a:t>
            </a:r>
          </a:p>
          <a:p>
            <a:r>
              <a:rPr lang="en-US" sz="1800" dirty="0"/>
              <a:t>High voltage processing using </a:t>
            </a:r>
            <a:r>
              <a:rPr lang="en-US" sz="1800" dirty="0" err="1"/>
              <a:t>Xe</a:t>
            </a:r>
            <a:r>
              <a:rPr lang="en-US" sz="1800" dirty="0"/>
              <a:t> for the first time. 	</a:t>
            </a:r>
          </a:p>
          <a:p>
            <a:pPr lvl="1"/>
            <a:r>
              <a:rPr lang="en-US" sz="1600" dirty="0"/>
              <a:t>No clear evidence </a:t>
            </a:r>
            <a:r>
              <a:rPr lang="en-US" sz="1600" dirty="0" err="1"/>
              <a:t>Xe</a:t>
            </a:r>
            <a:r>
              <a:rPr lang="en-US" sz="1600" dirty="0"/>
              <a:t> did much for processing field emitter.</a:t>
            </a:r>
          </a:p>
          <a:p>
            <a:r>
              <a:rPr lang="en-US" sz="1800" dirty="0"/>
              <a:t>Gun electrode conditioned to 230 kV with polished stainless steel puck. </a:t>
            </a:r>
          </a:p>
          <a:p>
            <a:r>
              <a:rPr lang="en-US" sz="1800" dirty="0"/>
              <a:t>Field emission free to 230 kV.</a:t>
            </a:r>
          </a:p>
          <a:p>
            <a:r>
              <a:rPr lang="en-US" sz="1800" dirty="0"/>
              <a:t>Conditioning resistor shorted out</a:t>
            </a:r>
          </a:p>
          <a:p>
            <a:r>
              <a:rPr lang="en-US" sz="1800" dirty="0"/>
              <a:t>Gun ready for beam ops at 200 kV</a:t>
            </a:r>
          </a:p>
        </p:txBody>
      </p:sp>
      <p:sp>
        <p:nvSpPr>
          <p:cNvPr id="5" name="Slide Number Placeholder 4">
            <a:extLst>
              <a:ext uri="{FF2B5EF4-FFF2-40B4-BE49-F238E27FC236}">
                <a16:creationId xmlns:a16="http://schemas.microsoft.com/office/drawing/2014/main" id="{7182AF98-8C6A-4751-2FFD-AE1BC390C4EC}"/>
              </a:ext>
            </a:extLst>
          </p:cNvPr>
          <p:cNvSpPr>
            <a:spLocks noGrp="1"/>
          </p:cNvSpPr>
          <p:nvPr>
            <p:ph type="sldNum" sz="quarter" idx="12"/>
          </p:nvPr>
        </p:nvSpPr>
        <p:spPr/>
        <p:txBody>
          <a:bodyPr/>
          <a:lstStyle/>
          <a:p>
            <a:fld id="{07E1C93C-5050-FC42-8F10-D22D4F119D13}" type="slidenum">
              <a:rPr lang="en-US" smtClean="0"/>
              <a:pPr/>
              <a:t>1</a:t>
            </a:fld>
            <a:endParaRPr lang="en-US"/>
          </a:p>
        </p:txBody>
      </p:sp>
      <p:sp>
        <p:nvSpPr>
          <p:cNvPr id="8" name="Content Placeholder 2">
            <a:extLst>
              <a:ext uri="{FF2B5EF4-FFF2-40B4-BE49-F238E27FC236}">
                <a16:creationId xmlns:a16="http://schemas.microsoft.com/office/drawing/2014/main" id="{F1E5EE32-89B9-CC4A-BD7F-9F66FD9AB08B}"/>
              </a:ext>
            </a:extLst>
          </p:cNvPr>
          <p:cNvSpPr txBox="1">
            <a:spLocks/>
          </p:cNvSpPr>
          <p:nvPr/>
        </p:nvSpPr>
        <p:spPr>
          <a:xfrm>
            <a:off x="165495" y="3872886"/>
            <a:ext cx="11285837" cy="26767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PingFangSC-Regular" charset="-122"/>
              <a:buChar char="－"/>
              <a:defRPr sz="2000" kern="1200" baseline="0">
                <a:solidFill>
                  <a:schemeClr val="tx1"/>
                </a:solidFill>
                <a:latin typeface="Arial"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charset="0"/>
              <a:buChar char="•"/>
              <a:defRPr sz="1800" kern="1200" baseline="0">
                <a:solidFill>
                  <a:schemeClr val="tx1"/>
                </a:solidFill>
                <a:latin typeface="Arial"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PingFangSC-Regular" charset="-122"/>
              <a:buChar char="－"/>
              <a:defRPr sz="1600" kern="1200" baseline="0">
                <a:solidFill>
                  <a:schemeClr val="tx1"/>
                </a:solidFill>
                <a:latin typeface="Arial"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charset="0"/>
              <a:buChar char="•"/>
              <a:defRPr sz="1400" kern="1200" baseline="0">
                <a:solidFill>
                  <a:schemeClr val="tx1"/>
                </a:solidFill>
                <a:latin typeface="Arial"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t>Photocathode in HV chamber being evaluated for QE</a:t>
            </a:r>
          </a:p>
          <a:p>
            <a:r>
              <a:rPr lang="en-US" sz="1800" dirty="0"/>
              <a:t>Cs3Sb photocathode reinstalled in gun electrode</a:t>
            </a:r>
          </a:p>
          <a:p>
            <a:r>
              <a:rPr lang="en-US" sz="1800" dirty="0"/>
              <a:t>Photocathode ready for testing photocurrent measurement using eye-safe class 3R laser, and battery box with new cable borrowed from LERF gun. This will tell us if the cathode has QE left, and if the system can read photocurrent.</a:t>
            </a:r>
          </a:p>
          <a:p>
            <a:r>
              <a:rPr lang="en-US" sz="1800" dirty="0"/>
              <a:t>Still to resolve: QE scanning mirrors electronics. </a:t>
            </a:r>
          </a:p>
          <a:p>
            <a:r>
              <a:rPr lang="en-US" sz="1800" dirty="0" err="1"/>
              <a:t>Keithely</a:t>
            </a:r>
            <a:r>
              <a:rPr lang="en-US" sz="1800" dirty="0"/>
              <a:t> 6487 with voltage source is now in GTS. Interlock and connector box ready. Carlos will coordinate getting </a:t>
            </a:r>
            <a:r>
              <a:rPr lang="en-US" sz="1800" dirty="0" err="1"/>
              <a:t>Keithely</a:t>
            </a:r>
            <a:r>
              <a:rPr lang="en-US" sz="1800" dirty="0"/>
              <a:t> readback in EPICS for QE scans using QE Tool.</a:t>
            </a:r>
          </a:p>
        </p:txBody>
      </p:sp>
    </p:spTree>
    <p:extLst>
      <p:ext uri="{BB962C8B-B14F-4D97-AF65-F5344CB8AC3E}">
        <p14:creationId xmlns:p14="http://schemas.microsoft.com/office/powerpoint/2010/main" val="322386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E3800-8762-8BEB-0B2E-BD6CBD61F2C8}"/>
              </a:ext>
            </a:extLst>
          </p:cNvPr>
          <p:cNvSpPr>
            <a:spLocks noGrp="1"/>
          </p:cNvSpPr>
          <p:nvPr>
            <p:ph type="title"/>
          </p:nvPr>
        </p:nvSpPr>
        <p:spPr>
          <a:xfrm>
            <a:off x="0" y="0"/>
            <a:ext cx="11697729" cy="728029"/>
          </a:xfrm>
        </p:spPr>
        <p:txBody>
          <a:bodyPr/>
          <a:lstStyle/>
          <a:p>
            <a:r>
              <a:rPr lang="en-US" dirty="0"/>
              <a:t>GTS plans week of October 28, 2024</a:t>
            </a:r>
          </a:p>
        </p:txBody>
      </p:sp>
      <p:sp>
        <p:nvSpPr>
          <p:cNvPr id="3" name="Content Placeholder 2">
            <a:extLst>
              <a:ext uri="{FF2B5EF4-FFF2-40B4-BE49-F238E27FC236}">
                <a16:creationId xmlns:a16="http://schemas.microsoft.com/office/drawing/2014/main" id="{F7A81BA7-55B1-E1F8-3CA4-58F37D1CFA8E}"/>
              </a:ext>
            </a:extLst>
          </p:cNvPr>
          <p:cNvSpPr>
            <a:spLocks noGrp="1"/>
          </p:cNvSpPr>
          <p:nvPr>
            <p:ph idx="1"/>
          </p:nvPr>
        </p:nvSpPr>
        <p:spPr>
          <a:xfrm>
            <a:off x="165495" y="956021"/>
            <a:ext cx="11285837" cy="2547400"/>
          </a:xfrm>
        </p:spPr>
        <p:txBody>
          <a:bodyPr vert="horz" lIns="91440" tIns="45720" rIns="91440" bIns="45720" rtlCol="0" anchor="t">
            <a:normAutofit/>
          </a:bodyPr>
          <a:lstStyle/>
          <a:p>
            <a:pPr marL="0" indent="0">
              <a:buNone/>
            </a:pPr>
            <a:r>
              <a:rPr lang="en-US" sz="1800" b="1" dirty="0"/>
              <a:t>Prep chamber vacuum work </a:t>
            </a:r>
          </a:p>
          <a:p>
            <a:r>
              <a:rPr lang="en-US" sz="1800" dirty="0"/>
              <a:t>Prep the Cs feed, remove effusion cells, pucks, top heater, blank off the chamber, pull vacuum, leak check, assist </a:t>
            </a:r>
            <a:r>
              <a:rPr lang="en-US" sz="1800" dirty="0" err="1"/>
              <a:t>Shukui</a:t>
            </a:r>
            <a:r>
              <a:rPr lang="en-US" sz="1800" dirty="0"/>
              <a:t> if laser work is performed</a:t>
            </a:r>
          </a:p>
        </p:txBody>
      </p:sp>
      <p:sp>
        <p:nvSpPr>
          <p:cNvPr id="5" name="Slide Number Placeholder 4">
            <a:extLst>
              <a:ext uri="{FF2B5EF4-FFF2-40B4-BE49-F238E27FC236}">
                <a16:creationId xmlns:a16="http://schemas.microsoft.com/office/drawing/2014/main" id="{7182AF98-8C6A-4751-2FFD-AE1BC390C4EC}"/>
              </a:ext>
            </a:extLst>
          </p:cNvPr>
          <p:cNvSpPr>
            <a:spLocks noGrp="1"/>
          </p:cNvSpPr>
          <p:nvPr>
            <p:ph type="sldNum" sz="quarter" idx="12"/>
          </p:nvPr>
        </p:nvSpPr>
        <p:spPr/>
        <p:txBody>
          <a:bodyPr/>
          <a:lstStyle/>
          <a:p>
            <a:fld id="{07E1C93C-5050-FC42-8F10-D22D4F119D13}" type="slidenum">
              <a:rPr lang="en-US" smtClean="0"/>
              <a:pPr/>
              <a:t>2</a:t>
            </a:fld>
            <a:endParaRPr lang="en-US"/>
          </a:p>
        </p:txBody>
      </p:sp>
      <p:sp>
        <p:nvSpPr>
          <p:cNvPr id="8" name="Content Placeholder 2">
            <a:extLst>
              <a:ext uri="{FF2B5EF4-FFF2-40B4-BE49-F238E27FC236}">
                <a16:creationId xmlns:a16="http://schemas.microsoft.com/office/drawing/2014/main" id="{F1E5EE32-89B9-CC4A-BD7F-9F66FD9AB08B}"/>
              </a:ext>
            </a:extLst>
          </p:cNvPr>
          <p:cNvSpPr txBox="1">
            <a:spLocks/>
          </p:cNvSpPr>
          <p:nvPr/>
        </p:nvSpPr>
        <p:spPr>
          <a:xfrm>
            <a:off x="165494" y="2353559"/>
            <a:ext cx="11285837" cy="167618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PingFangSC-Regular" charset="-122"/>
              <a:buChar char="－"/>
              <a:defRPr sz="2000" kern="1200" baseline="0">
                <a:solidFill>
                  <a:schemeClr val="tx1"/>
                </a:solidFill>
                <a:latin typeface="Arial"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charset="0"/>
              <a:buChar char="•"/>
              <a:defRPr sz="1800" kern="1200" baseline="0">
                <a:solidFill>
                  <a:schemeClr val="tx1"/>
                </a:solidFill>
                <a:latin typeface="Arial"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PingFangSC-Regular" charset="-122"/>
              <a:buChar char="－"/>
              <a:defRPr sz="1600" kern="1200" baseline="0">
                <a:solidFill>
                  <a:schemeClr val="tx1"/>
                </a:solidFill>
                <a:latin typeface="Arial"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charset="0"/>
              <a:buChar char="•"/>
              <a:defRPr sz="1400" kern="1200" baseline="0">
                <a:solidFill>
                  <a:schemeClr val="tx1"/>
                </a:solidFill>
                <a:latin typeface="Arial"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t>HVPS SF6 tank: Relief valve must be replaced to address CATS item. </a:t>
            </a:r>
          </a:p>
          <a:p>
            <a:r>
              <a:rPr lang="en-US" sz="1800" dirty="0"/>
              <a:t>Pressure system design authority has been assigned</a:t>
            </a:r>
          </a:p>
          <a:p>
            <a:r>
              <a:rPr lang="en-US" sz="1800" dirty="0"/>
              <a:t>Developing job scope and schedule for decommissioning in-house SF6 recovery system</a:t>
            </a:r>
          </a:p>
          <a:p>
            <a:r>
              <a:rPr lang="en-US" sz="1800" dirty="0"/>
              <a:t>New relief valve will be installed directly to the HVPS SF6 tank</a:t>
            </a:r>
          </a:p>
        </p:txBody>
      </p:sp>
      <p:sp>
        <p:nvSpPr>
          <p:cNvPr id="9" name="Content Placeholder 2">
            <a:extLst>
              <a:ext uri="{FF2B5EF4-FFF2-40B4-BE49-F238E27FC236}">
                <a16:creationId xmlns:a16="http://schemas.microsoft.com/office/drawing/2014/main" id="{9425F252-789C-374D-AFC3-7DCCB4ED4D9B}"/>
              </a:ext>
            </a:extLst>
          </p:cNvPr>
          <p:cNvSpPr txBox="1">
            <a:spLocks/>
          </p:cNvSpPr>
          <p:nvPr/>
        </p:nvSpPr>
        <p:spPr>
          <a:xfrm>
            <a:off x="205945" y="4153578"/>
            <a:ext cx="11285837" cy="160926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PingFangSC-Regular" charset="-122"/>
              <a:buChar char="－"/>
              <a:defRPr sz="2000" kern="1200" baseline="0">
                <a:solidFill>
                  <a:schemeClr val="tx1"/>
                </a:solidFill>
                <a:latin typeface="Arial"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charset="0"/>
              <a:buChar char="•"/>
              <a:defRPr sz="1800" kern="1200" baseline="0">
                <a:solidFill>
                  <a:schemeClr val="tx1"/>
                </a:solidFill>
                <a:latin typeface="Arial"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PingFangSC-Regular" charset="-122"/>
              <a:buChar char="－"/>
              <a:defRPr sz="1600" kern="1200" baseline="0">
                <a:solidFill>
                  <a:schemeClr val="tx1"/>
                </a:solidFill>
                <a:latin typeface="Arial"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charset="0"/>
              <a:buChar char="•"/>
              <a:defRPr sz="1400" kern="1200" baseline="0">
                <a:solidFill>
                  <a:schemeClr val="tx1"/>
                </a:solidFill>
                <a:latin typeface="Arial"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t>Preparations for beam</a:t>
            </a:r>
          </a:p>
          <a:p>
            <a:r>
              <a:rPr lang="en-US" sz="1800" dirty="0"/>
              <a:t>DC power expect to turn on magnet rack and HCO on Nov 1</a:t>
            </a:r>
            <a:r>
              <a:rPr lang="en-US" sz="1800" baseline="30000" dirty="0"/>
              <a:t>st</a:t>
            </a:r>
            <a:r>
              <a:rPr lang="en-US" sz="1800" dirty="0"/>
              <a:t>. </a:t>
            </a:r>
          </a:p>
          <a:p>
            <a:r>
              <a:rPr lang="en-US" sz="1800" dirty="0" err="1"/>
              <a:t>Shukui</a:t>
            </a:r>
            <a:r>
              <a:rPr lang="en-US" sz="1800" dirty="0"/>
              <a:t> will tell us an estimate on when the drive laser can be functional and aligned</a:t>
            </a:r>
          </a:p>
          <a:p>
            <a:r>
              <a:rPr lang="en-US" sz="1800" dirty="0"/>
              <a:t>Max will tell us his plans for beam between now and Nov. 30</a:t>
            </a:r>
            <a:r>
              <a:rPr lang="en-US" sz="1800" baseline="30000" dirty="0"/>
              <a:t>th</a:t>
            </a:r>
            <a:r>
              <a:rPr lang="en-US" sz="1800" dirty="0"/>
              <a:t>. </a:t>
            </a:r>
          </a:p>
        </p:txBody>
      </p:sp>
      <p:sp>
        <p:nvSpPr>
          <p:cNvPr id="10" name="Content Placeholder 2">
            <a:extLst>
              <a:ext uri="{FF2B5EF4-FFF2-40B4-BE49-F238E27FC236}">
                <a16:creationId xmlns:a16="http://schemas.microsoft.com/office/drawing/2014/main" id="{407D7E84-4E0C-1A40-9978-78515F2A74E1}"/>
              </a:ext>
            </a:extLst>
          </p:cNvPr>
          <p:cNvSpPr txBox="1">
            <a:spLocks/>
          </p:cNvSpPr>
          <p:nvPr/>
        </p:nvSpPr>
        <p:spPr>
          <a:xfrm>
            <a:off x="205945" y="6011174"/>
            <a:ext cx="11285837" cy="40183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PingFangSC-Regular" charset="-122"/>
              <a:buChar char="－"/>
              <a:defRPr sz="2000" kern="1200" baseline="0">
                <a:solidFill>
                  <a:schemeClr val="tx1"/>
                </a:solidFill>
                <a:latin typeface="Arial"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charset="0"/>
              <a:buChar char="•"/>
              <a:defRPr sz="1800" kern="1200" baseline="0">
                <a:solidFill>
                  <a:schemeClr val="tx1"/>
                </a:solidFill>
                <a:latin typeface="Arial"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PingFangSC-Regular" charset="-122"/>
              <a:buChar char="－"/>
              <a:defRPr sz="1600" kern="1200" baseline="0">
                <a:solidFill>
                  <a:schemeClr val="tx1"/>
                </a:solidFill>
                <a:latin typeface="Arial"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charset="0"/>
              <a:buChar char="•"/>
              <a:defRPr sz="1400" kern="1200" baseline="0">
                <a:solidFill>
                  <a:schemeClr val="tx1"/>
                </a:solidFill>
                <a:latin typeface="Arial"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t>GTS beam/HV ops stop Nov 30</a:t>
            </a:r>
            <a:r>
              <a:rPr lang="en-US" sz="1800" b="1" baseline="30000" dirty="0"/>
              <a:t>th</a:t>
            </a:r>
            <a:r>
              <a:rPr lang="en-US" sz="1800" b="1" dirty="0"/>
              <a:t> for Accelerator Readiness Review</a:t>
            </a:r>
          </a:p>
        </p:txBody>
      </p:sp>
    </p:spTree>
    <p:extLst>
      <p:ext uri="{BB962C8B-B14F-4D97-AF65-F5344CB8AC3E}">
        <p14:creationId xmlns:p14="http://schemas.microsoft.com/office/powerpoint/2010/main" val="2150023844"/>
      </p:ext>
    </p:extLst>
  </p:cSld>
  <p:clrMapOvr>
    <a:masterClrMapping/>
  </p:clrMapOvr>
</p:sld>
</file>

<file path=ppt/theme/theme1.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B28AA59-C18E-FC4D-BD87-1D7964E0E4F6}" vid="{969E4A27-902D-3340-850E-95490CE2F5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36220bd-6765-475d-aebe-427a3023f47c">
      <Terms xmlns="http://schemas.microsoft.com/office/infopath/2007/PartnerControls"/>
    </lcf76f155ced4ddcb4097134ff3c332f>
    <TaxCatchAll xmlns="1543a33f-de66-4ce2-96ef-9c75f077144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4C9B48AB097642B7112A3827F07CE9" ma:contentTypeVersion="12" ma:contentTypeDescription="Create a new document." ma:contentTypeScope="" ma:versionID="caf9d63f50e73aa15cd7c895010138da">
  <xsd:schema xmlns:xsd="http://www.w3.org/2001/XMLSchema" xmlns:xs="http://www.w3.org/2001/XMLSchema" xmlns:p="http://schemas.microsoft.com/office/2006/metadata/properties" xmlns:ns2="836220bd-6765-475d-aebe-427a3023f47c" xmlns:ns3="1543a33f-de66-4ce2-96ef-9c75f077144b" targetNamespace="http://schemas.microsoft.com/office/2006/metadata/properties" ma:root="true" ma:fieldsID="b574f06e305bc0ddfda62e6531058217" ns2:_="" ns3:_="">
    <xsd:import namespace="836220bd-6765-475d-aebe-427a3023f47c"/>
    <xsd:import namespace="1543a33f-de66-4ce2-96ef-9c75f077144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6220bd-6765-475d-aebe-427a3023f4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b97cb4-2f5e-48a1-816a-9019d04dc3c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43a33f-de66-4ce2-96ef-9c75f077144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553d5c6-5748-4d51-935b-a1baf2e28055}" ma:internalName="TaxCatchAll" ma:showField="CatchAllData" ma:web="1543a33f-de66-4ce2-96ef-9c75f07714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9A00BE-2254-443E-8330-4B6A28640F2D}">
  <ds:schemaRefs>
    <ds:schemaRef ds:uri="http://www.w3.org/XML/1998/namespace"/>
    <ds:schemaRef ds:uri="http://purl.org/dc/elements/1.1/"/>
    <ds:schemaRef ds:uri="http://schemas.microsoft.com/office/2006/documentManagement/types"/>
    <ds:schemaRef ds:uri="http://purl.org/dc/terms/"/>
    <ds:schemaRef ds:uri="http://purl.org/dc/dcmitype/"/>
    <ds:schemaRef ds:uri="836220bd-6765-475d-aebe-427a3023f47c"/>
    <ds:schemaRef ds:uri="http://schemas.microsoft.com/office/infopath/2007/PartnerControls"/>
    <ds:schemaRef ds:uri="http://schemas.openxmlformats.org/package/2006/metadata/core-properties"/>
    <ds:schemaRef ds:uri="1543a33f-de66-4ce2-96ef-9c75f077144b"/>
    <ds:schemaRef ds:uri="http://schemas.microsoft.com/office/2006/metadata/properties"/>
  </ds:schemaRefs>
</ds:datastoreItem>
</file>

<file path=customXml/itemProps2.xml><?xml version="1.0" encoding="utf-8"?>
<ds:datastoreItem xmlns:ds="http://schemas.openxmlformats.org/officeDocument/2006/customXml" ds:itemID="{E651BA44-A179-4D4E-B85F-D345665B009B}">
  <ds:schemaRefs>
    <ds:schemaRef ds:uri="http://schemas.microsoft.com/sharepoint/v3/contenttype/forms"/>
  </ds:schemaRefs>
</ds:datastoreItem>
</file>

<file path=customXml/itemProps3.xml><?xml version="1.0" encoding="utf-8"?>
<ds:datastoreItem xmlns:ds="http://schemas.openxmlformats.org/officeDocument/2006/customXml" ds:itemID="{EDCC8BCD-0CEF-4E7A-A942-B7B304F9AA79}">
  <ds:schemaRefs>
    <ds:schemaRef ds:uri="1543a33f-de66-4ce2-96ef-9c75f077144b"/>
    <ds:schemaRef ds:uri="836220bd-6765-475d-aebe-427a3023f4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JLabPowerPoint_widescreen (1)</Template>
  <TotalTime>1720</TotalTime>
  <Words>313</Words>
  <Application>Microsoft Macintosh PowerPoint</Application>
  <PresentationFormat>Widescreen</PresentationFormat>
  <Paragraphs>27</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PingFangSC-Regular</vt:lpstr>
      <vt:lpstr>.PingFangSC-Regular</vt:lpstr>
      <vt:lpstr>Arial</vt:lpstr>
      <vt:lpstr>Calibri</vt:lpstr>
      <vt:lpstr>Office Theme</vt:lpstr>
      <vt:lpstr>GTS updates week of October 21, 2024</vt:lpstr>
      <vt:lpstr>GTS plans week of October 28, 2024</vt:lpstr>
    </vt:vector>
  </TitlesOfParts>
  <Company>JLAB</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Spata</dc:creator>
  <cp:lastModifiedBy>Carlos Hernandez-Garcia</cp:lastModifiedBy>
  <cp:revision>66</cp:revision>
  <dcterms:created xsi:type="dcterms:W3CDTF">2020-10-14T20:38:09Z</dcterms:created>
  <dcterms:modified xsi:type="dcterms:W3CDTF">2024-10-23T18:50:38Z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0x010100E520407EBAA4744DB3E22E2D5259322A</vt:lpwstr>
  </property>
  <property fmtid="{D5CDD505-2E9C-101B-9397-08002B2CF9AE}" pid="3" name="MediaServiceImageTags">
    <vt:lpwstr/>
  </property>
</Properties>
</file>