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432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5"/>
    <p:restoredTop sz="94636"/>
  </p:normalViewPr>
  <p:slideViewPr>
    <p:cSldViewPr snapToGrid="0" snapToObjects="1">
      <p:cViewPr varScale="1">
        <p:scale>
          <a:sx n="128" d="100"/>
          <a:sy n="128" d="100"/>
        </p:scale>
        <p:origin x="184" y="3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45A212-0600-5A4A-810C-B62F2725EB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D61C8FE-2E29-EB4E-AE25-AA7CD48034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399C69-52FE-7043-9F84-25F20F9173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AD2A2-534A-924E-AD8C-1C30402E9FFC}" type="datetimeFigureOut">
              <a:rPr lang="en-US" smtClean="0"/>
              <a:t>4/4/23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D60379-5D33-C14D-A35B-D86112B081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85B099-92FE-6C4B-8106-D59286DA3E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9881D-3493-6540-A9F5-4CF3369020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3578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13CBA7-87AA-464C-8CB9-7B3E784245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865724E-44CC-A64C-8FFD-8C4CB3616A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BD150A-1AF3-834D-8838-43F5F1C9E9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AD2A2-534A-924E-AD8C-1C30402E9FFC}" type="datetimeFigureOut">
              <a:rPr lang="en-US" smtClean="0"/>
              <a:t>4/4/23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C53286-8AF8-2548-8DB7-E9DF016349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1338DB-AAD1-F047-AC89-7E8638FE6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9881D-3493-6540-A9F5-4CF3369020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5758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9970039-6025-A946-ADCF-22AB5B001C2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2BFCEC7-BE35-724C-98E8-9DA396B229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0C195D-81B1-6C4C-8664-CB483AB5C6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AD2A2-534A-924E-AD8C-1C30402E9FFC}" type="datetimeFigureOut">
              <a:rPr lang="en-US" smtClean="0"/>
              <a:t>4/4/23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58A3AB-9D84-204E-91AD-ACF1C6F7FD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79BFD0-367C-B543-9572-CE06A3AF33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9881D-3493-6540-A9F5-4CF3369020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55070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5BC13F-76C3-BF4F-89CE-4421A249EA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3339DF-B71E-D74F-B110-007CB92EF4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31A748-B6F5-9A48-8A84-6CDA0E9D82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AD2A2-534A-924E-AD8C-1C30402E9FFC}" type="datetimeFigureOut">
              <a:rPr lang="en-US" smtClean="0"/>
              <a:t>4/4/23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54FCB6-B7C5-0746-9FE6-5C4BECADF5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346837-6685-CA42-9DCD-AE52AEF7FA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9881D-3493-6540-A9F5-4CF3369020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5318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0B0168-5A34-AD4A-8C36-6E7DA743AB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49EB9B-7019-A64A-9B08-FD921C38A4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B36882-3995-BE43-A8C7-623EDC06F1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AD2A2-534A-924E-AD8C-1C30402E9FFC}" type="datetimeFigureOut">
              <a:rPr lang="en-US" smtClean="0"/>
              <a:t>4/4/23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CDAB5A-F156-5344-A416-B97004A48D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E08C5A-6ADF-374E-B3CB-0A6640A01A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9881D-3493-6540-A9F5-4CF3369020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66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80FEEE-7203-5446-8705-ED97C46C67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237062-85E0-A94A-B310-F5362003064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E90D03-0792-9941-80FE-09801B6BAD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7698D94-C63B-9448-B857-864E4CB71B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AD2A2-534A-924E-AD8C-1C30402E9FFC}" type="datetimeFigureOut">
              <a:rPr lang="en-US" smtClean="0"/>
              <a:t>4/4/23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A84B04-88D1-5848-88D6-B231D743FB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2F2B729-30EC-0440-8061-1A53646196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9881D-3493-6540-A9F5-4CF3369020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0493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085151-9E3C-9644-87B7-95CA40F63C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ADE122-C475-FA42-8BB4-D80F4048C5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5B3575-5677-0B49-8F87-5FA08FB9F0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4A840D0-4D4C-954F-AC8D-59C5D410D47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D9FDFF5-DDFA-2343-A396-818D03EC3CD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5C4A827-4A69-CC42-87E1-2C8AFCE3B0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AD2A2-534A-924E-AD8C-1C30402E9FFC}" type="datetimeFigureOut">
              <a:rPr lang="en-US" smtClean="0"/>
              <a:t>4/4/23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8218FE9-4A03-CC4A-92F8-2C5281EC7C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AFDBBE3-5464-4E46-8991-645C2EB02A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9881D-3493-6540-A9F5-4CF3369020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2366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DE5E34-3864-7749-B4B1-D81EF8F0ED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E3AA86D-112B-6242-9CA0-43C0142BF5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AD2A2-534A-924E-AD8C-1C30402E9FFC}" type="datetimeFigureOut">
              <a:rPr lang="en-US" smtClean="0"/>
              <a:t>4/4/23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5B0DD3C-1D7F-9240-911B-789CDF7F87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F010DB6-321B-C946-9E3E-A21034E121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9881D-3493-6540-A9F5-4CF3369020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0786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AEEF13C-0383-D043-B526-A98AD2608C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AD2A2-534A-924E-AD8C-1C30402E9FFC}" type="datetimeFigureOut">
              <a:rPr lang="en-US" smtClean="0"/>
              <a:t>4/4/23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DC5F52A-C42C-3242-AC41-26A28AFF9A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B5E760E-8FEE-1C4E-A754-A6386BC05A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9881D-3493-6540-A9F5-4CF3369020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3955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BAF751-2E4C-A745-8A0E-779F284C3B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B541EF-72BB-684E-9A67-CAD47F2DF3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3F599F5-256A-0546-A226-806984CAE3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A4D4FFB-CFBA-384C-8E57-C472F20B12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AD2A2-534A-924E-AD8C-1C30402E9FFC}" type="datetimeFigureOut">
              <a:rPr lang="en-US" smtClean="0"/>
              <a:t>4/4/23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3BBEAB-6199-DA48-B7AD-C5E4C0D00F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47F1CA2-F0BD-664D-8695-57AABCAF5F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9881D-3493-6540-A9F5-4CF3369020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2386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21CEF5-D41D-0043-ACA8-59A648DB7F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5765F0C-71EF-D64C-922A-36223E20C0E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D7C3748-1067-3B48-B653-AFE885E1CF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39443BF-A4A0-8E4A-A364-FCBF262529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AD2A2-534A-924E-AD8C-1C30402E9FFC}" type="datetimeFigureOut">
              <a:rPr lang="en-US" smtClean="0"/>
              <a:t>4/4/23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C74DE66-2D6A-B746-A06A-64FB7F780A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1AE883F-9F29-E34E-BC7D-D38FC7BE53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9881D-3493-6540-A9F5-4CF3369020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757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534E33B-61B1-3C42-83BE-54B3A7860C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7D7EA9-DBC9-8744-BBA9-39F788A060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479A3E-49C2-0F4F-9A46-5F5885AAD63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9AD2A2-534A-924E-AD8C-1C30402E9FFC}" type="datetimeFigureOut">
              <a:rPr lang="en-US" smtClean="0"/>
              <a:t>4/4/23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503C5E-72B2-C949-9A06-192CFBB2AB8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474823-2AD9-ED45-B08E-D0B6552311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49881D-3493-6540-A9F5-4CF3369020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7215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B6A0D3-4169-9046-88FF-BA9D4D253B7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CEBAF Gun Swap planning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C15A45A-AD49-8841-82F3-C990425F7E8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Marcy Stutzman, Phil Adderley, Jessica </a:t>
            </a:r>
            <a:r>
              <a:rPr lang="en-US" dirty="0" err="1"/>
              <a:t>Carucci</a:t>
            </a:r>
            <a:r>
              <a:rPr lang="en-US" dirty="0"/>
              <a:t>, Carlos Hernandez-Garcia</a:t>
            </a:r>
          </a:p>
          <a:p>
            <a:r>
              <a:rPr lang="en-US" dirty="0"/>
              <a:t>Feb 13, 2023</a:t>
            </a:r>
          </a:p>
        </p:txBody>
      </p:sp>
    </p:spTree>
    <p:extLst>
      <p:ext uri="{BB962C8B-B14F-4D97-AF65-F5344CB8AC3E}">
        <p14:creationId xmlns:p14="http://schemas.microsoft.com/office/powerpoint/2010/main" val="24029485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07CA0EC-16A6-724B-BA5E-7ED2AE264E0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58470" y="0"/>
            <a:ext cx="8875059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472FC706-9F49-E345-9086-E7CFC48B88D6}"/>
              </a:ext>
            </a:extLst>
          </p:cNvPr>
          <p:cNvSpPr txBox="1"/>
          <p:nvPr/>
        </p:nvSpPr>
        <p:spPr>
          <a:xfrm>
            <a:off x="3269974" y="4303643"/>
            <a:ext cx="77431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rgbClr val="FF0000"/>
                </a:solidFill>
              </a:rPr>
              <a:t>SAD start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32D43A7-D69D-EC48-96C6-E8ADBD9761E3}"/>
              </a:ext>
            </a:extLst>
          </p:cNvPr>
          <p:cNvSpPr/>
          <p:nvPr/>
        </p:nvSpPr>
        <p:spPr>
          <a:xfrm>
            <a:off x="3597965" y="3756992"/>
            <a:ext cx="5287617" cy="45719"/>
          </a:xfrm>
          <a:prstGeom prst="rect">
            <a:avLst/>
          </a:prstGeom>
          <a:solidFill>
            <a:srgbClr val="0432FF"/>
          </a:solidFill>
          <a:ln>
            <a:solidFill>
              <a:srgbClr val="0432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838A437-17E2-D142-BC63-5C6F8ABBE40D}"/>
              </a:ext>
            </a:extLst>
          </p:cNvPr>
          <p:cNvSpPr txBox="1"/>
          <p:nvPr/>
        </p:nvSpPr>
        <p:spPr>
          <a:xfrm>
            <a:off x="5277677" y="3627783"/>
            <a:ext cx="1941557" cy="30777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0432FF"/>
                </a:solidFill>
              </a:rPr>
              <a:t>UITF gun removal preps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5334BBA-0490-4D4B-9F88-16F50A423C1D}"/>
              </a:ext>
            </a:extLst>
          </p:cNvPr>
          <p:cNvSpPr txBox="1"/>
          <p:nvPr/>
        </p:nvSpPr>
        <p:spPr>
          <a:xfrm>
            <a:off x="3183834" y="4565375"/>
            <a:ext cx="1213794" cy="2616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100" b="1" dirty="0">
                <a:solidFill>
                  <a:srgbClr val="0432FF"/>
                </a:solidFill>
              </a:rPr>
              <a:t>Move  </a:t>
            </a:r>
            <a:r>
              <a:rPr lang="en-US" sz="1100" b="1" dirty="0" err="1">
                <a:solidFill>
                  <a:srgbClr val="0432FF"/>
                </a:solidFill>
              </a:rPr>
              <a:t>eqip</a:t>
            </a:r>
            <a:r>
              <a:rPr lang="en-US" sz="1100" b="1" dirty="0">
                <a:solidFill>
                  <a:srgbClr val="0432FF"/>
                </a:solidFill>
              </a:rPr>
              <a:t> to ISB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B805326-F12E-E24B-8858-912881A99AA6}"/>
              </a:ext>
            </a:extLst>
          </p:cNvPr>
          <p:cNvSpPr txBox="1"/>
          <p:nvPr/>
        </p:nvSpPr>
        <p:spPr>
          <a:xfrm>
            <a:off x="5880652" y="5900530"/>
            <a:ext cx="436338" cy="43088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100" b="1" dirty="0">
                <a:solidFill>
                  <a:srgbClr val="0432FF"/>
                </a:solidFill>
              </a:rPr>
              <a:t>S&amp;A</a:t>
            </a:r>
          </a:p>
          <a:p>
            <a:r>
              <a:rPr lang="en-US" sz="1100" b="1" dirty="0">
                <a:solidFill>
                  <a:srgbClr val="0432FF"/>
                </a:solidFill>
              </a:rPr>
              <a:t>roll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7FC268C-9BBF-6C4B-A605-1BB07A391BB5}"/>
              </a:ext>
            </a:extLst>
          </p:cNvPr>
          <p:cNvSpPr txBox="1"/>
          <p:nvPr/>
        </p:nvSpPr>
        <p:spPr>
          <a:xfrm>
            <a:off x="2252867" y="3594653"/>
            <a:ext cx="808385" cy="43088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>
                <a:solidFill>
                  <a:srgbClr val="0432FF"/>
                </a:solidFill>
              </a:rPr>
              <a:t>UITF beam OFF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57128B4-89BC-F14C-A980-5AAB4694671B}"/>
              </a:ext>
            </a:extLst>
          </p:cNvPr>
          <p:cNvSpPr txBox="1"/>
          <p:nvPr/>
        </p:nvSpPr>
        <p:spPr>
          <a:xfrm>
            <a:off x="3197086" y="4767471"/>
            <a:ext cx="1208985" cy="2616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100" b="1" dirty="0">
                <a:solidFill>
                  <a:srgbClr val="0432FF"/>
                </a:solidFill>
              </a:rPr>
              <a:t>Crane  </a:t>
            </a:r>
            <a:r>
              <a:rPr lang="en-US" sz="1100" b="1" dirty="0" err="1">
                <a:solidFill>
                  <a:srgbClr val="0432FF"/>
                </a:solidFill>
              </a:rPr>
              <a:t>eqip</a:t>
            </a:r>
            <a:r>
              <a:rPr lang="en-US" sz="1100" b="1" dirty="0">
                <a:solidFill>
                  <a:srgbClr val="0432FF"/>
                </a:solidFill>
              </a:rPr>
              <a:t> down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9975C3A-1774-8341-A72C-12BA6CD9D732}"/>
              </a:ext>
            </a:extLst>
          </p:cNvPr>
          <p:cNvSpPr/>
          <p:nvPr/>
        </p:nvSpPr>
        <p:spPr>
          <a:xfrm>
            <a:off x="4485862" y="4813853"/>
            <a:ext cx="4260574" cy="45719"/>
          </a:xfrm>
          <a:prstGeom prst="rect">
            <a:avLst/>
          </a:prstGeom>
          <a:solidFill>
            <a:srgbClr val="0432FF"/>
          </a:solidFill>
          <a:ln>
            <a:solidFill>
              <a:srgbClr val="0432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1328FF9-6CB0-B744-9F43-3C10AE3A1C2D}"/>
              </a:ext>
            </a:extLst>
          </p:cNvPr>
          <p:cNvSpPr txBox="1"/>
          <p:nvPr/>
        </p:nvSpPr>
        <p:spPr>
          <a:xfrm>
            <a:off x="5782384" y="4664765"/>
            <a:ext cx="2063194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>
                <a:solidFill>
                  <a:srgbClr val="0432FF"/>
                </a:solidFill>
              </a:rPr>
              <a:t>Prep beamline</a:t>
            </a:r>
          </a:p>
          <a:p>
            <a:pPr algn="ctr"/>
            <a:r>
              <a:rPr lang="en-US" sz="1400" b="1" dirty="0">
                <a:solidFill>
                  <a:srgbClr val="0432FF"/>
                </a:solidFill>
              </a:rPr>
              <a:t> &amp; cathodes for gun swap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3E44A5E-0C49-724C-A1D2-517841703042}"/>
              </a:ext>
            </a:extLst>
          </p:cNvPr>
          <p:cNvSpPr txBox="1"/>
          <p:nvPr/>
        </p:nvSpPr>
        <p:spPr>
          <a:xfrm>
            <a:off x="3896139" y="4979505"/>
            <a:ext cx="1027845" cy="2616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100" b="1" dirty="0">
                <a:solidFill>
                  <a:srgbClr val="0432FF"/>
                </a:solidFill>
              </a:rPr>
              <a:t>S&amp;A as founds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A300C83-5437-8F4F-BC8A-AFA1BF45AC58}"/>
              </a:ext>
            </a:extLst>
          </p:cNvPr>
          <p:cNvSpPr txBox="1"/>
          <p:nvPr/>
        </p:nvSpPr>
        <p:spPr>
          <a:xfrm>
            <a:off x="8007626" y="5950227"/>
            <a:ext cx="814647" cy="2616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100" b="1" dirty="0">
                <a:solidFill>
                  <a:srgbClr val="0432FF"/>
                </a:solidFill>
              </a:rPr>
              <a:t>Leak check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594AB81F-9C1A-874A-B711-E81145604C53}"/>
              </a:ext>
            </a:extLst>
          </p:cNvPr>
          <p:cNvSpPr/>
          <p:nvPr/>
        </p:nvSpPr>
        <p:spPr>
          <a:xfrm>
            <a:off x="3405810" y="5840897"/>
            <a:ext cx="5201477" cy="45719"/>
          </a:xfrm>
          <a:prstGeom prst="rect">
            <a:avLst/>
          </a:prstGeom>
          <a:solidFill>
            <a:srgbClr val="0432FF"/>
          </a:solidFill>
          <a:ln>
            <a:solidFill>
              <a:srgbClr val="0432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707C700-D8A9-194B-BBC9-9ECAA73B4B71}"/>
              </a:ext>
            </a:extLst>
          </p:cNvPr>
          <p:cNvSpPr txBox="1"/>
          <p:nvPr/>
        </p:nvSpPr>
        <p:spPr>
          <a:xfrm>
            <a:off x="4350025" y="5671930"/>
            <a:ext cx="888769" cy="30777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0432FF"/>
                </a:solidFill>
              </a:rPr>
              <a:t>gun swap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C5F48891-E368-AD4A-A373-DAEB25B2E028}"/>
              </a:ext>
            </a:extLst>
          </p:cNvPr>
          <p:cNvSpPr txBox="1"/>
          <p:nvPr/>
        </p:nvSpPr>
        <p:spPr>
          <a:xfrm>
            <a:off x="6708913" y="5883965"/>
            <a:ext cx="1112805" cy="43088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100" b="1" dirty="0">
                <a:solidFill>
                  <a:srgbClr val="0432FF"/>
                </a:solidFill>
              </a:rPr>
              <a:t>S&amp;A</a:t>
            </a:r>
          </a:p>
          <a:p>
            <a:r>
              <a:rPr lang="en-US" sz="1100" b="1" dirty="0">
                <a:solidFill>
                  <a:srgbClr val="0432FF"/>
                </a:solidFill>
              </a:rPr>
              <a:t>Gun positioning</a:t>
            </a:r>
          </a:p>
        </p:txBody>
      </p:sp>
    </p:spTree>
    <p:extLst>
      <p:ext uri="{BB962C8B-B14F-4D97-AF65-F5344CB8AC3E}">
        <p14:creationId xmlns:p14="http://schemas.microsoft.com/office/powerpoint/2010/main" val="21520304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0149E463-7174-7F4A-BFF3-57E413265E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58470" y="0"/>
            <a:ext cx="8875059" cy="6858000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07D53C9E-573F-7540-86DA-C637186BE913}"/>
              </a:ext>
            </a:extLst>
          </p:cNvPr>
          <p:cNvSpPr/>
          <p:nvPr/>
        </p:nvSpPr>
        <p:spPr>
          <a:xfrm>
            <a:off x="4247323" y="2507975"/>
            <a:ext cx="4260574" cy="45719"/>
          </a:xfrm>
          <a:prstGeom prst="rect">
            <a:avLst/>
          </a:prstGeom>
          <a:solidFill>
            <a:srgbClr val="0432FF"/>
          </a:solidFill>
          <a:ln>
            <a:solidFill>
              <a:srgbClr val="0432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74E767C-6138-4C41-8D9C-15B97C2222E2}"/>
              </a:ext>
            </a:extLst>
          </p:cNvPr>
          <p:cNvSpPr txBox="1"/>
          <p:nvPr/>
        </p:nvSpPr>
        <p:spPr>
          <a:xfrm>
            <a:off x="5628859" y="2378765"/>
            <a:ext cx="886653" cy="30777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0432FF"/>
                </a:solidFill>
              </a:rPr>
              <a:t>Gun bake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984DE69-339C-CE42-B53A-4D1F4AD04E76}"/>
              </a:ext>
            </a:extLst>
          </p:cNvPr>
          <p:cNvSpPr txBox="1"/>
          <p:nvPr/>
        </p:nvSpPr>
        <p:spPr>
          <a:xfrm>
            <a:off x="3329607" y="3190460"/>
            <a:ext cx="734688" cy="276999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rgbClr val="0432FF"/>
                </a:solidFill>
              </a:rPr>
              <a:t>Oven off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9CA811B-F4BA-B947-8555-26A9032FDFF1}"/>
              </a:ext>
            </a:extLst>
          </p:cNvPr>
          <p:cNvSpPr txBox="1"/>
          <p:nvPr/>
        </p:nvSpPr>
        <p:spPr>
          <a:xfrm>
            <a:off x="4532243" y="3177209"/>
            <a:ext cx="1053547" cy="43088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>
                <a:solidFill>
                  <a:srgbClr val="0432FF"/>
                </a:solidFill>
              </a:rPr>
              <a:t>Leak check w/prep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805280C-B28C-D54F-A80C-1D52EBC79ED6}"/>
              </a:ext>
            </a:extLst>
          </p:cNvPr>
          <p:cNvSpPr txBox="1"/>
          <p:nvPr/>
        </p:nvSpPr>
        <p:spPr>
          <a:xfrm>
            <a:off x="5440017" y="3130827"/>
            <a:ext cx="1053547" cy="43088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>
                <a:solidFill>
                  <a:srgbClr val="0432FF"/>
                </a:solidFill>
              </a:rPr>
              <a:t>Puck </a:t>
            </a:r>
            <a:r>
              <a:rPr lang="en-US" sz="1100" b="1" dirty="0" err="1">
                <a:solidFill>
                  <a:srgbClr val="0432FF"/>
                </a:solidFill>
              </a:rPr>
              <a:t>manip</a:t>
            </a:r>
            <a:r>
              <a:rPr lang="en-US" sz="1100" b="1" dirty="0">
                <a:solidFill>
                  <a:srgbClr val="0432FF"/>
                </a:solidFill>
              </a:rPr>
              <a:t> checks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36B679D-93B9-184B-9924-6C97EE1CA2FD}"/>
              </a:ext>
            </a:extLst>
          </p:cNvPr>
          <p:cNvSpPr txBox="1"/>
          <p:nvPr/>
        </p:nvSpPr>
        <p:spPr>
          <a:xfrm>
            <a:off x="3260032" y="2534477"/>
            <a:ext cx="911596" cy="276999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rgbClr val="0432FF"/>
                </a:solidFill>
              </a:rPr>
              <a:t>Oven setup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1671CAC-762E-7D46-AA98-59EA59450BE0}"/>
              </a:ext>
            </a:extLst>
          </p:cNvPr>
          <p:cNvSpPr txBox="1"/>
          <p:nvPr/>
        </p:nvSpPr>
        <p:spPr>
          <a:xfrm>
            <a:off x="6742043" y="3269975"/>
            <a:ext cx="1053547" cy="43088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>
                <a:solidFill>
                  <a:srgbClr val="0432FF"/>
                </a:solidFill>
              </a:rPr>
              <a:t>HV prep</a:t>
            </a:r>
          </a:p>
          <a:p>
            <a:pPr algn="ctr"/>
            <a:endParaRPr lang="en-US" sz="1100" b="1" dirty="0">
              <a:solidFill>
                <a:srgbClr val="0432FF"/>
              </a:solidFill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CB584CB-82A2-CE47-9A02-8BFE8EBD5143}"/>
              </a:ext>
            </a:extLst>
          </p:cNvPr>
          <p:cNvSpPr/>
          <p:nvPr/>
        </p:nvSpPr>
        <p:spPr>
          <a:xfrm>
            <a:off x="3952462" y="4230757"/>
            <a:ext cx="4260574" cy="45719"/>
          </a:xfrm>
          <a:prstGeom prst="rect">
            <a:avLst/>
          </a:prstGeom>
          <a:solidFill>
            <a:srgbClr val="0432FF"/>
          </a:solidFill>
          <a:ln>
            <a:solidFill>
              <a:srgbClr val="0432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ABAE310-9AC8-204B-9302-6F2AFF3EF848}"/>
              </a:ext>
            </a:extLst>
          </p:cNvPr>
          <p:cNvSpPr txBox="1"/>
          <p:nvPr/>
        </p:nvSpPr>
        <p:spPr>
          <a:xfrm>
            <a:off x="5333998" y="4101547"/>
            <a:ext cx="530851" cy="30777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0432FF"/>
                </a:solidFill>
              </a:rPr>
              <a:t>float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A0725E28-86CC-F544-A8BB-48146AF3B313}"/>
              </a:ext>
            </a:extLst>
          </p:cNvPr>
          <p:cNvSpPr txBox="1"/>
          <p:nvPr/>
        </p:nvSpPr>
        <p:spPr>
          <a:xfrm>
            <a:off x="4416285" y="4883425"/>
            <a:ext cx="1109872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</a:rPr>
              <a:t>ISB breaker checks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93DF72E-AE00-FA47-8D15-D3C0072C7C91}"/>
              </a:ext>
            </a:extLst>
          </p:cNvPr>
          <p:cNvSpPr txBox="1"/>
          <p:nvPr/>
        </p:nvSpPr>
        <p:spPr>
          <a:xfrm>
            <a:off x="5542720" y="4866860"/>
            <a:ext cx="1109872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0432FF"/>
                </a:solidFill>
              </a:rPr>
              <a:t>HV Start ?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544794D9-0B0E-4745-AD35-076DB3192B51}"/>
              </a:ext>
            </a:extLst>
          </p:cNvPr>
          <p:cNvSpPr txBox="1"/>
          <p:nvPr/>
        </p:nvSpPr>
        <p:spPr>
          <a:xfrm>
            <a:off x="5691809" y="3515139"/>
            <a:ext cx="987286" cy="2616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100" b="1" dirty="0">
                <a:solidFill>
                  <a:srgbClr val="0432FF"/>
                </a:solidFill>
              </a:rPr>
              <a:t>S&amp;A final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444DB90-B15B-AB45-90E2-EDF2D24ECA82}"/>
              </a:ext>
            </a:extLst>
          </p:cNvPr>
          <p:cNvSpPr txBox="1"/>
          <p:nvPr/>
        </p:nvSpPr>
        <p:spPr>
          <a:xfrm>
            <a:off x="4562059" y="5555973"/>
            <a:ext cx="1109872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0432FF"/>
                </a:solidFill>
              </a:rPr>
              <a:t>HV End ?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E3211958-AFEE-064D-B317-34F9B0D23E9D}"/>
              </a:ext>
            </a:extLst>
          </p:cNvPr>
          <p:cNvSpPr txBox="1"/>
          <p:nvPr/>
        </p:nvSpPr>
        <p:spPr>
          <a:xfrm>
            <a:off x="3279911" y="4084982"/>
            <a:ext cx="1109872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0432FF"/>
                </a:solidFill>
              </a:rPr>
              <a:t>HV Start ?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BB95348B-9ECA-7D43-9755-03FB4218BB13}"/>
              </a:ext>
            </a:extLst>
          </p:cNvPr>
          <p:cNvSpPr txBox="1"/>
          <p:nvPr/>
        </p:nvSpPr>
        <p:spPr>
          <a:xfrm>
            <a:off x="7994372" y="4068417"/>
            <a:ext cx="1109872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0432FF"/>
                </a:solidFill>
              </a:rPr>
              <a:t>HV End ?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84A708D1-40D0-D24A-9306-B4C4358FD8E9}"/>
              </a:ext>
            </a:extLst>
          </p:cNvPr>
          <p:cNvSpPr txBox="1"/>
          <p:nvPr/>
        </p:nvSpPr>
        <p:spPr>
          <a:xfrm>
            <a:off x="4479235" y="2242931"/>
            <a:ext cx="814647" cy="2616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100" b="1" dirty="0">
                <a:solidFill>
                  <a:srgbClr val="FF0000"/>
                </a:solidFill>
              </a:rPr>
              <a:t>Leak check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A5B119CA-7F19-7F4D-AD3F-B136B0C9743E}"/>
              </a:ext>
            </a:extLst>
          </p:cNvPr>
          <p:cNvSpPr txBox="1"/>
          <p:nvPr/>
        </p:nvSpPr>
        <p:spPr>
          <a:xfrm>
            <a:off x="6861310" y="2587485"/>
            <a:ext cx="911596" cy="276999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rgbClr val="FF0000"/>
                </a:solidFill>
              </a:rPr>
              <a:t>Oven setup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D7717A2C-97BF-BF4F-B5AA-3B8F18D59A48}"/>
              </a:ext>
            </a:extLst>
          </p:cNvPr>
          <p:cNvSpPr txBox="1"/>
          <p:nvPr/>
        </p:nvSpPr>
        <p:spPr>
          <a:xfrm>
            <a:off x="4495798" y="2607364"/>
            <a:ext cx="818109" cy="276999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rgbClr val="0432FF"/>
                </a:solidFill>
              </a:rPr>
              <a:t>Suitcase T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2DE79100-357B-7848-A816-9ABA86F5CEAD}"/>
              </a:ext>
            </a:extLst>
          </p:cNvPr>
          <p:cNvSpPr txBox="1"/>
          <p:nvPr/>
        </p:nvSpPr>
        <p:spPr>
          <a:xfrm>
            <a:off x="5681867" y="2650434"/>
            <a:ext cx="949362" cy="276999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rgbClr val="0432FF"/>
                </a:solidFill>
              </a:rPr>
              <a:t>Move pucks</a:t>
            </a:r>
          </a:p>
        </p:txBody>
      </p:sp>
    </p:spTree>
    <p:extLst>
      <p:ext uri="{BB962C8B-B14F-4D97-AF65-F5344CB8AC3E}">
        <p14:creationId xmlns:p14="http://schemas.microsoft.com/office/powerpoint/2010/main" val="25214210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2980</TotalTime>
  <Words>105</Words>
  <Application>Microsoft Macintosh PowerPoint</Application>
  <PresentationFormat>Widescreen</PresentationFormat>
  <Paragraphs>34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CEBAF Gun Swap planning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CEBAF Gun Swap planning</dc:title>
  <dc:creator>Carlos Hernandez-Garcia</dc:creator>
  <cp:lastModifiedBy>Carlos Hernandez-Garcia</cp:lastModifiedBy>
  <cp:revision>18</cp:revision>
  <dcterms:created xsi:type="dcterms:W3CDTF">2023-02-07T20:15:56Z</dcterms:created>
  <dcterms:modified xsi:type="dcterms:W3CDTF">2023-04-04T14:40:05Z</dcterms:modified>
</cp:coreProperties>
</file>