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69" r:id="rId2"/>
    <p:sldId id="306" r:id="rId3"/>
    <p:sldId id="303" r:id="rId4"/>
    <p:sldId id="3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96"/>
    <p:restoredTop sz="94654"/>
  </p:normalViewPr>
  <p:slideViewPr>
    <p:cSldViewPr snapToGrid="0" snapToObjects="1">
      <p:cViewPr varScale="1">
        <p:scale>
          <a:sx n="99" d="100"/>
          <a:sy n="99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8CEA-17EC-1C49-8DB4-F74E9186F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35310-74D5-5B48-B681-820F3712F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D64A-78FB-8D4C-8479-1BB58223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7FF45-441C-704A-8DF8-D0A4E4D5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7125-43BB-CC4B-AC12-C00616DE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C641-757A-0C4C-A485-DE6488A1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934BF-59ED-F443-A0E1-F81FA5E5D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B606A-A2F9-4446-BBF5-C2F85411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AF26-3B6F-6E4B-A80E-A3980B94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2A982-EEA6-A941-8B53-38E385CC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B4759-5603-254E-B060-6CE0E0DC5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8824A-48D4-2446-90B9-B6753F12D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4A009-C378-BE43-AEB6-E1A005E2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F82C-77F8-6D4C-8DB3-22625E91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47FB-B962-E348-B1E5-4988EA35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9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PSTP’22 (J. </a:t>
            </a:r>
            <a:r>
              <a:rPr lang="en-US" dirty="0" err="1"/>
              <a:t>Grames</a:t>
            </a:r>
            <a:r>
              <a:rPr lang="en-US" dirty="0"/>
              <a:t>/</a:t>
            </a:r>
            <a:r>
              <a:rPr lang="en-US" dirty="0" err="1"/>
              <a:t>JLab</a:t>
            </a:r>
            <a:r>
              <a:rPr lang="en-US" dirty="0"/>
              <a:t>, Mainz, Germany, Sep 25-29, 2022)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2BC0-47D3-6E4B-8FB8-7405F035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8CBE-79EF-F542-8789-534839DE5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410F8-2740-F54B-A2F6-29FEC0FC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FCFD3-8CC1-5A42-A116-4BCCBD8A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5117E-D682-2749-867C-041E0B0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B3C1-A4BF-9440-9A7C-45F2537A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55DC-3BE9-6C4E-B2A2-9FD213ED3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8FB4-2BBE-1D43-B315-E9BB359B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F702-0A65-9C42-8A0B-F3FB77E7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85437-B32C-FA47-9975-80A876BC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1F20-3BA8-9148-A5FD-F3E4CDF7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C000C-BB67-F94E-AE97-B0F023E36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2E33-47AF-C147-8C05-392EB6B06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7D837-2042-864E-B6B5-DB6316CA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2F5BC-6DE2-7C44-9DBA-77FB780F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1469-9E42-9F41-B054-20C404BB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6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2311-35D9-4247-B059-E5F9E1F8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D48D-1CAC-454F-BA88-853260F5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DD34D-BFC1-F048-B24A-5E03E9B57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54B1D-D54F-4742-B3C7-0F72E888E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F3A69-1CC0-4E49-BE38-379E58145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BFC35-733F-464F-8668-A3805677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82140-9B94-1E4B-B4DF-4EB164CB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0BC31-209C-8C46-9D25-93DBE827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1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A5BC-8F04-5E49-8ABD-729288FF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C3183-111D-9B4A-8D46-F2E4813F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1FC4C-7309-2540-9AF0-F53BD9D8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C1A40-1227-5344-A199-FD0C5785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A729F-8798-964D-A056-66ED7BFB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8AE0C-858B-D84F-832F-66AC0B4E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99E9D-9AB2-3F4A-B7C5-6B2FB313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80F9-CEBD-DE43-83AA-2DFD62221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7D28-DFA7-AE4B-B602-2BA44D1CC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2E992-D121-7342-986A-F7C3E0C5A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EE712-914F-C644-9A06-B3C30920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B8260-C404-974B-BB7A-D5D24E6D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D9AF5-471C-1741-A3D0-A69A674A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B502-E13C-EC44-AED7-428CB0A5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50591-34EA-CB48-9DB4-838528831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CA1E-EDF9-6D4B-BDA0-929671A2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A6635-CCCE-6041-918D-3366C03D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4399C-DF92-B14B-BC9A-4B462044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B08E1-CE06-9948-8F93-52D76289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CD823-DFC1-7940-9143-D667D5C3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42C02-05E7-D44C-92FF-B5E3F5DD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89459-DFE4-0247-B3ED-6E9C6D78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C0B5-09A1-2F4D-8301-5D29AF3F068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762D9-9A6A-4447-A12C-FAB978278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941F3-E601-EC4A-98B5-CEDB9CB4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DFFD-A5B9-3B4A-AA33-7035F402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CD68-0FEC-C842-A2C4-5DC89C7E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CEBAF (polarized positrons at 12 GeV)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89712-8B54-824E-95A5-BCE46BB8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 Collaboration Meeting, Jefferson Lab (Nov. 1 – 4, 2022)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8B9D3-441A-D349-A935-7D6D6E36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E7CA6-F6C1-D24B-BA7E-5510C61661BD}"/>
              </a:ext>
            </a:extLst>
          </p:cNvPr>
          <p:cNvSpPr/>
          <p:nvPr/>
        </p:nvSpPr>
        <p:spPr>
          <a:xfrm>
            <a:off x="246430" y="932817"/>
            <a:ext cx="5205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Expands the 12 GeV capability with e+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Starts sometime </a:t>
            </a:r>
            <a:r>
              <a:rPr lang="en-US" sz="2000" b="1" dirty="0"/>
              <a:t>after Moller (2020’s)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Builds </a:t>
            </a:r>
            <a:r>
              <a:rPr lang="en-US" sz="2000" b="1" dirty="0">
                <a:solidFill>
                  <a:srgbClr val="FF0000"/>
                </a:solidFill>
              </a:rPr>
              <a:t>new 10 mA polarized e- injector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Builds </a:t>
            </a:r>
            <a:r>
              <a:rPr lang="en-US" sz="2000" b="1" dirty="0">
                <a:solidFill>
                  <a:srgbClr val="FF0000"/>
                </a:solidFill>
              </a:rPr>
              <a:t>new e+ injector </a:t>
            </a:r>
            <a:r>
              <a:rPr lang="en-US" sz="2000" dirty="0"/>
              <a:t>(100 kW target, 2T magnet, warm RF capture)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Retains present CEBAF e- injector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Multi-hall capability is a high priority</a:t>
            </a:r>
          </a:p>
        </p:txBody>
      </p:sp>
      <p:pic>
        <p:nvPicPr>
          <p:cNvPr id="9" name="Picture 10" descr="PRLMay2016illustration_F2b-01.jpg">
            <a:extLst>
              <a:ext uri="{FF2B5EF4-FFF2-40B4-BE49-F238E27FC236}">
                <a16:creationId xmlns:a16="http://schemas.microsoft.com/office/drawing/2014/main" id="{DA9F5A3C-01A7-884E-8F58-E13FE1878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33"/>
          <a:stretch>
            <a:fillRect/>
          </a:stretch>
        </p:blipFill>
        <p:spPr>
          <a:xfrm>
            <a:off x="246430" y="3873960"/>
            <a:ext cx="1972922" cy="1348163"/>
          </a:xfrm>
          <a:prstGeom prst="rect">
            <a:avLst/>
          </a:prstGeom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E58D4D22-FAF2-9D42-8CE8-EEE136DA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92" y="5429231"/>
            <a:ext cx="45530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i="1" dirty="0"/>
              <a:t>Production of Highly Polarized Positrons Using Polarized Electrons at MeV Energies</a:t>
            </a:r>
            <a:r>
              <a:rPr lang="en-US" sz="1600" dirty="0"/>
              <a:t>, </a:t>
            </a:r>
            <a:r>
              <a:rPr lang="fr-FR" sz="1600" i="1" dirty="0">
                <a:ea typeface="Arial" charset="0"/>
                <a:cs typeface="Arial" charset="0"/>
              </a:rPr>
              <a:t>D. Abbott et al., Phys. </a:t>
            </a:r>
            <a:r>
              <a:rPr lang="fr-FR" sz="1600" i="1" dirty="0" err="1">
                <a:ea typeface="Arial" charset="0"/>
                <a:cs typeface="Arial" charset="0"/>
              </a:rPr>
              <a:t>Rev</a:t>
            </a:r>
            <a:r>
              <a:rPr lang="fr-FR" sz="1600" i="1" dirty="0">
                <a:ea typeface="Arial" charset="0"/>
                <a:cs typeface="Arial" charset="0"/>
              </a:rPr>
              <a:t>. </a:t>
            </a:r>
            <a:r>
              <a:rPr lang="fr-FR" sz="1600" i="1" dirty="0" err="1">
                <a:ea typeface="Arial" charset="0"/>
                <a:cs typeface="Arial" charset="0"/>
              </a:rPr>
              <a:t>Lett</a:t>
            </a:r>
            <a:r>
              <a:rPr lang="fr-FR" sz="1600" i="1" dirty="0">
                <a:ea typeface="Arial" charset="0"/>
                <a:cs typeface="Arial" charset="0"/>
              </a:rPr>
              <a:t>. </a:t>
            </a:r>
            <a:r>
              <a:rPr lang="fr-FR" sz="1600" b="1" i="1" dirty="0">
                <a:ea typeface="Arial" charset="0"/>
                <a:cs typeface="Arial" charset="0"/>
              </a:rPr>
              <a:t>116</a:t>
            </a:r>
            <a:r>
              <a:rPr lang="fr-FR" sz="1600" i="1" dirty="0">
                <a:ea typeface="Arial" charset="0"/>
                <a:cs typeface="Arial" charset="0"/>
              </a:rPr>
              <a:t> (2016) 214801</a:t>
            </a:r>
          </a:p>
        </p:txBody>
      </p:sp>
      <p:pic>
        <p:nvPicPr>
          <p:cNvPr id="13" name="Picture 4" descr="cASCADE SCHEME">
            <a:extLst>
              <a:ext uri="{FF2B5EF4-FFF2-40B4-BE49-F238E27FC236}">
                <a16:creationId xmlns:a16="http://schemas.microsoft.com/office/drawing/2014/main" id="{428A43A3-0AA4-CC41-B15B-FFD9EF8B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950" y="3816126"/>
            <a:ext cx="2718721" cy="14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CC791-87DA-A54E-8435-1FB1ADF9A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066" y="2028727"/>
            <a:ext cx="5408298" cy="44682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8D1A67-AFEA-B547-BCBB-59B0385F6F72}"/>
              </a:ext>
            </a:extLst>
          </p:cNvPr>
          <p:cNvSpPr txBox="1"/>
          <p:nvPr/>
        </p:nvSpPr>
        <p:spPr>
          <a:xfrm>
            <a:off x="6350620" y="864031"/>
            <a:ext cx="552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Consequently, a characteristic polarization “map” exists </a:t>
            </a:r>
            <a:r>
              <a:rPr lang="en-US" sz="2400" b="1" i="1" dirty="0">
                <a:solidFill>
                  <a:srgbClr val="7030A0"/>
                </a:solidFill>
              </a:rPr>
              <a:t>independent</a:t>
            </a:r>
            <a:r>
              <a:rPr lang="en-US" sz="2400" i="1" dirty="0">
                <a:solidFill>
                  <a:srgbClr val="7030A0"/>
                </a:solidFill>
              </a:rPr>
              <a:t> of the e</a:t>
            </a:r>
            <a:r>
              <a:rPr lang="en-US" sz="2400" i="1" baseline="30000" dirty="0">
                <a:solidFill>
                  <a:srgbClr val="7030A0"/>
                </a:solidFill>
              </a:rPr>
              <a:t>-</a:t>
            </a:r>
            <a:r>
              <a:rPr lang="en-US" sz="2400" i="1" dirty="0">
                <a:solidFill>
                  <a:srgbClr val="7030A0"/>
                </a:solidFill>
              </a:rPr>
              <a:t> beam energy</a:t>
            </a:r>
          </a:p>
        </p:txBody>
      </p:sp>
    </p:spTree>
    <p:extLst>
      <p:ext uri="{BB962C8B-B14F-4D97-AF65-F5344CB8AC3E}">
        <p14:creationId xmlns:p14="http://schemas.microsoft.com/office/powerpoint/2010/main" val="105264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F252-FC87-804F-96EC-A59CC9F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Polarized e+, big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35BC-25CF-DA4E-B931-97001FB7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106E4A-FA30-A745-9BBD-3BFCC22F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1" y="844951"/>
            <a:ext cx="5888075" cy="2044577"/>
          </a:xfrm>
        </p:spPr>
        <p:txBody>
          <a:bodyPr/>
          <a:lstStyle/>
          <a:p>
            <a:r>
              <a:rPr lang="en-US" dirty="0"/>
              <a:t>Hardware needed:</a:t>
            </a:r>
          </a:p>
          <a:p>
            <a:pPr lvl="1"/>
            <a:r>
              <a:rPr lang="en-US" sz="2000" dirty="0"/>
              <a:t>High current polarized e- source</a:t>
            </a:r>
          </a:p>
          <a:p>
            <a:pPr lvl="1"/>
            <a:r>
              <a:rPr lang="en-US" sz="2000" dirty="0"/>
              <a:t>A cryomodule to accelerate e-</a:t>
            </a:r>
          </a:p>
          <a:p>
            <a:pPr lvl="1"/>
            <a:r>
              <a:rPr lang="en-US" sz="2000" dirty="0"/>
              <a:t>An e+ target-source and collection system</a:t>
            </a:r>
          </a:p>
          <a:p>
            <a:pPr lvl="1"/>
            <a:r>
              <a:rPr lang="en-US" sz="2000" dirty="0"/>
              <a:t>A cryomodule to accelerate e+</a:t>
            </a:r>
          </a:p>
        </p:txBody>
      </p:sp>
      <p:pic>
        <p:nvPicPr>
          <p:cNvPr id="7" name="Picture 10" descr="PRLMay2016illustration_F2b-01.jpg">
            <a:extLst>
              <a:ext uri="{FF2B5EF4-FFF2-40B4-BE49-F238E27FC236}">
                <a16:creationId xmlns:a16="http://schemas.microsoft.com/office/drawing/2014/main" id="{CE820500-D5FD-464F-A442-B54FA6AB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33"/>
          <a:stretch>
            <a:fillRect/>
          </a:stretch>
        </p:blipFill>
        <p:spPr>
          <a:xfrm>
            <a:off x="8831573" y="186330"/>
            <a:ext cx="3360427" cy="2296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26F64E-BD99-194B-B22F-70AC0D15E302}"/>
              </a:ext>
            </a:extLst>
          </p:cNvPr>
          <p:cNvGrpSpPr/>
          <p:nvPr/>
        </p:nvGrpSpPr>
        <p:grpSpPr>
          <a:xfrm>
            <a:off x="256522" y="2599544"/>
            <a:ext cx="11441207" cy="2480262"/>
            <a:chOff x="188257" y="3248663"/>
            <a:chExt cx="11441207" cy="2480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1B103-E378-FD4F-A08C-E85D2674CBC2}"/>
                </a:ext>
              </a:extLst>
            </p:cNvPr>
            <p:cNvSpPr/>
            <p:nvPr/>
          </p:nvSpPr>
          <p:spPr>
            <a:xfrm>
              <a:off x="632012" y="4479461"/>
              <a:ext cx="1100418" cy="4975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~10 MeV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C8D7-FFD3-FD4B-87D3-019B974650BE}"/>
                </a:ext>
              </a:extLst>
            </p:cNvPr>
            <p:cNvSpPr/>
            <p:nvPr/>
          </p:nvSpPr>
          <p:spPr>
            <a:xfrm>
              <a:off x="2424953" y="4479462"/>
              <a:ext cx="2563906" cy="4975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~75 MeV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79FB2-20A9-3048-884E-7413D1A17397}"/>
                </a:ext>
              </a:extLst>
            </p:cNvPr>
            <p:cNvSpPr/>
            <p:nvPr/>
          </p:nvSpPr>
          <p:spPr>
            <a:xfrm>
              <a:off x="8373035" y="4479461"/>
              <a:ext cx="2563906" cy="4975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~100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6D9BA-140E-A945-BA89-85F452EEB4B1}"/>
                </a:ext>
              </a:extLst>
            </p:cNvPr>
            <p:cNvSpPr txBox="1"/>
            <p:nvPr/>
          </p:nvSpPr>
          <p:spPr>
            <a:xfrm>
              <a:off x="5022073" y="5359593"/>
              <a:ext cx="3091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Polarized positrons generation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158DE5-AD32-7440-89DC-DEAB506CA402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88259" y="4728231"/>
              <a:ext cx="44375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86C428F-8CAE-2647-955A-67A9090DCFB6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1732430" y="4728232"/>
              <a:ext cx="69252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0F6DF-4E49-364D-B0E8-8F62D35B4D8B}"/>
                </a:ext>
              </a:extLst>
            </p:cNvPr>
            <p:cNvGrpSpPr/>
            <p:nvPr/>
          </p:nvGrpSpPr>
          <p:grpSpPr>
            <a:xfrm>
              <a:off x="10244417" y="3437020"/>
              <a:ext cx="1385047" cy="1291209"/>
              <a:chOff x="10244417" y="557591"/>
              <a:chExt cx="1385047" cy="1667896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33A693D4-F737-0148-9B37-E16D874BDD64}"/>
                  </a:ext>
                </a:extLst>
              </p:cNvPr>
              <p:cNvSpPr/>
              <p:nvPr/>
            </p:nvSpPr>
            <p:spPr>
              <a:xfrm>
                <a:off x="10244417" y="557591"/>
                <a:ext cx="1385047" cy="166789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9498505D-2D09-8442-B08B-5D634C7FA0DC}"/>
                  </a:ext>
                </a:extLst>
              </p:cNvPr>
              <p:cNvSpPr/>
              <p:nvPr/>
            </p:nvSpPr>
            <p:spPr>
              <a:xfrm flipV="1">
                <a:off x="10244417" y="557591"/>
                <a:ext cx="1385047" cy="166789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8B006-D010-7242-8BD2-0AC1B2A5F68C}"/>
                </a:ext>
              </a:extLst>
            </p:cNvPr>
            <p:cNvCxnSpPr>
              <a:stCxn id="28" idx="0"/>
            </p:cNvCxnSpPr>
            <p:nvPr/>
          </p:nvCxnSpPr>
          <p:spPr>
            <a:xfrm flipH="1">
              <a:off x="188259" y="3437020"/>
              <a:ext cx="107486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D4D68A-E84D-034E-B89C-68F0275A289C}"/>
                </a:ext>
              </a:extLst>
            </p:cNvPr>
            <p:cNvSpPr txBox="1"/>
            <p:nvPr/>
          </p:nvSpPr>
          <p:spPr>
            <a:xfrm>
              <a:off x="188257" y="427325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  <a:latin typeface="Calibri" panose="020F0502020204030204"/>
                </a:rPr>
                <a:t>e-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0CA470-0C09-2548-A2BE-F6CF3BB834D6}"/>
                </a:ext>
              </a:extLst>
            </p:cNvPr>
            <p:cNvSpPr txBox="1"/>
            <p:nvPr/>
          </p:nvSpPr>
          <p:spPr>
            <a:xfrm>
              <a:off x="1769911" y="4302149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  <a:latin typeface="Calibri" panose="020F0502020204030204"/>
                </a:rPr>
                <a:t>e-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52035D-54AB-494C-9B9B-36194B94BA50}"/>
                </a:ext>
              </a:extLst>
            </p:cNvPr>
            <p:cNvGrpSpPr/>
            <p:nvPr/>
          </p:nvGrpSpPr>
          <p:grpSpPr>
            <a:xfrm>
              <a:off x="5006009" y="3635805"/>
              <a:ext cx="3497896" cy="1092421"/>
              <a:chOff x="5006009" y="1133062"/>
              <a:chExt cx="3497896" cy="1092421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05B6EF-B22C-DF4B-939C-00452B2264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6009" y="1579881"/>
                <a:ext cx="556590" cy="6456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BA6A578-0C1F-D74F-B52F-2C911F69A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295" y="1579881"/>
                <a:ext cx="556590" cy="6456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01ED76-7002-8D49-BE0A-FFA85205A845}"/>
                  </a:ext>
                </a:extLst>
              </p:cNvPr>
              <p:cNvSpPr/>
              <p:nvPr/>
            </p:nvSpPr>
            <p:spPr>
              <a:xfrm>
                <a:off x="5562599" y="1133062"/>
                <a:ext cx="2236696" cy="67023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Calibri" panose="020F0502020204030204"/>
                  </a:rPr>
                  <a:t>e+ source/collection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E1DF58-832F-534B-8DA3-C4549508F531}"/>
                  </a:ext>
                </a:extLst>
              </p:cNvPr>
              <p:cNvSpPr txBox="1"/>
              <p:nvPr/>
            </p:nvSpPr>
            <p:spPr>
              <a:xfrm>
                <a:off x="5021367" y="1430074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151DC0"/>
                    </a:solidFill>
                    <a:latin typeface="Calibri" panose="020F0502020204030204"/>
                  </a:rPr>
                  <a:t>e-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265DC-4E06-DA4B-AFF4-8221BA283189}"/>
                  </a:ext>
                </a:extLst>
              </p:cNvPr>
              <p:cNvSpPr txBox="1"/>
              <p:nvPr/>
            </p:nvSpPr>
            <p:spPr>
              <a:xfrm>
                <a:off x="8088407" y="144561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alibri" panose="020F0502020204030204"/>
                  </a:rPr>
                  <a:t>e+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5FA861-D3A4-F444-A94A-A8296B76CCBE}"/>
                </a:ext>
              </a:extLst>
            </p:cNvPr>
            <p:cNvSpPr txBox="1"/>
            <p:nvPr/>
          </p:nvSpPr>
          <p:spPr>
            <a:xfrm>
              <a:off x="406527" y="3248663"/>
              <a:ext cx="1079142" cy="36933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FF0000"/>
                  </a:solidFill>
                  <a:latin typeface="Calibri" panose="020F0502020204030204"/>
                </a:rPr>
                <a:t>e+ @ 123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838BD0-1725-6B42-A8BE-FBE85BA28F65}"/>
                </a:ext>
              </a:extLst>
            </p:cNvPr>
            <p:cNvSpPr txBox="1"/>
            <p:nvPr/>
          </p:nvSpPr>
          <p:spPr>
            <a:xfrm>
              <a:off x="2751329" y="5057382"/>
              <a:ext cx="191116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Refurbished C75 (1 mA)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6B4342-AB07-B342-B34E-F0EFA4298F2D}"/>
                </a:ext>
              </a:extLst>
            </p:cNvPr>
            <p:cNvSpPr txBox="1"/>
            <p:nvPr/>
          </p:nvSpPr>
          <p:spPr>
            <a:xfrm>
              <a:off x="8911643" y="5053800"/>
              <a:ext cx="148668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Cryomodule C100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A9C461F-A9AD-314B-AAEE-A607DF51457A}"/>
              </a:ext>
            </a:extLst>
          </p:cNvPr>
          <p:cNvSpPr txBox="1"/>
          <p:nvPr/>
        </p:nvSpPr>
        <p:spPr>
          <a:xfrm>
            <a:off x="325037" y="4404681"/>
            <a:ext cx="177414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Repaired QCM (1 mA)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F3B21-CFD9-E348-9C9E-1D3C5123556B}"/>
              </a:ext>
            </a:extLst>
          </p:cNvPr>
          <p:cNvSpPr txBox="1"/>
          <p:nvPr/>
        </p:nvSpPr>
        <p:spPr>
          <a:xfrm>
            <a:off x="5975936" y="3694580"/>
            <a:ext cx="16434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Collect e+ &gt; 20 MeV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C401E9C-75E0-4C4E-B2E1-ACC3327E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73" y="5034370"/>
            <a:ext cx="4343400" cy="175323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8C625F-54D8-674C-9F2F-C99D11511BEE}"/>
              </a:ext>
            </a:extLst>
          </p:cNvPr>
          <p:cNvCxnSpPr>
            <a:endCxn id="12" idx="0"/>
          </p:cNvCxnSpPr>
          <p:nvPr/>
        </p:nvCxnSpPr>
        <p:spPr>
          <a:xfrm>
            <a:off x="6635953" y="3980812"/>
            <a:ext cx="1" cy="72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7DD2BE-A00A-8542-84A5-AF294C1FCDD6}"/>
              </a:ext>
            </a:extLst>
          </p:cNvPr>
          <p:cNvSpPr txBox="1"/>
          <p:nvPr/>
        </p:nvSpPr>
        <p:spPr>
          <a:xfrm>
            <a:off x="115012" y="5438119"/>
            <a:ext cx="381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like to organize a workshop at </a:t>
            </a:r>
            <a:r>
              <a:rPr lang="en-US" dirty="0" err="1"/>
              <a:t>Jlab</a:t>
            </a:r>
            <a:r>
              <a:rPr lang="en-US" dirty="0"/>
              <a:t> in the Late 2022 or Early 2023  to discuss technical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39712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electron/positron injector vault is required for both upgrades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5DA73-7526-9A4D-A107-9B3CE054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EAFD2-BB24-234D-A157-84577CE5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b="12613"/>
          <a:stretch/>
        </p:blipFill>
        <p:spPr>
          <a:xfrm>
            <a:off x="0" y="1230961"/>
            <a:ext cx="12192000" cy="4335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71D1AE-EAE4-1244-BAA9-E1C110E24A32}"/>
              </a:ext>
            </a:extLst>
          </p:cNvPr>
          <p:cNvSpPr/>
          <p:nvPr/>
        </p:nvSpPr>
        <p:spPr>
          <a:xfrm>
            <a:off x="2160061" y="1419487"/>
            <a:ext cx="992137" cy="423168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BE1D1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8E77E-3F3E-DF41-99C6-DF8C62E5BB07}"/>
              </a:ext>
            </a:extLst>
          </p:cNvPr>
          <p:cNvSpPr txBox="1"/>
          <p:nvPr/>
        </p:nvSpPr>
        <p:spPr>
          <a:xfrm>
            <a:off x="462466" y="832896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New underground vault + short beam line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AAD4788-954A-AA42-A138-A1506912EF1D}"/>
              </a:ext>
            </a:extLst>
          </p:cNvPr>
          <p:cNvSpPr/>
          <p:nvPr/>
        </p:nvSpPr>
        <p:spPr>
          <a:xfrm>
            <a:off x="8524066" y="3229968"/>
            <a:ext cx="1393261" cy="507570"/>
          </a:xfrm>
          <a:custGeom>
            <a:avLst/>
            <a:gdLst>
              <a:gd name="connsiteX0" fmla="*/ 0 w 2837363"/>
              <a:gd name="connsiteY0" fmla="*/ 0 h 1720312"/>
              <a:gd name="connsiteX1" fmla="*/ 1782306 w 2837363"/>
              <a:gd name="connsiteY1" fmla="*/ 325465 h 1720312"/>
              <a:gd name="connsiteX2" fmla="*/ 2820692 w 2837363"/>
              <a:gd name="connsiteY2" fmla="*/ 976393 h 1720312"/>
              <a:gd name="connsiteX3" fmla="*/ 2324746 w 2837363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114"/>
              <a:gd name="connsiteY0" fmla="*/ 0 h 1720312"/>
              <a:gd name="connsiteX1" fmla="*/ 1782306 w 2841114"/>
              <a:gd name="connsiteY1" fmla="*/ 325465 h 1720312"/>
              <a:gd name="connsiteX2" fmla="*/ 2820692 w 2841114"/>
              <a:gd name="connsiteY2" fmla="*/ 976393 h 1720312"/>
              <a:gd name="connsiteX3" fmla="*/ 2324746 w 2841114"/>
              <a:gd name="connsiteY3" fmla="*/ 1720312 h 1720312"/>
              <a:gd name="connsiteX0" fmla="*/ 0 w 2810603"/>
              <a:gd name="connsiteY0" fmla="*/ 0 h 1720312"/>
              <a:gd name="connsiteX1" fmla="*/ 1782306 w 2810603"/>
              <a:gd name="connsiteY1" fmla="*/ 325465 h 1720312"/>
              <a:gd name="connsiteX2" fmla="*/ 2788527 w 2810603"/>
              <a:gd name="connsiteY2" fmla="*/ 971798 h 1720312"/>
              <a:gd name="connsiteX3" fmla="*/ 2324746 w 2810603"/>
              <a:gd name="connsiteY3" fmla="*/ 1720312 h 1720312"/>
              <a:gd name="connsiteX0" fmla="*/ 0 w 2746236"/>
              <a:gd name="connsiteY0" fmla="*/ 0 h 1720312"/>
              <a:gd name="connsiteX1" fmla="*/ 1782306 w 2746236"/>
              <a:gd name="connsiteY1" fmla="*/ 325465 h 1720312"/>
              <a:gd name="connsiteX2" fmla="*/ 2719603 w 2746236"/>
              <a:gd name="connsiteY2" fmla="*/ 948824 h 1720312"/>
              <a:gd name="connsiteX3" fmla="*/ 2324746 w 2746236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71437"/>
              <a:gd name="connsiteY0" fmla="*/ 0 h 1608118"/>
              <a:gd name="connsiteX1" fmla="*/ 1782306 w 2771437"/>
              <a:gd name="connsiteY1" fmla="*/ 325465 h 1608118"/>
              <a:gd name="connsiteX2" fmla="*/ 2719603 w 2771437"/>
              <a:gd name="connsiteY2" fmla="*/ 948824 h 1608118"/>
              <a:gd name="connsiteX3" fmla="*/ 2567513 w 2771437"/>
              <a:gd name="connsiteY3" fmla="*/ 1608118 h 1608118"/>
              <a:gd name="connsiteX0" fmla="*/ 0 w 2742736"/>
              <a:gd name="connsiteY0" fmla="*/ 0 h 1608118"/>
              <a:gd name="connsiteX1" fmla="*/ 1782306 w 2742736"/>
              <a:gd name="connsiteY1" fmla="*/ 325465 h 1608118"/>
              <a:gd name="connsiteX2" fmla="*/ 2719603 w 2742736"/>
              <a:gd name="connsiteY2" fmla="*/ 948824 h 1608118"/>
              <a:gd name="connsiteX3" fmla="*/ 2567513 w 2742736"/>
              <a:gd name="connsiteY3" fmla="*/ 1608118 h 1608118"/>
              <a:gd name="connsiteX0" fmla="*/ 0 w 2742736"/>
              <a:gd name="connsiteY0" fmla="*/ 0 h 1608118"/>
              <a:gd name="connsiteX1" fmla="*/ 1782306 w 2742736"/>
              <a:gd name="connsiteY1" fmla="*/ 325465 h 1608118"/>
              <a:gd name="connsiteX2" fmla="*/ 2719603 w 2742736"/>
              <a:gd name="connsiteY2" fmla="*/ 948824 h 1608118"/>
              <a:gd name="connsiteX3" fmla="*/ 2567513 w 2742736"/>
              <a:gd name="connsiteY3" fmla="*/ 1608118 h 1608118"/>
              <a:gd name="connsiteX0" fmla="*/ 0 w 2722962"/>
              <a:gd name="connsiteY0" fmla="*/ 0 h 1608118"/>
              <a:gd name="connsiteX1" fmla="*/ 1782306 w 2722962"/>
              <a:gd name="connsiteY1" fmla="*/ 325465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  <a:gd name="connsiteX0" fmla="*/ 0 w 2722962"/>
              <a:gd name="connsiteY0" fmla="*/ 0 h 1608118"/>
              <a:gd name="connsiteX1" fmla="*/ 1782306 w 2722962"/>
              <a:gd name="connsiteY1" fmla="*/ 325465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  <a:gd name="connsiteX0" fmla="*/ 0 w 2722962"/>
              <a:gd name="connsiteY0" fmla="*/ 0 h 1608118"/>
              <a:gd name="connsiteX1" fmla="*/ 1770167 w 2722962"/>
              <a:gd name="connsiteY1" fmla="*/ 231971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962" h="1608118">
                <a:moveTo>
                  <a:pt x="0" y="0"/>
                </a:moveTo>
                <a:cubicBezTo>
                  <a:pt x="656095" y="81366"/>
                  <a:pt x="1587582" y="180796"/>
                  <a:pt x="1770167" y="231971"/>
                </a:cubicBezTo>
                <a:cubicBezTo>
                  <a:pt x="1952752" y="283146"/>
                  <a:pt x="2596964" y="372755"/>
                  <a:pt x="2719603" y="948824"/>
                </a:cubicBezTo>
                <a:cubicBezTo>
                  <a:pt x="2731005" y="1159783"/>
                  <a:pt x="2720925" y="1202803"/>
                  <a:pt x="2567513" y="1608118"/>
                </a:cubicBezTo>
              </a:path>
            </a:pathLst>
          </a:cu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F3EFA-77F1-844E-9B94-A408D9955BF9}"/>
              </a:ext>
            </a:extLst>
          </p:cNvPr>
          <p:cNvCxnSpPr>
            <a:cxnSpLocks/>
          </p:cNvCxnSpPr>
          <p:nvPr/>
        </p:nvCxnSpPr>
        <p:spPr>
          <a:xfrm>
            <a:off x="3229688" y="1645267"/>
            <a:ext cx="56739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F553B7-7263-334C-BF36-0ED80415CAB2}"/>
              </a:ext>
            </a:extLst>
          </p:cNvPr>
          <p:cNvCxnSpPr>
            <a:cxnSpLocks/>
          </p:cNvCxnSpPr>
          <p:nvPr/>
        </p:nvCxnSpPr>
        <p:spPr>
          <a:xfrm>
            <a:off x="3754045" y="1645267"/>
            <a:ext cx="429664" cy="3254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6B39CB-92D1-BE47-ACBD-E381EC5B0196}"/>
              </a:ext>
            </a:extLst>
          </p:cNvPr>
          <p:cNvCxnSpPr>
            <a:cxnSpLocks/>
          </p:cNvCxnSpPr>
          <p:nvPr/>
        </p:nvCxnSpPr>
        <p:spPr>
          <a:xfrm>
            <a:off x="2929180" y="4199904"/>
            <a:ext cx="6162281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966F915B-6539-A946-B779-4334091ED0F4}"/>
              </a:ext>
            </a:extLst>
          </p:cNvPr>
          <p:cNvSpPr/>
          <p:nvPr/>
        </p:nvSpPr>
        <p:spPr>
          <a:xfrm rot="10800000">
            <a:off x="2247253" y="1827156"/>
            <a:ext cx="1588992" cy="2374821"/>
          </a:xfrm>
          <a:prstGeom prst="arc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548807E-0147-0846-B064-7AE40F76D579}"/>
              </a:ext>
            </a:extLst>
          </p:cNvPr>
          <p:cNvSpPr/>
          <p:nvPr/>
        </p:nvSpPr>
        <p:spPr>
          <a:xfrm rot="10800000" flipV="1">
            <a:off x="2247252" y="2162698"/>
            <a:ext cx="1588992" cy="2163238"/>
          </a:xfrm>
          <a:prstGeom prst="arc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D8031F-611C-F747-8EE3-EA6FE760B1FE}"/>
              </a:ext>
            </a:extLst>
          </p:cNvPr>
          <p:cNvCxnSpPr>
            <a:cxnSpLocks/>
          </p:cNvCxnSpPr>
          <p:nvPr/>
        </p:nvCxnSpPr>
        <p:spPr>
          <a:xfrm>
            <a:off x="2929180" y="2142034"/>
            <a:ext cx="82486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E6B8B0-8F57-4341-B843-FF6BE51D6E25}"/>
              </a:ext>
            </a:extLst>
          </p:cNvPr>
          <p:cNvCxnSpPr>
            <a:cxnSpLocks/>
          </p:cNvCxnSpPr>
          <p:nvPr/>
        </p:nvCxnSpPr>
        <p:spPr>
          <a:xfrm flipV="1">
            <a:off x="3754045" y="1970731"/>
            <a:ext cx="455470" cy="17130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2633152D-D735-3A41-80B7-6B7D8A3F10EC}"/>
              </a:ext>
            </a:extLst>
          </p:cNvPr>
          <p:cNvSpPr/>
          <p:nvPr/>
        </p:nvSpPr>
        <p:spPr>
          <a:xfrm>
            <a:off x="9091460" y="3753036"/>
            <a:ext cx="780959" cy="446868"/>
          </a:xfrm>
          <a:custGeom>
            <a:avLst/>
            <a:gdLst>
              <a:gd name="connsiteX0" fmla="*/ 821410 w 821410"/>
              <a:gd name="connsiteY0" fmla="*/ 0 h 419788"/>
              <a:gd name="connsiteX1" fmla="*/ 790414 w 821410"/>
              <a:gd name="connsiteY1" fmla="*/ 108488 h 419788"/>
              <a:gd name="connsiteX2" fmla="*/ 697424 w 821410"/>
              <a:gd name="connsiteY2" fmla="*/ 139485 h 419788"/>
              <a:gd name="connsiteX3" fmla="*/ 604434 w 821410"/>
              <a:gd name="connsiteY3" fmla="*/ 201478 h 419788"/>
              <a:gd name="connsiteX4" fmla="*/ 511444 w 821410"/>
              <a:gd name="connsiteY4" fmla="*/ 263471 h 419788"/>
              <a:gd name="connsiteX5" fmla="*/ 418454 w 821410"/>
              <a:gd name="connsiteY5" fmla="*/ 325464 h 419788"/>
              <a:gd name="connsiteX6" fmla="*/ 232475 w 821410"/>
              <a:gd name="connsiteY6" fmla="*/ 387457 h 419788"/>
              <a:gd name="connsiteX7" fmla="*/ 108488 w 821410"/>
              <a:gd name="connsiteY7" fmla="*/ 418454 h 419788"/>
              <a:gd name="connsiteX8" fmla="*/ 0 w 821410"/>
              <a:gd name="connsiteY8" fmla="*/ 418454 h 41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10" h="419788">
                <a:moveTo>
                  <a:pt x="821410" y="0"/>
                </a:moveTo>
                <a:cubicBezTo>
                  <a:pt x="811078" y="36163"/>
                  <a:pt x="815400" y="80378"/>
                  <a:pt x="790414" y="108488"/>
                </a:cubicBezTo>
                <a:cubicBezTo>
                  <a:pt x="768707" y="132908"/>
                  <a:pt x="724610" y="121361"/>
                  <a:pt x="697424" y="139485"/>
                </a:cubicBezTo>
                <a:cubicBezTo>
                  <a:pt x="666427" y="160149"/>
                  <a:pt x="630776" y="175136"/>
                  <a:pt x="604434" y="201478"/>
                </a:cubicBezTo>
                <a:cubicBezTo>
                  <a:pt x="546387" y="259525"/>
                  <a:pt x="578732" y="241042"/>
                  <a:pt x="511444" y="263471"/>
                </a:cubicBezTo>
                <a:cubicBezTo>
                  <a:pt x="480447" y="284135"/>
                  <a:pt x="453796" y="313683"/>
                  <a:pt x="418454" y="325464"/>
                </a:cubicBezTo>
                <a:lnTo>
                  <a:pt x="232475" y="387457"/>
                </a:lnTo>
                <a:cubicBezTo>
                  <a:pt x="188049" y="402266"/>
                  <a:pt x="158368" y="414297"/>
                  <a:pt x="108488" y="418454"/>
                </a:cubicBezTo>
                <a:cubicBezTo>
                  <a:pt x="72450" y="421457"/>
                  <a:pt x="36163" y="418454"/>
                  <a:pt x="0" y="418454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2CFD6-4EE8-D142-A4FA-A79E051511F9}"/>
              </a:ext>
            </a:extLst>
          </p:cNvPr>
          <p:cNvSpPr txBox="1"/>
          <p:nvPr/>
        </p:nvSpPr>
        <p:spPr>
          <a:xfrm>
            <a:off x="4650938" y="4361167"/>
            <a:ext cx="3515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Existing FEL + long beam line</a:t>
            </a:r>
          </a:p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123 MeV e+ for 12 GeV CEBAF</a:t>
            </a:r>
          </a:p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650 MeV e- for Energy Upgrade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324314-C1BD-0C44-AFF3-85B820BC94EB}"/>
              </a:ext>
            </a:extLst>
          </p:cNvPr>
          <p:cNvSpPr/>
          <p:nvPr/>
        </p:nvSpPr>
        <p:spPr>
          <a:xfrm rot="219078">
            <a:off x="7338690" y="2801477"/>
            <a:ext cx="1162373" cy="759417"/>
          </a:xfrm>
          <a:prstGeom prst="rect">
            <a:avLst/>
          </a:prstGeom>
          <a:noFill/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CA684-36C3-F14E-95E3-D92C887E6E20}"/>
              </a:ext>
            </a:extLst>
          </p:cNvPr>
          <p:cNvSpPr txBox="1"/>
          <p:nvPr/>
        </p:nvSpPr>
        <p:spPr>
          <a:xfrm>
            <a:off x="896018" y="5921679"/>
            <a:ext cx="1039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Green option is presently more cost effective and provides options for staging positron and energy upgrade</a:t>
            </a:r>
          </a:p>
        </p:txBody>
      </p:sp>
    </p:spTree>
    <p:extLst>
      <p:ext uri="{BB962C8B-B14F-4D97-AF65-F5344CB8AC3E}">
        <p14:creationId xmlns:p14="http://schemas.microsoft.com/office/powerpoint/2010/main" val="76951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60462-3DEB-E24C-96FA-A96A817F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PSTP’22 (J. </a:t>
            </a:r>
            <a:r>
              <a:rPr lang="en-US" dirty="0" err="1"/>
              <a:t>Grames</a:t>
            </a:r>
            <a:r>
              <a:rPr lang="en-US" dirty="0"/>
              <a:t>/</a:t>
            </a:r>
            <a:r>
              <a:rPr lang="en-US" dirty="0" err="1"/>
              <a:t>JLab</a:t>
            </a:r>
            <a:r>
              <a:rPr lang="en-US" dirty="0"/>
              <a:t>, Mainz, Germany, Sep 25-29, 2022)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7BDAB-ECE6-E44E-B86B-16D39949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800141-79B0-7341-AFAE-CC603B559DE6}"/>
              </a:ext>
            </a:extLst>
          </p:cNvPr>
          <p:cNvSpPr txBox="1">
            <a:spLocks/>
          </p:cNvSpPr>
          <p:nvPr/>
        </p:nvSpPr>
        <p:spPr>
          <a:xfrm>
            <a:off x="5635743" y="6467336"/>
            <a:ext cx="714877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C21ABF7-7049-A94C-95AE-F63D1393A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37826"/>
          <a:stretch/>
        </p:blipFill>
        <p:spPr bwMode="auto">
          <a:xfrm>
            <a:off x="204720" y="1378710"/>
            <a:ext cx="11777860" cy="46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F79065-91D9-A84D-8E97-68C3E14DC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104148" y="2362317"/>
            <a:ext cx="5506232" cy="126990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4335E1-6D15-7E4C-A0C2-C4A4F5FD697A}"/>
              </a:ext>
            </a:extLst>
          </p:cNvPr>
          <p:cNvCxnSpPr>
            <a:cxnSpLocks/>
          </p:cNvCxnSpPr>
          <p:nvPr/>
        </p:nvCxnSpPr>
        <p:spPr>
          <a:xfrm>
            <a:off x="1200616" y="5474727"/>
            <a:ext cx="1060853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7EFA0A2-BE6C-5B40-96FC-E80BFAF1F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596989" y="3126868"/>
            <a:ext cx="1096427" cy="9960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14CAF4-8152-5F46-89A9-5399D82F7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031742" y="3286018"/>
            <a:ext cx="1096427" cy="9960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78CBDDC-7CEA-5240-9C79-5DB5A3640D79}"/>
              </a:ext>
            </a:extLst>
          </p:cNvPr>
          <p:cNvSpPr/>
          <p:nvPr/>
        </p:nvSpPr>
        <p:spPr>
          <a:xfrm>
            <a:off x="690387" y="4377234"/>
            <a:ext cx="9205386" cy="98745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94871C-7791-B84D-950E-D509016179E3}"/>
              </a:ext>
            </a:extLst>
          </p:cNvPr>
          <p:cNvGrpSpPr/>
          <p:nvPr/>
        </p:nvGrpSpPr>
        <p:grpSpPr>
          <a:xfrm rot="10800000">
            <a:off x="701017" y="3438931"/>
            <a:ext cx="1021512" cy="2035796"/>
            <a:chOff x="6847367" y="-1318437"/>
            <a:chExt cx="890374" cy="1632448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7FA2DC29-5354-0C45-BC1B-54C531412A0D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3A07DC10-CB1C-944C-87A0-CC4CDE9D94DA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EB5EAF-F6D2-C743-ABBD-18C624644868}"/>
              </a:ext>
            </a:extLst>
          </p:cNvPr>
          <p:cNvCxnSpPr>
            <a:cxnSpLocks/>
          </p:cNvCxnSpPr>
          <p:nvPr/>
        </p:nvCxnSpPr>
        <p:spPr>
          <a:xfrm flipH="1">
            <a:off x="4470123" y="3313885"/>
            <a:ext cx="3150887" cy="1530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1DFDACF-574E-6443-9182-2CE0E8BC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103" y="3556050"/>
            <a:ext cx="2631448" cy="69881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CE8F256-1AE2-3B4D-AF2B-DBFE99EC5BB0}"/>
              </a:ext>
            </a:extLst>
          </p:cNvPr>
          <p:cNvGrpSpPr/>
          <p:nvPr/>
        </p:nvGrpSpPr>
        <p:grpSpPr>
          <a:xfrm rot="10800000">
            <a:off x="3902685" y="3594696"/>
            <a:ext cx="464863" cy="393101"/>
            <a:chOff x="6847367" y="-1318437"/>
            <a:chExt cx="890374" cy="1632448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9E16AB98-8759-104E-B632-18BA5515159C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0C25F002-BC5E-5947-8D3D-7365DD7711D5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2F827A-40B9-AD4A-8C15-7278E9BFC708}"/>
              </a:ext>
            </a:extLst>
          </p:cNvPr>
          <p:cNvGrpSpPr/>
          <p:nvPr/>
        </p:nvGrpSpPr>
        <p:grpSpPr>
          <a:xfrm>
            <a:off x="7519073" y="3548688"/>
            <a:ext cx="408529" cy="464720"/>
            <a:chOff x="6847367" y="-1318437"/>
            <a:chExt cx="890374" cy="1632448"/>
          </a:xfrm>
        </p:grpSpPr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7292E66-2B3E-A94C-94BB-DC60423C50B4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54B43BE-FB5D-594C-AE13-0EA5F2DB81E5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2762D7-92D0-C447-8D43-4487D461E5B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7181551" y="4012069"/>
            <a:ext cx="541786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8A478C-AE89-5240-869B-E526A109F57C}"/>
              </a:ext>
            </a:extLst>
          </p:cNvPr>
          <p:cNvCxnSpPr>
            <a:cxnSpLocks/>
          </p:cNvCxnSpPr>
          <p:nvPr/>
        </p:nvCxnSpPr>
        <p:spPr>
          <a:xfrm flipH="1">
            <a:off x="4470122" y="3550355"/>
            <a:ext cx="3258241" cy="569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8056CC3-EEC0-544D-8062-30142ADCAE0A}"/>
              </a:ext>
            </a:extLst>
          </p:cNvPr>
          <p:cNvSpPr txBox="1"/>
          <p:nvPr/>
        </p:nvSpPr>
        <p:spPr>
          <a:xfrm>
            <a:off x="1579955" y="2957995"/>
            <a:ext cx="3034015" cy="3076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#6 – SRF accelerate e+ to 123 MeV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6F1134-E437-D04D-BF7F-041FBEC2C0E8}"/>
              </a:ext>
            </a:extLst>
          </p:cNvPr>
          <p:cNvSpPr txBox="1"/>
          <p:nvPr/>
        </p:nvSpPr>
        <p:spPr>
          <a:xfrm>
            <a:off x="4396245" y="4067799"/>
            <a:ext cx="3460303" cy="3076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#4 - Produce e+ accelerate to 50-70 MeV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C0EEDE-D840-824D-91FB-192ED546BF26}"/>
              </a:ext>
            </a:extLst>
          </p:cNvPr>
          <p:cNvSpPr txBox="1"/>
          <p:nvPr/>
        </p:nvSpPr>
        <p:spPr>
          <a:xfrm>
            <a:off x="4925133" y="2886755"/>
            <a:ext cx="280076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#2 - SRF accelerate 6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0-120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AB579E-38FF-CF4F-9F2C-86232DAE6B6D}"/>
              </a:ext>
            </a:extLst>
          </p:cNvPr>
          <p:cNvCxnSpPr>
            <a:cxnSpLocks/>
          </p:cNvCxnSpPr>
          <p:nvPr/>
        </p:nvCxnSpPr>
        <p:spPr>
          <a:xfrm flipH="1">
            <a:off x="1211773" y="3388154"/>
            <a:ext cx="290827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9B8E5E3-B214-1549-A2C2-01A856A841B3}"/>
              </a:ext>
            </a:extLst>
          </p:cNvPr>
          <p:cNvCxnSpPr>
            <a:cxnSpLocks/>
          </p:cNvCxnSpPr>
          <p:nvPr/>
        </p:nvCxnSpPr>
        <p:spPr>
          <a:xfrm flipH="1" flipV="1">
            <a:off x="4089044" y="3383630"/>
            <a:ext cx="391754" cy="20157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0400413-A107-FA49-98D7-C4917DB12E8F}"/>
              </a:ext>
            </a:extLst>
          </p:cNvPr>
          <p:cNvSpPr txBox="1"/>
          <p:nvPr/>
        </p:nvSpPr>
        <p:spPr>
          <a:xfrm>
            <a:off x="8307227" y="2337344"/>
            <a:ext cx="245377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#1 – Compact P-Gun, Wien filter, 10 MeV e- injector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E43871-8586-D04A-9843-7F93534B5569}"/>
              </a:ext>
            </a:extLst>
          </p:cNvPr>
          <p:cNvCxnSpPr>
            <a:cxnSpLocks/>
          </p:cNvCxnSpPr>
          <p:nvPr/>
        </p:nvCxnSpPr>
        <p:spPr>
          <a:xfrm flipH="1">
            <a:off x="7621010" y="2862209"/>
            <a:ext cx="1061778" cy="451676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566DA8-E792-F343-ABA4-20D2530DEB9C}"/>
              </a:ext>
            </a:extLst>
          </p:cNvPr>
          <p:cNvSpPr txBox="1"/>
          <p:nvPr/>
        </p:nvSpPr>
        <p:spPr>
          <a:xfrm>
            <a:off x="1923632" y="3743054"/>
            <a:ext cx="2053232" cy="3076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#3 – Extract e- to target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58C79D-0A32-B045-B9FF-D2BBB83050EB}"/>
              </a:ext>
            </a:extLst>
          </p:cNvPr>
          <p:cNvSpPr txBox="1"/>
          <p:nvPr/>
        </p:nvSpPr>
        <p:spPr>
          <a:xfrm>
            <a:off x="4226182" y="5348679"/>
            <a:ext cx="3589792" cy="3076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#7 – Transport e+ at 123 MeV to exit LERF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7959358-F31A-7342-9337-BA14B04B9A79}"/>
              </a:ext>
            </a:extLst>
          </p:cNvPr>
          <p:cNvCxnSpPr>
            <a:cxnSpLocks/>
          </p:cNvCxnSpPr>
          <p:nvPr/>
        </p:nvCxnSpPr>
        <p:spPr>
          <a:xfrm flipH="1">
            <a:off x="4127342" y="3381259"/>
            <a:ext cx="316190" cy="220005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5D01B4-E964-0B4D-8CA7-1E65DB8654E4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4135116" y="3987796"/>
            <a:ext cx="369406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38FB1EC-D187-0D48-B691-F3E64E694E2C}"/>
              </a:ext>
            </a:extLst>
          </p:cNvPr>
          <p:cNvSpPr txBox="1"/>
          <p:nvPr/>
        </p:nvSpPr>
        <p:spPr>
          <a:xfrm>
            <a:off x="4721121" y="3422827"/>
            <a:ext cx="2038810" cy="3076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#5 – Injector e+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linac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674A4-51FA-6A4A-9336-1E07178F78A1}"/>
              </a:ext>
            </a:extLst>
          </p:cNvPr>
          <p:cNvSpPr txBox="1"/>
          <p:nvPr/>
        </p:nvSpPr>
        <p:spPr>
          <a:xfrm>
            <a:off x="487327" y="1042006"/>
            <a:ext cx="9032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Next, we want to build a scalable polarized positron injector at LERF to demonstrate beam</a:t>
            </a:r>
            <a:endParaRPr lang="en-US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300 kV polarized gun + Wien filter, demonstrate &gt; 1kC lifetime at milliamp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Build up the SRF e- injector 50 – 100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Ramp up efforts for high power target 50 – 100 kW, e+ collection and compression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Complete start-to-end concept in FY23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6E1D59B-5057-744E-995A-C743941C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/>
          <a:lstStyle/>
          <a:p>
            <a:r>
              <a:rPr lang="en-US" dirty="0" err="1"/>
              <a:t>PEPPo</a:t>
            </a:r>
            <a:r>
              <a:rPr lang="en-US" dirty="0"/>
              <a:t> II : Polarized e</a:t>
            </a:r>
            <a:r>
              <a:rPr lang="en-US" baseline="30000" dirty="0"/>
              <a:t>+</a:t>
            </a:r>
            <a:r>
              <a:rPr lang="en-US" dirty="0"/>
              <a:t> Prototype Experiment</a:t>
            </a:r>
          </a:p>
        </p:txBody>
      </p:sp>
    </p:spTree>
    <p:extLst>
      <p:ext uri="{BB962C8B-B14F-4D97-AF65-F5344CB8AC3E}">
        <p14:creationId xmlns:p14="http://schemas.microsoft.com/office/powerpoint/2010/main" val="184168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429</Words>
  <Application>Microsoft Macintosh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PingFangSC-Regular</vt:lpstr>
      <vt:lpstr>Arial</vt:lpstr>
      <vt:lpstr>Calibri</vt:lpstr>
      <vt:lpstr>Calibri Light</vt:lpstr>
      <vt:lpstr>Office Theme</vt:lpstr>
      <vt:lpstr>Future CEBAF (polarized positrons at 12 GeV)</vt:lpstr>
      <vt:lpstr>Polarized e+, big picture</vt:lpstr>
      <vt:lpstr>An electron/positron injector vault is required for both upgrades</vt:lpstr>
      <vt:lpstr>PEPPo II : Polarized e+ Prototype Experiment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13</cp:revision>
  <dcterms:created xsi:type="dcterms:W3CDTF">2022-11-20T22:16:16Z</dcterms:created>
  <dcterms:modified xsi:type="dcterms:W3CDTF">2022-12-01T09:13:14Z</dcterms:modified>
</cp:coreProperties>
</file>