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0" r:id="rId5"/>
    <p:sldId id="262" r:id="rId6"/>
    <p:sldId id="263" r:id="rId7"/>
    <p:sldId id="270" r:id="rId8"/>
    <p:sldId id="269" r:id="rId9"/>
    <p:sldId id="261" r:id="rId10"/>
    <p:sldId id="264" r:id="rId11"/>
    <p:sldId id="265" r:id="rId12"/>
    <p:sldId id="27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589" y="-2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y\Desktop\mathematica\Extrapolation%20Summary%20Jan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y\Desktop\mathematica\Extrapolation%20Summary%20Jan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y\Desktop\mathematica\Extrapolation%20Summary%20Jan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y\Desktop\mathematica\Extrapolation%20Summary%20Jan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Extrapolated values Root vs. Mathematica, A</a:t>
            </a:r>
            <a:r>
              <a:rPr lang="en-US" baseline="0"/>
              <a:t> vs. T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Root</c:v>
          </c:tx>
          <c:invertIfNegative val="0"/>
          <c:errBars>
            <c:errBarType val="both"/>
            <c:errValType val="cust"/>
            <c:noEndCap val="0"/>
            <c:plus>
              <c:numRef>
                <c:f>'A vs. T'!$D$3:$D$8</c:f>
                <c:numCache>
                  <c:formatCode>General</c:formatCode>
                  <c:ptCount val="6"/>
                  <c:pt idx="0">
                    <c:v>0.109</c:v>
                  </c:pt>
                  <c:pt idx="1">
                    <c:v>0.124</c:v>
                  </c:pt>
                  <c:pt idx="2">
                    <c:v>9.5000000000000001E-2</c:v>
                  </c:pt>
                  <c:pt idx="3">
                    <c:v>0.1222</c:v>
                  </c:pt>
                  <c:pt idx="4">
                    <c:v>0.13930000000000001</c:v>
                  </c:pt>
                  <c:pt idx="5">
                    <c:v>0.10059999999999999</c:v>
                  </c:pt>
                </c:numCache>
              </c:numRef>
            </c:plus>
            <c:minus>
              <c:numRef>
                <c:f>'A vs. T'!$D$3:$D$8</c:f>
                <c:numCache>
                  <c:formatCode>General</c:formatCode>
                  <c:ptCount val="6"/>
                  <c:pt idx="0">
                    <c:v>0.109</c:v>
                  </c:pt>
                  <c:pt idx="1">
                    <c:v>0.124</c:v>
                  </c:pt>
                  <c:pt idx="2">
                    <c:v>9.5000000000000001E-2</c:v>
                  </c:pt>
                  <c:pt idx="3">
                    <c:v>0.1222</c:v>
                  </c:pt>
                  <c:pt idx="4">
                    <c:v>0.13930000000000001</c:v>
                  </c:pt>
                  <c:pt idx="5">
                    <c:v>0.10059999999999999</c:v>
                  </c:pt>
                </c:numCache>
              </c:numRef>
            </c:minus>
          </c:errBars>
          <c:cat>
            <c:multiLvlStrRef>
              <c:f>'A vs. T'!$A$3:$B$8</c:f>
              <c:multiLvlStrCache>
                <c:ptCount val="6"/>
                <c:lvl>
                  <c:pt idx="0">
                    <c:v>Pade (2,0)</c:v>
                  </c:pt>
                  <c:pt idx="1">
                    <c:v>Pade(1,1)</c:v>
                  </c:pt>
                  <c:pt idx="2">
                    <c:v>Pade (0,1)</c:v>
                  </c:pt>
                  <c:pt idx="3">
                    <c:v>Pade (2,0)</c:v>
                  </c:pt>
                  <c:pt idx="4">
                    <c:v>Pade(1,1)</c:v>
                  </c:pt>
                  <c:pt idx="5">
                    <c:v>Pade (0,1)</c:v>
                  </c:pt>
                </c:lvl>
                <c:lvl>
                  <c:pt idx="0">
                    <c:v>Run 1</c:v>
                  </c:pt>
                  <c:pt idx="3">
                    <c:v>Run 2</c:v>
                  </c:pt>
                </c:lvl>
              </c:multiLvlStrCache>
            </c:multiLvlStrRef>
          </c:cat>
          <c:val>
            <c:numRef>
              <c:f>'A vs. T'!$C$3:$C$8</c:f>
              <c:numCache>
                <c:formatCode>General</c:formatCode>
                <c:ptCount val="6"/>
                <c:pt idx="0">
                  <c:v>44.055700000000002</c:v>
                </c:pt>
                <c:pt idx="1">
                  <c:v>44.094999999999999</c:v>
                </c:pt>
                <c:pt idx="2">
                  <c:v>44.05</c:v>
                </c:pt>
                <c:pt idx="3">
                  <c:v>44.121600000000001</c:v>
                </c:pt>
                <c:pt idx="4">
                  <c:v>44.174999999999997</c:v>
                </c:pt>
                <c:pt idx="5">
                  <c:v>44.09</c:v>
                </c:pt>
              </c:numCache>
            </c:numRef>
          </c:val>
        </c:ser>
        <c:ser>
          <c:idx val="1"/>
          <c:order val="1"/>
          <c:tx>
            <c:v>Mathematica</c:v>
          </c:tx>
          <c:invertIfNegative val="0"/>
          <c:errBars>
            <c:errBarType val="both"/>
            <c:errValType val="cust"/>
            <c:noEndCap val="0"/>
            <c:plus>
              <c:numRef>
                <c:f>'A vs. T'!$K$3:$K$8</c:f>
                <c:numCache>
                  <c:formatCode>General</c:formatCode>
                  <c:ptCount val="6"/>
                  <c:pt idx="0">
                    <c:v>0.129</c:v>
                  </c:pt>
                  <c:pt idx="1">
                    <c:v>0.13900000000000001</c:v>
                  </c:pt>
                  <c:pt idx="2">
                    <c:v>0.1012</c:v>
                  </c:pt>
                  <c:pt idx="3">
                    <c:v>0.14130000000000001</c:v>
                  </c:pt>
                  <c:pt idx="4">
                    <c:v>0.152</c:v>
                  </c:pt>
                  <c:pt idx="5">
                    <c:v>0.11310000000000001</c:v>
                  </c:pt>
                </c:numCache>
              </c:numRef>
            </c:plus>
            <c:minus>
              <c:numRef>
                <c:f>'A vs. T'!$K$3:$K$8</c:f>
                <c:numCache>
                  <c:formatCode>General</c:formatCode>
                  <c:ptCount val="6"/>
                  <c:pt idx="0">
                    <c:v>0.129</c:v>
                  </c:pt>
                  <c:pt idx="1">
                    <c:v>0.13900000000000001</c:v>
                  </c:pt>
                  <c:pt idx="2">
                    <c:v>0.1012</c:v>
                  </c:pt>
                  <c:pt idx="3">
                    <c:v>0.14130000000000001</c:v>
                  </c:pt>
                  <c:pt idx="4">
                    <c:v>0.152</c:v>
                  </c:pt>
                  <c:pt idx="5">
                    <c:v>0.11310000000000001</c:v>
                  </c:pt>
                </c:numCache>
              </c:numRef>
            </c:minus>
          </c:errBars>
          <c:val>
            <c:numRef>
              <c:f>'A vs. T'!$J$3:$J$8</c:f>
              <c:numCache>
                <c:formatCode>General</c:formatCode>
                <c:ptCount val="6"/>
                <c:pt idx="0">
                  <c:v>44.049199999999999</c:v>
                </c:pt>
                <c:pt idx="1">
                  <c:v>44.092799999999997</c:v>
                </c:pt>
                <c:pt idx="2">
                  <c:v>44.039499999999997</c:v>
                </c:pt>
                <c:pt idx="3">
                  <c:v>44.117199999999997</c:v>
                </c:pt>
                <c:pt idx="4">
                  <c:v>44.175899999999999</c:v>
                </c:pt>
                <c:pt idx="5">
                  <c:v>44.0809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72544"/>
        <c:axId val="122174080"/>
      </c:barChart>
      <c:catAx>
        <c:axId val="122172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22174080"/>
        <c:crosses val="autoZero"/>
        <c:auto val="1"/>
        <c:lblAlgn val="ctr"/>
        <c:lblOffset val="100"/>
        <c:noMultiLvlLbl val="0"/>
      </c:catAx>
      <c:valAx>
        <c:axId val="122174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Ao</a:t>
                </a:r>
                <a:r>
                  <a:rPr lang="en-US" baseline="0"/>
                  <a:t> (%)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2172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Comparison of reduced </a:t>
            </a:r>
            <a:r>
              <a:rPr lang="el-GR">
                <a:latin typeface="Calibri"/>
              </a:rPr>
              <a:t>χ</a:t>
            </a:r>
            <a:r>
              <a:rPr lang="en-US">
                <a:latin typeface="Calibri"/>
              </a:rPr>
              <a:t>, A</a:t>
            </a:r>
            <a:r>
              <a:rPr lang="en-US" baseline="0">
                <a:latin typeface="Calibri"/>
              </a:rPr>
              <a:t> vs. T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Root</c:v>
          </c:tx>
          <c:invertIfNegative val="0"/>
          <c:cat>
            <c:multiLvlStrRef>
              <c:f>'A vs. T'!$A$3:$B$8</c:f>
              <c:multiLvlStrCache>
                <c:ptCount val="6"/>
                <c:lvl>
                  <c:pt idx="0">
                    <c:v>Pade (2,0)</c:v>
                  </c:pt>
                  <c:pt idx="1">
                    <c:v>Pade(1,1)</c:v>
                  </c:pt>
                  <c:pt idx="2">
                    <c:v>Pade (0,1)</c:v>
                  </c:pt>
                  <c:pt idx="3">
                    <c:v>Pade (2,0)</c:v>
                  </c:pt>
                  <c:pt idx="4">
                    <c:v>Pade(1,1)</c:v>
                  </c:pt>
                  <c:pt idx="5">
                    <c:v>Pade (0,1)</c:v>
                  </c:pt>
                </c:lvl>
                <c:lvl>
                  <c:pt idx="0">
                    <c:v>Run 1</c:v>
                  </c:pt>
                  <c:pt idx="3">
                    <c:v>Run 2</c:v>
                  </c:pt>
                </c:lvl>
              </c:multiLvlStrCache>
            </c:multiLvlStrRef>
          </c:cat>
          <c:val>
            <c:numRef>
              <c:f>'A vs. T'!$H$3:$H$8</c:f>
              <c:numCache>
                <c:formatCode>General</c:formatCode>
                <c:ptCount val="6"/>
                <c:pt idx="0">
                  <c:v>1.36</c:v>
                </c:pt>
                <c:pt idx="1">
                  <c:v>1.27</c:v>
                </c:pt>
                <c:pt idx="2">
                  <c:v>1.1499999999999999</c:v>
                </c:pt>
                <c:pt idx="3">
                  <c:v>1.29</c:v>
                </c:pt>
                <c:pt idx="4">
                  <c:v>1.1599999999999999</c:v>
                </c:pt>
                <c:pt idx="5">
                  <c:v>1.1399999999999999</c:v>
                </c:pt>
              </c:numCache>
            </c:numRef>
          </c:val>
        </c:ser>
        <c:ser>
          <c:idx val="1"/>
          <c:order val="1"/>
          <c:tx>
            <c:v>mathematica</c:v>
          </c:tx>
          <c:invertIfNegative val="0"/>
          <c:val>
            <c:numRef>
              <c:f>'A vs. T'!$O$3:$O$8</c:f>
              <c:numCache>
                <c:formatCode>General</c:formatCode>
                <c:ptCount val="6"/>
                <c:pt idx="0">
                  <c:v>1.37</c:v>
                </c:pt>
                <c:pt idx="1">
                  <c:v>1.27</c:v>
                </c:pt>
                <c:pt idx="2">
                  <c:v>1.1599999999999999</c:v>
                </c:pt>
                <c:pt idx="3">
                  <c:v>1.29</c:v>
                </c:pt>
                <c:pt idx="4">
                  <c:v>1.18</c:v>
                </c:pt>
                <c:pt idx="5">
                  <c:v>1.1499999999999999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217216"/>
        <c:axId val="122218752"/>
      </c:barChart>
      <c:catAx>
        <c:axId val="122217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218752"/>
        <c:crosses val="autoZero"/>
        <c:auto val="1"/>
        <c:lblAlgn val="ctr"/>
        <c:lblOffset val="100"/>
        <c:noMultiLvlLbl val="0"/>
      </c:catAx>
      <c:valAx>
        <c:axId val="122218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Reduced</a:t>
                </a:r>
                <a:r>
                  <a:rPr lang="en-US" baseline="0"/>
                  <a:t> </a:t>
                </a:r>
                <a:r>
                  <a:rPr lang="el-GR" baseline="0"/>
                  <a:t>χ</a:t>
                </a:r>
                <a:r>
                  <a:rPr lang="en-US" baseline="0"/>
                  <a:t>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2217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Root vs. MM, A vs. 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911441625352392E-2"/>
          <c:y val="0.1695491103219359"/>
          <c:w val="0.7691268105375717"/>
          <c:h val="0.62858357436859291"/>
        </c:manualLayout>
      </c:layout>
      <c:barChart>
        <c:barDir val="col"/>
        <c:grouping val="clustered"/>
        <c:varyColors val="0"/>
        <c:ser>
          <c:idx val="0"/>
          <c:order val="0"/>
          <c:tx>
            <c:v>Root</c:v>
          </c:tx>
          <c:invertIfNegative val="0"/>
          <c:errBars>
            <c:errBarType val="both"/>
            <c:errValType val="cust"/>
            <c:noEndCap val="0"/>
            <c:plus>
              <c:numRef>
                <c:f>'A vs. R'!$D$2:$D$7</c:f>
                <c:numCache>
                  <c:formatCode>General</c:formatCode>
                  <c:ptCount val="6"/>
                  <c:pt idx="0">
                    <c:v>0.08</c:v>
                  </c:pt>
                  <c:pt idx="1">
                    <c:v>0.09</c:v>
                  </c:pt>
                  <c:pt idx="2">
                    <c:v>0.09</c:v>
                  </c:pt>
                  <c:pt idx="3">
                    <c:v>9.2999999999999999E-2</c:v>
                  </c:pt>
                  <c:pt idx="4">
                    <c:v>0.11</c:v>
                  </c:pt>
                  <c:pt idx="5">
                    <c:v>0.1</c:v>
                  </c:pt>
                </c:numCache>
              </c:numRef>
            </c:plus>
            <c:minus>
              <c:numRef>
                <c:f>'A vs. R'!$D$2:$D$7</c:f>
                <c:numCache>
                  <c:formatCode>General</c:formatCode>
                  <c:ptCount val="6"/>
                  <c:pt idx="0">
                    <c:v>0.08</c:v>
                  </c:pt>
                  <c:pt idx="1">
                    <c:v>0.09</c:v>
                  </c:pt>
                  <c:pt idx="2">
                    <c:v>0.09</c:v>
                  </c:pt>
                  <c:pt idx="3">
                    <c:v>9.2999999999999999E-2</c:v>
                  </c:pt>
                  <c:pt idx="4">
                    <c:v>0.11</c:v>
                  </c:pt>
                  <c:pt idx="5">
                    <c:v>0.1</c:v>
                  </c:pt>
                </c:numCache>
              </c:numRef>
            </c:minus>
          </c:errBars>
          <c:cat>
            <c:multiLvlStrRef>
              <c:f>'A vs. R'!$A$2:$B$7</c:f>
              <c:multiLvlStrCache>
                <c:ptCount val="6"/>
                <c:lvl>
                  <c:pt idx="0">
                    <c:v>Pade (2,0)</c:v>
                  </c:pt>
                  <c:pt idx="1">
                    <c:v>Pade (1,1)</c:v>
                  </c:pt>
                  <c:pt idx="2">
                    <c:v>Pade (0,2)</c:v>
                  </c:pt>
                  <c:pt idx="3">
                    <c:v>Pade (2,0)</c:v>
                  </c:pt>
                  <c:pt idx="4">
                    <c:v>Pade (1,1)</c:v>
                  </c:pt>
                  <c:pt idx="5">
                    <c:v>Pade (0,2)</c:v>
                  </c:pt>
                </c:lvl>
                <c:lvl>
                  <c:pt idx="0">
                    <c:v>Run 1</c:v>
                  </c:pt>
                  <c:pt idx="3">
                    <c:v>Run 2</c:v>
                  </c:pt>
                </c:lvl>
              </c:multiLvlStrCache>
            </c:multiLvlStrRef>
          </c:cat>
          <c:val>
            <c:numRef>
              <c:f>'A vs. R'!$C$2:$C$7</c:f>
              <c:numCache>
                <c:formatCode>General</c:formatCode>
                <c:ptCount val="6"/>
                <c:pt idx="0">
                  <c:v>43.96</c:v>
                </c:pt>
                <c:pt idx="1">
                  <c:v>44.08</c:v>
                </c:pt>
                <c:pt idx="2">
                  <c:v>44.05</c:v>
                </c:pt>
                <c:pt idx="3">
                  <c:v>43.99</c:v>
                </c:pt>
                <c:pt idx="4">
                  <c:v>44.18</c:v>
                </c:pt>
                <c:pt idx="5">
                  <c:v>44.11</c:v>
                </c:pt>
              </c:numCache>
            </c:numRef>
          </c:val>
        </c:ser>
        <c:ser>
          <c:idx val="1"/>
          <c:order val="1"/>
          <c:tx>
            <c:v>mathematica</c:v>
          </c:tx>
          <c:invertIfNegative val="0"/>
          <c:errBars>
            <c:errBarType val="both"/>
            <c:errValType val="cust"/>
            <c:noEndCap val="0"/>
            <c:plus>
              <c:numRef>
                <c:f>'A vs. R'!$J$2:$J$7</c:f>
                <c:numCache>
                  <c:formatCode>General</c:formatCode>
                  <c:ptCount val="6"/>
                  <c:pt idx="0">
                    <c:v>0.125</c:v>
                  </c:pt>
                  <c:pt idx="1">
                    <c:v>0.105</c:v>
                  </c:pt>
                  <c:pt idx="2">
                    <c:v>0.105</c:v>
                  </c:pt>
                  <c:pt idx="3">
                    <c:v>0.187</c:v>
                  </c:pt>
                  <c:pt idx="4">
                    <c:v>0.17</c:v>
                  </c:pt>
                  <c:pt idx="5">
                    <c:v>0.16700000000000001</c:v>
                  </c:pt>
                </c:numCache>
              </c:numRef>
            </c:plus>
            <c:minus>
              <c:numRef>
                <c:f>'A vs. R'!$J$2:$J$7</c:f>
                <c:numCache>
                  <c:formatCode>General</c:formatCode>
                  <c:ptCount val="6"/>
                  <c:pt idx="0">
                    <c:v>0.125</c:v>
                  </c:pt>
                  <c:pt idx="1">
                    <c:v>0.105</c:v>
                  </c:pt>
                  <c:pt idx="2">
                    <c:v>0.105</c:v>
                  </c:pt>
                  <c:pt idx="3">
                    <c:v>0.187</c:v>
                  </c:pt>
                  <c:pt idx="4">
                    <c:v>0.17</c:v>
                  </c:pt>
                  <c:pt idx="5">
                    <c:v>0.16700000000000001</c:v>
                  </c:pt>
                </c:numCache>
              </c:numRef>
            </c:minus>
          </c:errBars>
          <c:val>
            <c:numRef>
              <c:f>'A vs. R'!$I$2:$I$7</c:f>
              <c:numCache>
                <c:formatCode>General</c:formatCode>
                <c:ptCount val="6"/>
                <c:pt idx="0">
                  <c:v>43.912999999999997</c:v>
                </c:pt>
                <c:pt idx="1">
                  <c:v>44.082900000000002</c:v>
                </c:pt>
                <c:pt idx="2">
                  <c:v>44.027900000000002</c:v>
                </c:pt>
                <c:pt idx="3">
                  <c:v>43.959000000000003</c:v>
                </c:pt>
                <c:pt idx="4">
                  <c:v>44.174399999999999</c:v>
                </c:pt>
                <c:pt idx="5">
                  <c:v>44.094799999999999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23456"/>
        <c:axId val="121924992"/>
      </c:barChart>
      <c:catAx>
        <c:axId val="121923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1924992"/>
        <c:crosses val="autoZero"/>
        <c:auto val="1"/>
        <c:lblAlgn val="ctr"/>
        <c:lblOffset val="100"/>
        <c:noMultiLvlLbl val="0"/>
      </c:catAx>
      <c:valAx>
        <c:axId val="121924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Ao</a:t>
                </a:r>
                <a:r>
                  <a:rPr lang="en-US" baseline="0"/>
                  <a:t> (%)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1923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45303449218377"/>
          <c:y val="8.5206328375619741E-2"/>
          <c:w val="0.16432127738907287"/>
          <c:h val="0.1332074650889633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Root vs. MM, chi sq, A vs. 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Root</c:v>
          </c:tx>
          <c:invertIfNegative val="0"/>
          <c:cat>
            <c:multiLvlStrRef>
              <c:f>'A vs. R'!$A$2:$B$7</c:f>
              <c:multiLvlStrCache>
                <c:ptCount val="6"/>
                <c:lvl>
                  <c:pt idx="0">
                    <c:v>Pade (2,0)</c:v>
                  </c:pt>
                  <c:pt idx="1">
                    <c:v>Pade (1,1)</c:v>
                  </c:pt>
                  <c:pt idx="2">
                    <c:v>Pade (0,2)</c:v>
                  </c:pt>
                  <c:pt idx="3">
                    <c:v>Pade (2,0)</c:v>
                  </c:pt>
                  <c:pt idx="4">
                    <c:v>Pade (1,1)</c:v>
                  </c:pt>
                  <c:pt idx="5">
                    <c:v>Pade (0,2)</c:v>
                  </c:pt>
                </c:lvl>
                <c:lvl>
                  <c:pt idx="0">
                    <c:v>Run 1</c:v>
                  </c:pt>
                  <c:pt idx="3">
                    <c:v>Run 2</c:v>
                  </c:pt>
                </c:lvl>
              </c:multiLvlStrCache>
            </c:multiLvlStrRef>
          </c:cat>
          <c:val>
            <c:numRef>
              <c:f>'A vs. R'!$E$2:$E$7</c:f>
              <c:numCache>
                <c:formatCode>General</c:formatCode>
                <c:ptCount val="6"/>
                <c:pt idx="0">
                  <c:v>1.65</c:v>
                </c:pt>
                <c:pt idx="1">
                  <c:v>1.1200000000000001</c:v>
                </c:pt>
                <c:pt idx="2">
                  <c:v>1.19</c:v>
                </c:pt>
                <c:pt idx="3">
                  <c:v>3</c:v>
                </c:pt>
                <c:pt idx="4">
                  <c:v>1.71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v>mathematica</c:v>
          </c:tx>
          <c:invertIfNegative val="0"/>
          <c:val>
            <c:numRef>
              <c:f>'A vs. R'!$K$2:$K$7</c:f>
              <c:numCache>
                <c:formatCode>General</c:formatCode>
                <c:ptCount val="6"/>
                <c:pt idx="0">
                  <c:v>2.68</c:v>
                </c:pt>
                <c:pt idx="1">
                  <c:v>1.38</c:v>
                </c:pt>
                <c:pt idx="2">
                  <c:v>1.63</c:v>
                </c:pt>
                <c:pt idx="3">
                  <c:v>4.28</c:v>
                </c:pt>
                <c:pt idx="4">
                  <c:v>2.54</c:v>
                </c:pt>
                <c:pt idx="5">
                  <c:v>2.95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37760"/>
        <c:axId val="122039296"/>
      </c:barChart>
      <c:catAx>
        <c:axId val="12203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22039296"/>
        <c:crosses val="autoZero"/>
        <c:auto val="1"/>
        <c:lblAlgn val="ctr"/>
        <c:lblOffset val="100"/>
        <c:noMultiLvlLbl val="0"/>
      </c:catAx>
      <c:valAx>
        <c:axId val="122039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Reduced</a:t>
                </a:r>
                <a:r>
                  <a:rPr lang="en-US" baseline="0"/>
                  <a:t> </a:t>
                </a:r>
                <a:r>
                  <a:rPr lang="el-GR" baseline="0">
                    <a:latin typeface="Calibri"/>
                  </a:rPr>
                  <a:t>χ</a:t>
                </a:r>
                <a:r>
                  <a:rPr lang="en-US" baseline="0">
                    <a:latin typeface="Calibri"/>
                  </a:rPr>
                  <a:t>2 value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2037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6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9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0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9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4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5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1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6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2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C7DDD-AD5B-47C6-97CD-D8586444077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F040-0B38-4F46-A6A5-9E9B427A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 </a:t>
            </a:r>
            <a:r>
              <a:rPr lang="en-US" dirty="0" smtClean="0"/>
              <a:t>fits vs. Root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17Jan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75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7893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494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4872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331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Extrapolated </a:t>
            </a:r>
            <a:r>
              <a:rPr lang="en-US" dirty="0" err="1" smtClean="0"/>
              <a:t>Ao</a:t>
            </a:r>
            <a:r>
              <a:rPr lang="en-US" dirty="0" smtClean="0"/>
              <a:t> in agreement with two methods (</a:t>
            </a:r>
            <a:r>
              <a:rPr lang="en-US" dirty="0" err="1" smtClean="0"/>
              <a:t>mathematica</a:t>
            </a:r>
            <a:r>
              <a:rPr lang="en-US" dirty="0" smtClean="0"/>
              <a:t> and root analysis of same data set)</a:t>
            </a:r>
          </a:p>
          <a:p>
            <a:r>
              <a:rPr lang="en-US" dirty="0" smtClean="0"/>
              <a:t>Some differences in the Chi squared values may come from slightly different methods for calculation, x-error bar handling</a:t>
            </a:r>
          </a:p>
          <a:p>
            <a:r>
              <a:rPr lang="en-US" dirty="0" smtClean="0"/>
              <a:t>Pick one, pick thickness units</a:t>
            </a:r>
            <a:r>
              <a:rPr lang="en-US" smtClean="0"/>
              <a:t>, proceed.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78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Math in </a:t>
            </a:r>
            <a:r>
              <a:rPr lang="en-US" dirty="0" err="1" smtClean="0"/>
              <a:t>mathematica</a:t>
            </a:r>
            <a:endParaRPr lang="en-US" dirty="0"/>
          </a:p>
          <a:p>
            <a:r>
              <a:rPr lang="en-US" dirty="0" smtClean="0"/>
              <a:t>Get y(</a:t>
            </a:r>
            <a:r>
              <a:rPr lang="en-US" dirty="0" err="1" smtClean="0"/>
              <a:t>x+dx</a:t>
            </a:r>
            <a:r>
              <a:rPr lang="en-US" dirty="0" smtClean="0"/>
              <a:t>), y(x-dx) for fitting function, add this </a:t>
            </a:r>
            <a:r>
              <a:rPr lang="en-US" dirty="0" err="1" smtClean="0"/>
              <a:t>dy</a:t>
            </a:r>
            <a:r>
              <a:rPr lang="en-US" dirty="0" smtClean="0"/>
              <a:t> due to x error bar in quadrature</a:t>
            </a:r>
          </a:p>
          <a:p>
            <a:r>
              <a:rPr lang="en-US" dirty="0" smtClean="0"/>
              <a:t>Use weighting function: w=(1/</a:t>
            </a:r>
            <a:r>
              <a:rPr lang="en-US" dirty="0" err="1" smtClean="0"/>
              <a:t>dy</a:t>
            </a:r>
            <a:r>
              <a:rPr lang="en-US" dirty="0" smtClean="0"/>
              <a:t>)^2 at each </a:t>
            </a:r>
            <a:r>
              <a:rPr lang="en-US" dirty="0" err="1" smtClean="0"/>
              <a:t>pt</a:t>
            </a:r>
            <a:endParaRPr lang="en-US" dirty="0" smtClean="0"/>
          </a:p>
          <a:p>
            <a:r>
              <a:rPr lang="en-US" dirty="0" smtClean="0"/>
              <a:t>Use the </a:t>
            </a:r>
            <a:r>
              <a:rPr lang="en-US" dirty="0" err="1" smtClean="0"/>
              <a:t>mathematica</a:t>
            </a:r>
            <a:r>
              <a:rPr lang="en-US" dirty="0" smtClean="0"/>
              <a:t> “</a:t>
            </a:r>
            <a:r>
              <a:rPr lang="en-US" dirty="0" err="1" smtClean="0"/>
              <a:t>NonlinearModelFit</a:t>
            </a:r>
            <a:r>
              <a:rPr lang="en-US" dirty="0" smtClean="0"/>
              <a:t>” function – least squares, using weighted data points, standard error on </a:t>
            </a:r>
            <a:r>
              <a:rPr lang="en-US" dirty="0" err="1" smtClean="0"/>
              <a:t>Ao</a:t>
            </a:r>
            <a:r>
              <a:rPr lang="en-US" dirty="0" smtClean="0"/>
              <a:t> term</a:t>
            </a:r>
          </a:p>
          <a:p>
            <a:r>
              <a:rPr lang="en-US" dirty="0" smtClean="0"/>
              <a:t>Define </a:t>
            </a:r>
            <a:r>
              <a:rPr lang="el-GR" dirty="0"/>
              <a:t>χ</a:t>
            </a:r>
            <a:r>
              <a:rPr lang="en-US" dirty="0"/>
              <a:t>2 </a:t>
            </a:r>
            <a:r>
              <a:rPr lang="en-US" dirty="0" smtClean="0"/>
              <a:t>(sum over all data pts)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SUM{[(data </a:t>
            </a:r>
            <a:r>
              <a:rPr lang="en-US" dirty="0" err="1" smtClean="0"/>
              <a:t>pt</a:t>
            </a:r>
            <a:r>
              <a:rPr lang="en-US" dirty="0" smtClean="0"/>
              <a:t> – fit(xi))/</a:t>
            </a:r>
            <a:r>
              <a:rPr lang="en-US" dirty="0" err="1"/>
              <a:t>Δ</a:t>
            </a:r>
            <a:r>
              <a:rPr lang="en-US" dirty="0" err="1" smtClean="0"/>
              <a:t>yi</a:t>
            </a:r>
            <a:r>
              <a:rPr lang="en-US" dirty="0" smtClean="0"/>
              <a:t>]^2}</a:t>
            </a:r>
          </a:p>
          <a:p>
            <a:r>
              <a:rPr lang="en-US" dirty="0" smtClean="0"/>
              <a:t>Reduced </a:t>
            </a:r>
            <a:r>
              <a:rPr lang="el-GR" dirty="0"/>
              <a:t>χ</a:t>
            </a:r>
            <a:r>
              <a:rPr lang="en-US" dirty="0"/>
              <a:t>2 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/>
              <a:t> χ</a:t>
            </a:r>
            <a:r>
              <a:rPr lang="en-US" dirty="0"/>
              <a:t>2 </a:t>
            </a:r>
            <a:r>
              <a:rPr lang="en-US" dirty="0" smtClean="0"/>
              <a:t>/(# data points - fit parameters)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5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Asym</a:t>
            </a:r>
            <a:r>
              <a:rPr lang="en-US" dirty="0" smtClean="0"/>
              <a:t> vs. T, Run 1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9" t="12675" r="47619" b="18965"/>
          <a:stretch/>
        </p:blipFill>
        <p:spPr bwMode="auto">
          <a:xfrm>
            <a:off x="0" y="1219200"/>
            <a:ext cx="4953000" cy="374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448" y="3505200"/>
            <a:ext cx="4459932" cy="325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5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Asym</a:t>
            </a:r>
            <a:r>
              <a:rPr lang="en-US" dirty="0" smtClean="0"/>
              <a:t> vs. T, Run 2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" t="17802" r="47355" b="15792"/>
          <a:stretch/>
        </p:blipFill>
        <p:spPr bwMode="auto">
          <a:xfrm>
            <a:off x="10886" y="1143000"/>
            <a:ext cx="5522578" cy="409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262224"/>
            <a:ext cx="4792980" cy="349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4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Root vs. Mathematica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809842"/>
              </p:ext>
            </p:extLst>
          </p:nvPr>
        </p:nvGraphicFramePr>
        <p:xfrm>
          <a:off x="228600" y="1143000"/>
          <a:ext cx="837425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353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vs.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Δao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 </a:t>
                      </a:r>
                      <a:r>
                        <a:rPr lang="en-US" dirty="0" err="1" smtClean="0"/>
                        <a:t>sq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44.0557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.1090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(1,1)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baseline="0" dirty="0" smtClean="0"/>
                        <a:t> (0,1)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44.1216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Rt</a:t>
                      </a:r>
                      <a:r>
                        <a:rPr lang="en-US" baseline="0" dirty="0" smtClean="0"/>
                        <a:t> run2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(1,1)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.1393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Rt</a:t>
                      </a:r>
                      <a:r>
                        <a:rPr lang="en-US" baseline="0" dirty="0" smtClean="0"/>
                        <a:t> run2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baseline="0" dirty="0" smtClean="0"/>
                        <a:t> (0,1)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Rt</a:t>
                      </a:r>
                      <a:r>
                        <a:rPr lang="en-US" baseline="0" dirty="0" smtClean="0"/>
                        <a:t> run2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900838"/>
              </p:ext>
            </p:extLst>
          </p:nvPr>
        </p:nvGraphicFramePr>
        <p:xfrm>
          <a:off x="228600" y="3810000"/>
          <a:ext cx="826643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72263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vs.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Δao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 </a:t>
                      </a:r>
                      <a:r>
                        <a:rPr lang="en-US" sz="1200" dirty="0" err="1" smtClean="0"/>
                        <a:t>sq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44.0492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-0.0137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3.45e-6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 run 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(1,1)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44.0928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0.139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0.00336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0.0002747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1.27408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</a:t>
                      </a:r>
                      <a:r>
                        <a:rPr lang="en-US" sz="1200" baseline="0" dirty="0" smtClean="0"/>
                        <a:t> run 1</a:t>
                      </a:r>
                      <a:endParaRPr lang="en-US" sz="12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baseline="0" dirty="0" smtClean="0"/>
                        <a:t> (0,1)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44.0395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0.0003122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 run 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44.1172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0.1413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-0.014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3.85e-6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</a:t>
                      </a:r>
                      <a:r>
                        <a:rPr lang="en-US" sz="1200" baseline="0" dirty="0" smtClean="0"/>
                        <a:t> run 2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(1,1)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44.1759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0.00564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0.000469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</a:t>
                      </a:r>
                      <a:r>
                        <a:rPr lang="en-US" sz="1200" baseline="0" dirty="0" smtClean="0"/>
                        <a:t> run 2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baseline="0" dirty="0" smtClean="0"/>
                        <a:t> (0,1)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44.0809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0.1131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0.000312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MM</a:t>
                      </a:r>
                      <a:r>
                        <a:rPr lang="en-US" sz="1200" baseline="0" dirty="0" smtClean="0"/>
                        <a:t> run 2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62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308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3250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886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4873" r="46561" b="5225"/>
          <a:stretch/>
        </p:blipFill>
        <p:spPr bwMode="auto">
          <a:xfrm>
            <a:off x="0" y="10886"/>
            <a:ext cx="5781671" cy="440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74638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Asym</a:t>
            </a:r>
            <a:r>
              <a:rPr lang="en-US" dirty="0" smtClean="0"/>
              <a:t> vs. Rate run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243944"/>
            <a:ext cx="4953821" cy="36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t="19794" r="47090" b="10304"/>
          <a:stretch/>
        </p:blipFill>
        <p:spPr bwMode="auto">
          <a:xfrm>
            <a:off x="0" y="152400"/>
            <a:ext cx="5212364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274638"/>
            <a:ext cx="3276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Asym</a:t>
            </a:r>
            <a:r>
              <a:rPr lang="en-US" dirty="0" smtClean="0"/>
              <a:t>. vs rate run 2</a:t>
            </a:r>
            <a:endParaRPr lang="en-US" dirty="0"/>
          </a:p>
        </p:txBody>
      </p:sp>
      <p:sp>
        <p:nvSpPr>
          <p:cNvPr id="4" name="AutoShape 4" descr="https://zimbra.jlab.org/service/home/~/?auth=co&amp;loc=en_US&amp;id=123055&amp;part=2"/>
          <p:cNvSpPr>
            <a:spLocks noChangeAspect="1" noChangeArrowheads="1"/>
          </p:cNvSpPr>
          <p:nvPr/>
        </p:nvSpPr>
        <p:spPr bwMode="auto">
          <a:xfrm>
            <a:off x="155575" y="-3200400"/>
            <a:ext cx="9153525" cy="667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https://zimbra.jlab.org/service/home/~/?auth=co&amp;loc=en_US&amp;id=123055&amp;part=2"/>
          <p:cNvSpPr>
            <a:spLocks noChangeAspect="1" noChangeArrowheads="1"/>
          </p:cNvSpPr>
          <p:nvPr/>
        </p:nvSpPr>
        <p:spPr bwMode="auto">
          <a:xfrm>
            <a:off x="307975" y="-3048000"/>
            <a:ext cx="9153525" cy="667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24200"/>
            <a:ext cx="5103034" cy="372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6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819955"/>
              </p:ext>
            </p:extLst>
          </p:nvPr>
        </p:nvGraphicFramePr>
        <p:xfrm>
          <a:off x="457200" y="457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vs.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 squared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(1,1)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Root,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baseline="0" dirty="0" smtClean="0"/>
                        <a:t> (0,2)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(1,1)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baseline="0" dirty="0" smtClean="0"/>
                        <a:t> (0,2)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681517"/>
              </p:ext>
            </p:extLst>
          </p:nvPr>
        </p:nvGraphicFramePr>
        <p:xfrm>
          <a:off x="457200" y="35814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vs.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 squared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43.913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(1,1)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44.0829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baseline="0" dirty="0" smtClean="0"/>
                        <a:t> (0,2)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44.0279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MM,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(2,0)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43.959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dirty="0" smtClean="0"/>
                        <a:t> (1,1)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44.1744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MM,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Pade</a:t>
                      </a:r>
                      <a:r>
                        <a:rPr lang="en-US" baseline="0" dirty="0" smtClean="0"/>
                        <a:t> (0,2)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44.0948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MM,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86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493</Words>
  <Application>Microsoft Office PowerPoint</Application>
  <PresentationFormat>On-screen Show (4:3)</PresentationFormat>
  <Paragraphs>192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Mathematica fits vs. Root </vt:lpstr>
      <vt:lpstr>Asym vs. T, Run 1</vt:lpstr>
      <vt:lpstr>Asym vs. T, Run 2</vt:lpstr>
      <vt:lpstr>Root vs. Mathematica</vt:lpstr>
      <vt:lpstr>PowerPoint Presentation</vt:lpstr>
      <vt:lpstr>PowerPoint Presentation</vt:lpstr>
      <vt:lpstr>Asym vs. Rate run 1</vt:lpstr>
      <vt:lpstr>Asym. vs rate run 2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 fits</dc:title>
  <dc:creator>Marcy Stutzman</dc:creator>
  <cp:lastModifiedBy>Marcy Stutzman</cp:lastModifiedBy>
  <cp:revision>29</cp:revision>
  <dcterms:created xsi:type="dcterms:W3CDTF">2017-01-11T21:46:33Z</dcterms:created>
  <dcterms:modified xsi:type="dcterms:W3CDTF">2017-01-17T17:44:21Z</dcterms:modified>
</cp:coreProperties>
</file>