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2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9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7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8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2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0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7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EC9B-4B29-4923-B7D4-71FACE416B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8DFC-C968-4A2B-ADA8-6FDCF264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7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abrielp@jlab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18” CEBAF gun: NEG screen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8417"/>
            <a:ext cx="9144000" cy="1655762"/>
          </a:xfrm>
        </p:spPr>
        <p:txBody>
          <a:bodyPr/>
          <a:lstStyle/>
          <a:p>
            <a:r>
              <a:rPr lang="en-US" dirty="0" smtClean="0"/>
              <a:t>Gabriel Palacios Serrano</a:t>
            </a:r>
          </a:p>
          <a:p>
            <a:r>
              <a:rPr lang="en-US" dirty="0" smtClean="0">
                <a:hlinkClick r:id="rId2"/>
              </a:rPr>
              <a:t>gabrielp@jlab.org</a:t>
            </a:r>
            <a:endParaRPr lang="en-US" dirty="0" smtClean="0"/>
          </a:p>
          <a:p>
            <a:r>
              <a:rPr lang="en-US" dirty="0" smtClean="0"/>
              <a:t>11/02/2021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8273" y="3778357"/>
            <a:ext cx="165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Front Views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35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Shaun’s NEG model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Shaun’s model w/o screen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Shaun’s model </a:t>
            </a:r>
            <a:r>
              <a:rPr lang="en-US" dirty="0" smtClean="0"/>
              <a:t>w Gab’s screen</a:t>
            </a:r>
            <a:endParaRPr lang="en-US" dirty="0"/>
          </a:p>
        </p:txBody>
      </p:sp>
      <p:pic>
        <p:nvPicPr>
          <p:cNvPr id="27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597" t="6415" r="22352" b="15233"/>
          <a:stretch/>
        </p:blipFill>
        <p:spPr>
          <a:xfrm>
            <a:off x="1259185" y="2505075"/>
            <a:ext cx="4318993" cy="3684588"/>
          </a:xfrm>
          <a:prstGeom prst="rect">
            <a:avLst/>
          </a:prstGeom>
        </p:spPr>
      </p:pic>
      <p:pic>
        <p:nvPicPr>
          <p:cNvPr id="28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2361" t="5809" r="22392" b="14077"/>
          <a:stretch/>
        </p:blipFill>
        <p:spPr>
          <a:xfrm>
            <a:off x="6642172" y="2505075"/>
            <a:ext cx="4243243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4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93314" y="2505075"/>
            <a:ext cx="3540960" cy="368458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47986" y="2505075"/>
            <a:ext cx="3541390" cy="36845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Electrostatics simulation: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Plot </a:t>
            </a:r>
            <a:r>
              <a:rPr lang="en-US" dirty="0" smtClean="0"/>
              <a:t>max at </a:t>
            </a:r>
            <a:r>
              <a:rPr lang="en-US" b="1" dirty="0" smtClean="0"/>
              <a:t>10 MV/m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Shaun’s model w/o screen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Shaun’s model </a:t>
            </a:r>
            <a:r>
              <a:rPr lang="en-US" dirty="0" smtClean="0"/>
              <a:t>w Gab’s screen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flipH="1">
            <a:off x="6646110" y="4133791"/>
            <a:ext cx="1075990" cy="4271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Bottom: 4.2 MV/m</a:t>
            </a:r>
            <a:endParaRPr lang="en-US" sz="1600" baseline="300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22100" y="4363453"/>
            <a:ext cx="659900" cy="9131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" name="Rounded Rectangle 20"/>
          <p:cNvSpPr/>
          <p:nvPr/>
        </p:nvSpPr>
        <p:spPr>
          <a:xfrm flipH="1">
            <a:off x="1304089" y="4133791"/>
            <a:ext cx="1075990" cy="4271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Bottom: 4.2 MV/m</a:t>
            </a:r>
            <a:endParaRPr lang="en-US" sz="1600" baseline="300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380079" y="4363453"/>
            <a:ext cx="659900" cy="9131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TextBox 22"/>
          <p:cNvSpPr txBox="1"/>
          <p:nvPr/>
        </p:nvSpPr>
        <p:spPr>
          <a:xfrm>
            <a:off x="8190778" y="6334780"/>
            <a:ext cx="408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Gun at -200 kV in all plots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962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93314" y="2505075"/>
            <a:ext cx="3540960" cy="368458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42876" y="2505075"/>
            <a:ext cx="3551610" cy="36845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Electrostatics simulation: Plot max at </a:t>
            </a:r>
            <a:r>
              <a:rPr lang="en-US" b="1" dirty="0" smtClean="0"/>
              <a:t>6 </a:t>
            </a:r>
            <a:r>
              <a:rPr lang="en-US" b="1" dirty="0" smtClean="0"/>
              <a:t>MV/m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Shaun’s model w/o screen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Shaun’s model </a:t>
            </a:r>
            <a:r>
              <a:rPr lang="en-US" dirty="0" smtClean="0"/>
              <a:t>w Gab’s screen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flipH="1">
            <a:off x="6646110" y="4133791"/>
            <a:ext cx="1075990" cy="4271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Bottom: 4.2 MV/m</a:t>
            </a:r>
            <a:endParaRPr lang="en-US" sz="1600" baseline="300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22100" y="4363453"/>
            <a:ext cx="659900" cy="9131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" name="Rounded Rectangle 20"/>
          <p:cNvSpPr/>
          <p:nvPr/>
        </p:nvSpPr>
        <p:spPr>
          <a:xfrm flipH="1">
            <a:off x="1304089" y="4133791"/>
            <a:ext cx="1075990" cy="4271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Bottom: 4.2 MV/m</a:t>
            </a:r>
            <a:endParaRPr lang="en-US" sz="1600" baseline="300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380079" y="4363453"/>
            <a:ext cx="659900" cy="9131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" name="TextBox 17"/>
          <p:cNvSpPr txBox="1"/>
          <p:nvPr/>
        </p:nvSpPr>
        <p:spPr>
          <a:xfrm>
            <a:off x="8190778" y="6334780"/>
            <a:ext cx="408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Gun at -200 kV in all plots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609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90655" y="2505075"/>
            <a:ext cx="3546277" cy="368458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43077" y="2505075"/>
            <a:ext cx="3551209" cy="36845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Electrostatics simulation: Plot max at </a:t>
            </a:r>
            <a:r>
              <a:rPr lang="en-US" b="1" dirty="0"/>
              <a:t>3</a:t>
            </a:r>
            <a:r>
              <a:rPr lang="en-US" b="1" dirty="0" smtClean="0"/>
              <a:t> </a:t>
            </a:r>
            <a:r>
              <a:rPr lang="en-US" b="1" dirty="0" smtClean="0"/>
              <a:t>MV/m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Shaun’s model w/o screen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Shaun’s model </a:t>
            </a:r>
            <a:r>
              <a:rPr lang="en-US" dirty="0" smtClean="0"/>
              <a:t>w Gab’s screen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flipH="1">
            <a:off x="6646110" y="4133791"/>
            <a:ext cx="1075990" cy="4271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Bottom: 4.2 MV/m</a:t>
            </a:r>
            <a:endParaRPr lang="en-US" sz="1600" baseline="300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22100" y="4363453"/>
            <a:ext cx="659900" cy="9131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" name="Rounded Rectangle 20"/>
          <p:cNvSpPr/>
          <p:nvPr/>
        </p:nvSpPr>
        <p:spPr>
          <a:xfrm flipH="1">
            <a:off x="1304089" y="4133791"/>
            <a:ext cx="1075990" cy="4271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Bottom: 4.2 MV/m</a:t>
            </a:r>
            <a:endParaRPr lang="en-US" sz="1600" baseline="300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380079" y="4363453"/>
            <a:ext cx="659900" cy="9131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TextBox 16"/>
          <p:cNvSpPr txBox="1"/>
          <p:nvPr/>
        </p:nvSpPr>
        <p:spPr>
          <a:xfrm>
            <a:off x="8190778" y="6334780"/>
            <a:ext cx="408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Gun at -200 kV in all plots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280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038326"/>
            <a:ext cx="5157787" cy="26180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Electrostatics </a:t>
            </a:r>
            <a:r>
              <a:rPr lang="en-US" dirty="0" smtClean="0"/>
              <a:t>simulation: Bolt cross-section </a:t>
            </a:r>
            <a:br>
              <a:rPr lang="en-US" dirty="0" smtClean="0"/>
            </a:br>
            <a:r>
              <a:rPr lang="en-US" dirty="0" smtClean="0"/>
              <a:t>Plot </a:t>
            </a:r>
            <a:r>
              <a:rPr lang="en-US" dirty="0" smtClean="0"/>
              <a:t>max at </a:t>
            </a:r>
            <a:r>
              <a:rPr lang="en-US" b="1" dirty="0" smtClean="0"/>
              <a:t>1.5</a:t>
            </a:r>
            <a:r>
              <a:rPr lang="en-US" b="1" dirty="0" smtClean="0"/>
              <a:t> </a:t>
            </a:r>
            <a:r>
              <a:rPr lang="en-US" b="1" dirty="0" smtClean="0"/>
              <a:t>MV/m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Shaun’s model w/o screen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Shaun’s model </a:t>
            </a:r>
            <a:r>
              <a:rPr lang="en-US" dirty="0" smtClean="0"/>
              <a:t>w Gab’s screen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flipH="1">
            <a:off x="6646110" y="4133791"/>
            <a:ext cx="1075990" cy="4271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Bottom: 4.2 MV/m</a:t>
            </a:r>
            <a:endParaRPr lang="en-US" sz="1600" baseline="300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22100" y="4363453"/>
            <a:ext cx="659900" cy="9131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031879"/>
            <a:ext cx="5183188" cy="263098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4" idx="2"/>
          </p:cNvCxnSpPr>
          <p:nvPr/>
        </p:nvCxnSpPr>
        <p:spPr>
          <a:xfrm>
            <a:off x="802441" y="3601453"/>
            <a:ext cx="737601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" name="Rounded Rectangle 23"/>
          <p:cNvSpPr/>
          <p:nvPr/>
        </p:nvSpPr>
        <p:spPr>
          <a:xfrm flipH="1">
            <a:off x="145052" y="3164502"/>
            <a:ext cx="1314779" cy="4369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2.0 </a:t>
            </a:r>
            <a:r>
              <a:rPr lang="en-US" sz="1500" dirty="0" smtClean="0"/>
              <a:t>MV/m</a:t>
            </a:r>
          </a:p>
          <a:p>
            <a:pPr algn="ctr"/>
            <a:r>
              <a:rPr lang="en-US" sz="1500" dirty="0" smtClean="0"/>
              <a:t>Right on edge</a:t>
            </a:r>
            <a:endParaRPr lang="en-US" sz="1500" dirty="0"/>
          </a:p>
        </p:txBody>
      </p:sp>
      <p:cxnSp>
        <p:nvCxnSpPr>
          <p:cNvPr id="26" name="Straight Arrow Connector 25"/>
          <p:cNvCxnSpPr>
            <a:stCxn id="27" idx="2"/>
          </p:cNvCxnSpPr>
          <p:nvPr/>
        </p:nvCxnSpPr>
        <p:spPr>
          <a:xfrm flipH="1">
            <a:off x="6922168" y="3389942"/>
            <a:ext cx="69427" cy="6687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" name="Rounded Rectangle 26"/>
          <p:cNvSpPr/>
          <p:nvPr/>
        </p:nvSpPr>
        <p:spPr>
          <a:xfrm flipH="1">
            <a:off x="6471485" y="3062237"/>
            <a:ext cx="1040220" cy="3277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0.1 MV/m</a:t>
            </a:r>
            <a:endParaRPr 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8190778" y="6334780"/>
            <a:ext cx="408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Gun at -200 kV in all plots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171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12764</TotalTime>
  <Words>165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18” CEBAF gun: NEG screen</vt:lpstr>
      <vt:lpstr>Shaun’s NEG model</vt:lpstr>
      <vt:lpstr>Electrostatics simulation:  Plot max at 10 MV/m</vt:lpstr>
      <vt:lpstr>Electrostatics simulation: Plot max at 6 MV/m</vt:lpstr>
      <vt:lpstr>Electrostatics simulation: Plot max at 3 MV/m</vt:lpstr>
      <vt:lpstr>Electrostatics simulation: Bolt cross-section  Plot max at 1.5 MV/m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Simulations update</dc:title>
  <dc:creator>Gabriel Palacios-Serrano</dc:creator>
  <cp:lastModifiedBy>Gabriel Palacios-Serrano</cp:lastModifiedBy>
  <cp:revision>44</cp:revision>
  <dcterms:created xsi:type="dcterms:W3CDTF">2021-09-28T22:53:52Z</dcterms:created>
  <dcterms:modified xsi:type="dcterms:W3CDTF">2021-11-02T21:51:58Z</dcterms:modified>
</cp:coreProperties>
</file>