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1" r:id="rId4"/>
    <p:sldId id="275" r:id="rId5"/>
    <p:sldId id="277" r:id="rId6"/>
    <p:sldId id="278" r:id="rId7"/>
    <p:sldId id="279" r:id="rId8"/>
    <p:sldId id="282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7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4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2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3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4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8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5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5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9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E3C9-F275-451F-99DB-C83CB30D17DD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D3BE0-021E-476C-908B-4B634CCE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1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GUN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dirty="0" smtClean="0"/>
              <a:t>9/1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Gun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84848"/>
            <a:ext cx="230597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84848"/>
            <a:ext cx="4669852" cy="504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1905000"/>
            <a:ext cx="1395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&gt; 50 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181600" y="1911827"/>
            <a:ext cx="914400" cy="1846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49726" y="3178206"/>
            <a:ext cx="16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10.07 MV/m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943600" y="3429000"/>
            <a:ext cx="6096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9726" y="5257800"/>
            <a:ext cx="151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12 MeV/m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1"/>
          </p:cNvCxnSpPr>
          <p:nvPr/>
        </p:nvCxnSpPr>
        <p:spPr>
          <a:xfrm flipH="1" flipV="1">
            <a:off x="5943600" y="5105400"/>
            <a:ext cx="506126" cy="3370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1 = 1 cm</a:t>
            </a:r>
          </a:p>
          <a:p>
            <a:r>
              <a:rPr lang="en-US" dirty="0"/>
              <a:t>r</a:t>
            </a:r>
            <a:r>
              <a:rPr lang="en-US" dirty="0" smtClean="0"/>
              <a:t>2 = 2.5 cm</a:t>
            </a:r>
          </a:p>
          <a:p>
            <a:r>
              <a:rPr lang="en-US" dirty="0"/>
              <a:t>r</a:t>
            </a:r>
            <a:r>
              <a:rPr lang="en-US" dirty="0" smtClean="0"/>
              <a:t>3 = 9.5 cm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212" y="1752599"/>
            <a:ext cx="371145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955199" y="2438400"/>
            <a:ext cx="169742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12334" y="3429000"/>
            <a:ext cx="10195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69212" y="3505200"/>
            <a:ext cx="2971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551798" y="3113843"/>
            <a:ext cx="457200" cy="1371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134252" y="4387335"/>
            <a:ext cx="3048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83946" y="4622307"/>
            <a:ext cx="127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8 MV/m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23813" y="4668460"/>
            <a:ext cx="123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10.5 MV/m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283683" y="3707907"/>
            <a:ext cx="300986" cy="914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51798" y="1752599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9.5 MV/m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82426" y="2057400"/>
            <a:ext cx="58858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24941" y="2590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80995" y="301124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80995" y="355744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86411" y="3525204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001563" y="3800482"/>
            <a:ext cx="285089" cy="1585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3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mm gap between shed and brazing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works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52600"/>
            <a:ext cx="3048000" cy="479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11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95274"/>
            <a:ext cx="3148642" cy="530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1447800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9.5 MV/m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105400" y="1632466"/>
            <a:ext cx="1371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77000" y="1981200"/>
            <a:ext cx="10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MV/m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019800" y="2111633"/>
            <a:ext cx="457200" cy="5423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000" y="2514600"/>
            <a:ext cx="123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10.8 MV/m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>
            <a:off x="6248400" y="2699266"/>
            <a:ext cx="2286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35509" y="3733800"/>
            <a:ext cx="94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MV/m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732692" y="3913002"/>
            <a:ext cx="802817" cy="546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00267" y="1569699"/>
            <a:ext cx="94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MV/m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61930" y="1754365"/>
            <a:ext cx="1284302" cy="941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1747" y="2936354"/>
            <a:ext cx="94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MV/m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161930" y="3185636"/>
            <a:ext cx="864833" cy="35766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89" name="TextBox 12288"/>
          <p:cNvSpPr txBox="1"/>
          <p:nvPr/>
        </p:nvSpPr>
        <p:spPr>
          <a:xfrm>
            <a:off x="2438400" y="5410200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 = 1 mm</a:t>
            </a:r>
            <a:endParaRPr lang="en-US" dirty="0"/>
          </a:p>
        </p:txBody>
      </p:sp>
      <p:cxnSp>
        <p:nvCxnSpPr>
          <p:cNvPr id="12292" name="Straight Arrow Connector 12291"/>
          <p:cNvCxnSpPr>
            <a:stCxn id="12289" idx="3"/>
          </p:cNvCxnSpPr>
          <p:nvPr/>
        </p:nvCxnSpPr>
        <p:spPr>
          <a:xfrm>
            <a:off x="3761198" y="5594866"/>
            <a:ext cx="265565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Box 12292"/>
          <p:cNvSpPr txBox="1"/>
          <p:nvPr/>
        </p:nvSpPr>
        <p:spPr>
          <a:xfrm>
            <a:off x="2125560" y="4419600"/>
            <a:ext cx="94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MV/m</a:t>
            </a:r>
            <a:endParaRPr lang="en-US" dirty="0"/>
          </a:p>
        </p:txBody>
      </p:sp>
      <p:cxnSp>
        <p:nvCxnSpPr>
          <p:cNvPr id="12295" name="Straight Arrow Connector 12294"/>
          <p:cNvCxnSpPr/>
          <p:nvPr/>
        </p:nvCxnSpPr>
        <p:spPr>
          <a:xfrm flipV="1">
            <a:off x="2864170" y="3877946"/>
            <a:ext cx="1054963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2295"/>
          <p:cNvSpPr txBox="1"/>
          <p:nvPr/>
        </p:nvSpPr>
        <p:spPr>
          <a:xfrm>
            <a:off x="2112902" y="3549134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9.5 MV/m</a:t>
            </a:r>
            <a:endParaRPr lang="en-US" dirty="0"/>
          </a:p>
        </p:txBody>
      </p:sp>
      <p:cxnSp>
        <p:nvCxnSpPr>
          <p:cNvPr id="12298" name="Straight Arrow Connector 12297"/>
          <p:cNvCxnSpPr/>
          <p:nvPr/>
        </p:nvCxnSpPr>
        <p:spPr>
          <a:xfrm flipV="1">
            <a:off x="3169697" y="3721223"/>
            <a:ext cx="843046" cy="1257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77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47" y="2419878"/>
            <a:ext cx="3085706" cy="336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1324" y="4311134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9.3 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24915" y="4495800"/>
            <a:ext cx="5334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58906" y="4724400"/>
            <a:ext cx="294049" cy="74211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19878"/>
            <a:ext cx="2743199" cy="33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495800" y="3890456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9.5 MV/m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5615915" y="4075122"/>
            <a:ext cx="632485" cy="3715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86400" y="4259788"/>
            <a:ext cx="495300" cy="6932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36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Sheds with different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64" y="1658907"/>
            <a:ext cx="2857467" cy="454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7414" y="5606534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 = 0.5 mm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10214" y="5791200"/>
            <a:ext cx="457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9200" y="3817823"/>
            <a:ext cx="123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10.6 MV/m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82101" y="4001162"/>
            <a:ext cx="609600" cy="1846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09700" y="3244334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8.6 MV/m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028700" y="3429000"/>
            <a:ext cx="3810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02" y="1684036"/>
            <a:ext cx="2694398" cy="449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219025" y="3817823"/>
            <a:ext cx="1237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7.99 MV/m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324600" y="4022429"/>
            <a:ext cx="901823" cy="9194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TextBox 14336"/>
          <p:cNvSpPr txBox="1"/>
          <p:nvPr/>
        </p:nvSpPr>
        <p:spPr>
          <a:xfrm>
            <a:off x="7087340" y="3244334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9.4 MV/m</a:t>
            </a:r>
            <a:endParaRPr lang="en-US" dirty="0"/>
          </a:p>
        </p:txBody>
      </p:sp>
      <p:cxnSp>
        <p:nvCxnSpPr>
          <p:cNvPr id="14342" name="Straight Arrow Connector 14341"/>
          <p:cNvCxnSpPr/>
          <p:nvPr/>
        </p:nvCxnSpPr>
        <p:spPr>
          <a:xfrm flipH="1" flipV="1">
            <a:off x="6630140" y="3423082"/>
            <a:ext cx="457200" cy="295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609" y="1684036"/>
            <a:ext cx="2699317" cy="459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Box 14343"/>
          <p:cNvSpPr txBox="1"/>
          <p:nvPr/>
        </p:nvSpPr>
        <p:spPr>
          <a:xfrm>
            <a:off x="4014975" y="3870988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8.0 MV/m</a:t>
            </a:r>
            <a:endParaRPr lang="en-US" dirty="0"/>
          </a:p>
        </p:txBody>
      </p:sp>
      <p:cxnSp>
        <p:nvCxnSpPr>
          <p:cNvPr id="14346" name="Straight Arrow Connector 14345"/>
          <p:cNvCxnSpPr/>
          <p:nvPr/>
        </p:nvCxnSpPr>
        <p:spPr>
          <a:xfrm flipH="1">
            <a:off x="3505200" y="4055654"/>
            <a:ext cx="509775" cy="11742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14346"/>
          <p:cNvSpPr txBox="1"/>
          <p:nvPr/>
        </p:nvSpPr>
        <p:spPr>
          <a:xfrm>
            <a:off x="4343692" y="3254860"/>
            <a:ext cx="112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9.0 MV/m</a:t>
            </a:r>
            <a:endParaRPr lang="en-US" dirty="0"/>
          </a:p>
        </p:txBody>
      </p:sp>
      <p:cxnSp>
        <p:nvCxnSpPr>
          <p:cNvPr id="14349" name="Straight Arrow Connector 14348"/>
          <p:cNvCxnSpPr/>
          <p:nvPr/>
        </p:nvCxnSpPr>
        <p:spPr>
          <a:xfrm flipH="1">
            <a:off x="3760087" y="3429000"/>
            <a:ext cx="5334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Box 14349"/>
          <p:cNvSpPr txBox="1"/>
          <p:nvPr/>
        </p:nvSpPr>
        <p:spPr>
          <a:xfrm>
            <a:off x="3966281" y="5630948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 = 1.0 mm</a:t>
            </a:r>
            <a:endParaRPr lang="en-US" dirty="0"/>
          </a:p>
        </p:txBody>
      </p:sp>
      <p:sp>
        <p:nvSpPr>
          <p:cNvPr id="14351" name="TextBox 14350"/>
          <p:cNvSpPr txBox="1"/>
          <p:nvPr/>
        </p:nvSpPr>
        <p:spPr>
          <a:xfrm>
            <a:off x="6809962" y="5606534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 = 2.0 mm</a:t>
            </a:r>
            <a:endParaRPr lang="en-US" dirty="0"/>
          </a:p>
        </p:txBody>
      </p:sp>
      <p:cxnSp>
        <p:nvCxnSpPr>
          <p:cNvPr id="14353" name="Straight Arrow Connector 14352"/>
          <p:cNvCxnSpPr/>
          <p:nvPr/>
        </p:nvCxnSpPr>
        <p:spPr>
          <a:xfrm flipH="1">
            <a:off x="6449786" y="5791200"/>
            <a:ext cx="374711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5" name="Straight Arrow Connector 14354"/>
          <p:cNvCxnSpPr/>
          <p:nvPr/>
        </p:nvCxnSpPr>
        <p:spPr>
          <a:xfrm flipH="1">
            <a:off x="3581401" y="5815614"/>
            <a:ext cx="445386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46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along the insulator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5233988" cy="433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76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Shed dimensions (cm)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Po1: </a:t>
            </a:r>
            <a:r>
              <a:rPr lang="en-US" sz="2000" dirty="0"/>
              <a:t>x=4.6, </a:t>
            </a:r>
            <a:r>
              <a:rPr lang="en-US" sz="2000" dirty="0" smtClean="0"/>
              <a:t>y=11.8</a:t>
            </a:r>
          </a:p>
          <a:p>
            <a:r>
              <a:rPr lang="en-US" sz="2000" dirty="0" smtClean="0"/>
              <a:t>Po2: </a:t>
            </a:r>
            <a:r>
              <a:rPr lang="en-US" sz="2000" dirty="0"/>
              <a:t>r</a:t>
            </a:r>
            <a:r>
              <a:rPr lang="en-US" sz="2000" dirty="0" smtClean="0"/>
              <a:t>=0.5, </a:t>
            </a:r>
            <a:r>
              <a:rPr lang="en-US" sz="2000" dirty="0"/>
              <a:t>theta=150, x0=5.1, </a:t>
            </a:r>
            <a:r>
              <a:rPr lang="en-US" sz="2000" dirty="0" smtClean="0"/>
              <a:t>y0=11.8</a:t>
            </a:r>
          </a:p>
          <a:p>
            <a:r>
              <a:rPr lang="en-US" sz="2000" dirty="0" smtClean="0"/>
              <a:t>Po3: x=5.4</a:t>
            </a:r>
            <a:r>
              <a:rPr lang="en-US" sz="2000" dirty="0"/>
              <a:t>, y=12.8</a:t>
            </a:r>
            <a:endParaRPr lang="en-US" sz="2000" dirty="0" smtClean="0"/>
          </a:p>
          <a:p>
            <a:r>
              <a:rPr lang="en-US" sz="2000" dirty="0" smtClean="0"/>
              <a:t>Po4:</a:t>
            </a:r>
            <a:r>
              <a:rPr lang="es-ES" sz="2000" dirty="0" smtClean="0"/>
              <a:t> r=0.5  </a:t>
            </a:r>
            <a:r>
              <a:rPr lang="es-ES" sz="2000" dirty="0"/>
              <a:t>, theta=-5, x0=5, y0=13.1 </a:t>
            </a:r>
            <a:endParaRPr lang="en-US" sz="2000" dirty="0" smtClean="0"/>
          </a:p>
          <a:p>
            <a:r>
              <a:rPr lang="en-US" sz="2000" dirty="0" smtClean="0"/>
              <a:t>Po5: </a:t>
            </a:r>
            <a:r>
              <a:rPr lang="en-US" sz="2000" dirty="0"/>
              <a:t>x=6.043, y=15.293</a:t>
            </a:r>
            <a:endParaRPr lang="en-US" sz="2000" dirty="0" smtClean="0"/>
          </a:p>
          <a:p>
            <a:r>
              <a:rPr lang="en-US" sz="2000" dirty="0" smtClean="0"/>
              <a:t>Po6: r=1</a:t>
            </a:r>
            <a:r>
              <a:rPr lang="en-US" sz="2000" dirty="0"/>
              <a:t>, theta=90, x0=7, y0=15</a:t>
            </a:r>
            <a:endParaRPr lang="en-US" sz="2000" dirty="0" smtClean="0"/>
          </a:p>
          <a:p>
            <a:r>
              <a:rPr lang="en-US" sz="2000" dirty="0" smtClean="0"/>
              <a:t>Po7:</a:t>
            </a:r>
            <a:r>
              <a:rPr lang="es-ES" sz="2000" dirty="0" smtClean="0"/>
              <a:t> r=2.5  </a:t>
            </a:r>
            <a:r>
              <a:rPr lang="es-ES" sz="2000" dirty="0"/>
              <a:t>, theta=-45, x0=7, y0=13.5</a:t>
            </a:r>
            <a:endParaRPr lang="en-US" sz="2000" dirty="0" smtClean="0"/>
          </a:p>
          <a:p>
            <a:r>
              <a:rPr lang="en-US" sz="2000" dirty="0" smtClean="0"/>
              <a:t>Po8: x=5.2</a:t>
            </a:r>
            <a:r>
              <a:rPr lang="en-US" sz="2000" dirty="0"/>
              <a:t>, y=8.0</a:t>
            </a:r>
            <a:endParaRPr lang="en-US" sz="2000" dirty="0" smtClean="0"/>
          </a:p>
          <a:p>
            <a:r>
              <a:rPr lang="en-US" sz="2000" dirty="0" smtClean="0"/>
              <a:t>Po9: x=5.2</a:t>
            </a:r>
            <a:r>
              <a:rPr lang="en-US" sz="2000" dirty="0"/>
              <a:t>, y=5.68</a:t>
            </a:r>
            <a:endParaRPr lang="en-US" sz="2000" dirty="0" smtClean="0"/>
          </a:p>
          <a:p>
            <a:r>
              <a:rPr lang="en-US" sz="2000" dirty="0" smtClean="0"/>
              <a:t>Po10: r=7.70128</a:t>
            </a:r>
            <a:r>
              <a:rPr lang="en-US" sz="2000" dirty="0"/>
              <a:t>, </a:t>
            </a:r>
            <a:r>
              <a:rPr lang="en-US" sz="2000" dirty="0" smtClean="0"/>
              <a:t>theta=53.323</a:t>
            </a:r>
          </a:p>
          <a:p>
            <a:r>
              <a:rPr lang="en-US" sz="2000" dirty="0" smtClean="0"/>
              <a:t>Gap = 0.1</a:t>
            </a:r>
          </a:p>
          <a:p>
            <a:endParaRPr lang="en-US" sz="2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570" y="1407009"/>
            <a:ext cx="2819400" cy="522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25410" y="37637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83036" y="3423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89805" y="3173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80114" y="28037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31959" y="21767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81985" y="18476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38776" y="396102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51537" y="5137666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61630" y="5931932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05152" y="613980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733031" y="3542402"/>
            <a:ext cx="292379" cy="35398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792758" y="3352800"/>
            <a:ext cx="290278" cy="14216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037004" y="3130842"/>
            <a:ext cx="347718" cy="1846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094444" y="2895600"/>
            <a:ext cx="385670" cy="928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309282" y="1906193"/>
            <a:ext cx="244679" cy="30348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643146" y="1533181"/>
            <a:ext cx="138654" cy="3730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1" name="Straight Arrow Connector 15360"/>
          <p:cNvCxnSpPr/>
          <p:nvPr/>
        </p:nvCxnSpPr>
        <p:spPr>
          <a:xfrm flipH="1" flipV="1">
            <a:off x="7461019" y="3547072"/>
            <a:ext cx="228600" cy="34931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5" name="Straight Arrow Connector 15364"/>
          <p:cNvCxnSpPr/>
          <p:nvPr/>
        </p:nvCxnSpPr>
        <p:spPr>
          <a:xfrm flipH="1">
            <a:off x="6025410" y="5322332"/>
            <a:ext cx="301686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7" name="Straight Arrow Connector 15366"/>
          <p:cNvCxnSpPr/>
          <p:nvPr/>
        </p:nvCxnSpPr>
        <p:spPr>
          <a:xfrm flipH="1">
            <a:off x="5937897" y="6160870"/>
            <a:ext cx="576250" cy="21022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75" name="Straight Arrow Connector 15374"/>
          <p:cNvCxnSpPr/>
          <p:nvPr/>
        </p:nvCxnSpPr>
        <p:spPr>
          <a:xfrm flipV="1">
            <a:off x="5207570" y="6207493"/>
            <a:ext cx="457200" cy="11697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TextBox 15376"/>
          <p:cNvSpPr txBox="1"/>
          <p:nvPr/>
        </p:nvSpPr>
        <p:spPr>
          <a:xfrm>
            <a:off x="4724708" y="5322332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15379" name="Straight Arrow Connector 15378"/>
          <p:cNvCxnSpPr/>
          <p:nvPr/>
        </p:nvCxnSpPr>
        <p:spPr>
          <a:xfrm>
            <a:off x="5207570" y="5509957"/>
            <a:ext cx="3810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47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20387</TotalTime>
  <Words>205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GTS GUN</vt:lpstr>
      <vt:lpstr>Updated Gun</vt:lpstr>
      <vt:lpstr>A Good Shed</vt:lpstr>
      <vt:lpstr>1 mm gap between shed and brazing</vt:lpstr>
      <vt:lpstr>Shed</vt:lpstr>
      <vt:lpstr>Shed</vt:lpstr>
      <vt:lpstr>Sheds with different gaps</vt:lpstr>
      <vt:lpstr>Potential along the insulator surface</vt:lpstr>
      <vt:lpstr>Shed dimensions (cm)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GTS GUN</dc:title>
  <dc:creator>Yan Wang</dc:creator>
  <cp:lastModifiedBy>Mathew Poelker</cp:lastModifiedBy>
  <cp:revision>60</cp:revision>
  <dcterms:created xsi:type="dcterms:W3CDTF">2015-08-12T15:01:20Z</dcterms:created>
  <dcterms:modified xsi:type="dcterms:W3CDTF">2015-09-01T18:20:58Z</dcterms:modified>
</cp:coreProperties>
</file>