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2" r:id="rId3"/>
    <p:sldId id="297" r:id="rId4"/>
    <p:sldId id="298" r:id="rId5"/>
    <p:sldId id="300" r:id="rId6"/>
    <p:sldId id="299" r:id="rId7"/>
    <p:sldId id="273" r:id="rId8"/>
    <p:sldId id="283" r:id="rId9"/>
    <p:sldId id="302" r:id="rId10"/>
    <p:sldId id="303" r:id="rId11"/>
    <p:sldId id="294" r:id="rId12"/>
    <p:sldId id="280" r:id="rId13"/>
    <p:sldId id="312" r:id="rId14"/>
    <p:sldId id="314" r:id="rId15"/>
    <p:sldId id="313" r:id="rId16"/>
    <p:sldId id="278" r:id="rId17"/>
    <p:sldId id="290" r:id="rId18"/>
    <p:sldId id="310" r:id="rId19"/>
    <p:sldId id="308" r:id="rId20"/>
    <p:sldId id="307" r:id="rId21"/>
    <p:sldId id="309" r:id="rId22"/>
    <p:sldId id="311" r:id="rId23"/>
    <p:sldId id="272" r:id="rId24"/>
    <p:sldId id="315" r:id="rId25"/>
    <p:sldId id="316" r:id="rId26"/>
    <p:sldId id="31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9" autoAdjust="0"/>
    <p:restoredTop sz="99884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/>
              <a:t>Transmission Vs </a:t>
            </a:r>
            <a:r>
              <a:rPr lang="en-US" sz="1600" b="0" dirty="0" smtClean="0"/>
              <a:t>Gun Voltage</a:t>
            </a:r>
            <a:endParaRPr lang="en-US" sz="1600" b="0" dirty="0"/>
          </a:p>
        </c:rich>
      </c:tx>
      <c:layout>
        <c:manualLayout>
          <c:xMode val="edge"/>
          <c:yMode val="edge"/>
          <c:x val="0.22252435346766999"/>
          <c:y val="2.51572327044026E-2"/>
        </c:manualLayout>
      </c:layout>
      <c:overlay val="0"/>
      <c:spPr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344181977253"/>
          <c:y val="0.145783927744326"/>
          <c:w val="0.676841644794419"/>
          <c:h val="0.61886096958468595"/>
        </c:manualLayout>
      </c:layout>
      <c:scatterChart>
        <c:scatterStyle val="smoothMarker"/>
        <c:varyColors val="0"/>
        <c:ser>
          <c:idx val="0"/>
          <c:order val="0"/>
          <c:tx>
            <c:v>200KeV</c:v>
          </c:tx>
          <c:spPr>
            <a:ln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Sheet1!$B$10:$B$13</c:f>
              <c:numCache>
                <c:formatCode>General</c:formatCode>
                <c:ptCount val="4"/>
                <c:pt idx="0">
                  <c:v>97.9</c:v>
                </c:pt>
                <c:pt idx="1">
                  <c:v>97.7</c:v>
                </c:pt>
                <c:pt idx="2">
                  <c:v>97</c:v>
                </c:pt>
                <c:pt idx="3">
                  <c:v>96.6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Sheet1!$C$10:$C$13</c:f>
              <c:numCache>
                <c:formatCode>General</c:formatCode>
                <c:ptCount val="4"/>
                <c:pt idx="0">
                  <c:v>93.7</c:v>
                </c:pt>
                <c:pt idx="1">
                  <c:v>86.6</c:v>
                </c:pt>
                <c:pt idx="2">
                  <c:v>77.8</c:v>
                </c:pt>
                <c:pt idx="3">
                  <c:v>69.900000000000006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Sheet1!$D$10:$D$13</c:f>
              <c:numCache>
                <c:formatCode>General</c:formatCode>
                <c:ptCount val="4"/>
                <c:pt idx="0">
                  <c:v>92.600000000000009</c:v>
                </c:pt>
                <c:pt idx="1">
                  <c:v>78.400000000000006</c:v>
                </c:pt>
                <c:pt idx="2">
                  <c:v>67.400000000000006</c:v>
                </c:pt>
                <c:pt idx="3">
                  <c:v>60.3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Sheet1!$E$10:$E$13</c:f>
              <c:numCache>
                <c:formatCode>General</c:formatCode>
                <c:ptCount val="4"/>
                <c:pt idx="0">
                  <c:v>85.6</c:v>
                </c:pt>
                <c:pt idx="1">
                  <c:v>66.7</c:v>
                </c:pt>
                <c:pt idx="2">
                  <c:v>57.3</c:v>
                </c:pt>
                <c:pt idx="3">
                  <c:v>50.9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Sheet1!$F$10:$F$13</c:f>
              <c:numCache>
                <c:formatCode>General</c:formatCode>
                <c:ptCount val="4"/>
                <c:pt idx="0">
                  <c:v>72.5</c:v>
                </c:pt>
                <c:pt idx="1">
                  <c:v>54.500000000000007</c:v>
                </c:pt>
                <c:pt idx="2">
                  <c:v>46.2</c:v>
                </c:pt>
                <c:pt idx="3">
                  <c:v>39.6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44320"/>
        <c:axId val="55946240"/>
      </c:scatterChart>
      <c:valAx>
        <c:axId val="55944320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µA)</a:t>
                </a:r>
                <a:endParaRPr lang="en-US" sz="1200" b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5946240"/>
        <c:crosses val="autoZero"/>
        <c:crossBetween val="midCat"/>
      </c:valAx>
      <c:valAx>
        <c:axId val="55946240"/>
        <c:scaling>
          <c:orientation val="minMax"/>
          <c:max val="10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0" dirty="0">
                    <a:latin typeface="+mj-lt"/>
                    <a:cs typeface="Times New Roman" pitchFamily="18" charset="0"/>
                  </a:rPr>
                  <a:t>Transmission (%)</a:t>
                </a:r>
              </a:p>
            </c:rich>
          </c:tx>
          <c:layout>
            <c:manualLayout>
              <c:xMode val="edge"/>
              <c:yMode val="edge"/>
              <c:x val="0"/>
              <c:y val="0.216170294889609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5944320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80733324282740304"/>
          <c:y val="0.41041145592095601"/>
          <c:w val="0.190917956376145"/>
          <c:h val="0.3790967166839990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Transmission </a:t>
            </a:r>
            <a:r>
              <a:rPr lang="en-US" b="0" dirty="0" err="1"/>
              <a:t>vs</a:t>
            </a:r>
            <a:r>
              <a:rPr lang="en-US" b="0" dirty="0"/>
              <a:t> Gun Voltage</a:t>
            </a:r>
          </a:p>
        </c:rich>
      </c:tx>
      <c:layout>
        <c:manualLayout>
          <c:xMode val="edge"/>
          <c:yMode val="edge"/>
          <c:x val="0.164504175614412"/>
          <c:y val="2.99170140497144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235099021713201"/>
          <c:y val="0.18826648346809599"/>
          <c:w val="0.65573228346458401"/>
          <c:h val="0.57529450362822498"/>
        </c:manualLayout>
      </c:layout>
      <c:scatterChart>
        <c:scatterStyle val="smoothMarker"/>
        <c:varyColors val="0"/>
        <c:ser>
          <c:idx val="1"/>
          <c:order val="0"/>
          <c:tx>
            <c:v>115kV</c:v>
          </c:tx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</c:v>
                </c:pt>
                <c:pt idx="7">
                  <c:v>170.5</c:v>
                </c:pt>
                <c:pt idx="8">
                  <c:v>198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96.581196581196622</c:v>
                </c:pt>
                <c:pt idx="1">
                  <c:v>92.692307692307679</c:v>
                </c:pt>
                <c:pt idx="2">
                  <c:v>82.490272373540748</c:v>
                </c:pt>
                <c:pt idx="3">
                  <c:v>73.262032085561145</c:v>
                </c:pt>
                <c:pt idx="4">
                  <c:v>67.006109979633422</c:v>
                </c:pt>
                <c:pt idx="5">
                  <c:v>61.783960720130963</c:v>
                </c:pt>
                <c:pt idx="6">
                  <c:v>57.63513513513621</c:v>
                </c:pt>
                <c:pt idx="7">
                  <c:v>54.897360703811998</c:v>
                </c:pt>
                <c:pt idx="8">
                  <c:v>51.313131313131308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</c:v>
                </c:pt>
                <c:pt idx="3">
                  <c:v>75.2</c:v>
                </c:pt>
                <c:pt idx="4">
                  <c:v>100</c:v>
                </c:pt>
                <c:pt idx="5">
                  <c:v>125.4</c:v>
                </c:pt>
                <c:pt idx="6">
                  <c:v>153</c:v>
                </c:pt>
                <c:pt idx="7">
                  <c:v>174.6</c:v>
                </c:pt>
                <c:pt idx="8">
                  <c:v>202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99.009900990099013</c:v>
                </c:pt>
                <c:pt idx="1">
                  <c:v>92.741935483871913</c:v>
                </c:pt>
                <c:pt idx="2">
                  <c:v>77.843137254901848</c:v>
                </c:pt>
                <c:pt idx="3">
                  <c:v>66.755319148936181</c:v>
                </c:pt>
                <c:pt idx="4">
                  <c:v>59.20000000000001</c:v>
                </c:pt>
                <c:pt idx="5">
                  <c:v>52.791068580542188</c:v>
                </c:pt>
                <c:pt idx="6">
                  <c:v>47.450980392156858</c:v>
                </c:pt>
                <c:pt idx="7">
                  <c:v>44.215349369988552</c:v>
                </c:pt>
                <c:pt idx="8">
                  <c:v>40.594059405940087</c:v>
                </c:pt>
              </c:numCache>
            </c:numRef>
          </c:yVal>
          <c:smooth val="1"/>
        </c:ser>
        <c:ser>
          <c:idx val="3"/>
          <c:order val="2"/>
          <c:tx>
            <c:v>85kV</c:v>
          </c:tx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128.80000000000001</c:v>
                </c:pt>
                <c:pt idx="6">
                  <c:v>155.80000000000001</c:v>
                </c:pt>
                <c:pt idx="7">
                  <c:v>178.5</c:v>
                </c:pt>
                <c:pt idx="8">
                  <c:v>204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93.893129770993113</c:v>
                </c:pt>
                <c:pt idx="1">
                  <c:v>83.274021352313156</c:v>
                </c:pt>
                <c:pt idx="2">
                  <c:v>67.276051188299675</c:v>
                </c:pt>
                <c:pt idx="3">
                  <c:v>56.242118537200511</c:v>
                </c:pt>
                <c:pt idx="4">
                  <c:v>47.646493756003842</c:v>
                </c:pt>
                <c:pt idx="5">
                  <c:v>40.916149068322888</c:v>
                </c:pt>
                <c:pt idx="6">
                  <c:v>35.044929396661999</c:v>
                </c:pt>
                <c:pt idx="7">
                  <c:v>30.92436974789916</c:v>
                </c:pt>
                <c:pt idx="8">
                  <c:v>27.205882352941082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131.80000000000001</c:v>
                </c:pt>
                <c:pt idx="7">
                  <c:v>148</c:v>
                </c:pt>
                <c:pt idx="8">
                  <c:v>168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77.27272727272458</c:v>
                </c:pt>
                <c:pt idx="1">
                  <c:v>61.632653061224453</c:v>
                </c:pt>
                <c:pt idx="2">
                  <c:v>45.247933884297503</c:v>
                </c:pt>
                <c:pt idx="3">
                  <c:v>35.971223021581999</c:v>
                </c:pt>
                <c:pt idx="4">
                  <c:v>29.060773480662789</c:v>
                </c:pt>
                <c:pt idx="5">
                  <c:v>23.719676549864989</c:v>
                </c:pt>
                <c:pt idx="6">
                  <c:v>19.802731411229122</c:v>
                </c:pt>
                <c:pt idx="7">
                  <c:v>17.297297297297291</c:v>
                </c:pt>
                <c:pt idx="8">
                  <c:v>14.52380952380952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346688"/>
        <c:axId val="55357440"/>
      </c:scatterChart>
      <c:valAx>
        <c:axId val="55346688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b="0" dirty="0" smtClean="0"/>
                  <a:t>Ave. Gun Current </a:t>
                </a:r>
                <a:r>
                  <a:rPr lang="en-US" sz="1200" b="0" dirty="0"/>
                  <a:t>(</a:t>
                </a:r>
                <a:r>
                  <a:rPr lang="en-US" sz="1200" b="0" dirty="0" err="1"/>
                  <a:t>uA</a:t>
                </a:r>
                <a:r>
                  <a:rPr lang="en-US" sz="12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039131472202"/>
              <c:y val="0.878148062374577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5357440"/>
        <c:crosses val="autoZero"/>
        <c:crossBetween val="midCat"/>
        <c:majorUnit val="50"/>
        <c:minorUnit val="10"/>
      </c:valAx>
      <c:valAx>
        <c:axId val="55357440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3.03030303030303E-2"/>
              <c:y val="0.242830785857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53466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7853495585788"/>
          <c:y val="0.161747784882599"/>
          <c:w val="0.20127606776425699"/>
          <c:h val="0.29224910522548297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PREx</a:t>
            </a:r>
            <a:r>
              <a:rPr lang="en-US" dirty="0" smtClean="0"/>
              <a:t>-II Collaboration Meeting, February 26, 2016, Jefferson Lab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 smtClean="0"/>
              <a:t>CEBAF Injector Update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Moller </a:t>
            </a:r>
            <a:r>
              <a:rPr lang="en-US" sz="2800" dirty="0" err="1" smtClean="0"/>
              <a:t>Mtg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April 21, 2017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 smtClean="0"/>
              <a:t>Matt </a:t>
            </a:r>
            <a:r>
              <a:rPr lang="en-US" dirty="0" err="1" smtClean="0"/>
              <a:t>Poelker</a:t>
            </a:r>
            <a:r>
              <a:rPr lang="en-US" dirty="0" smtClean="0"/>
              <a:t>, Joe </a:t>
            </a:r>
            <a:r>
              <a:rPr lang="en-US" smtClean="0"/>
              <a:t>Grames</a:t>
            </a:r>
            <a:endParaRPr lang="en-US" dirty="0" smtClean="0"/>
          </a:p>
          <a:p>
            <a:r>
              <a:rPr lang="en-US" dirty="0" smtClean="0"/>
              <a:t>Center for Injectors and Sources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8.4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" y="1010093"/>
            <a:ext cx="8792026" cy="52312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4807" y="-28526"/>
            <a:ext cx="5649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b="1" dirty="0"/>
              <a:t>AIP Injector Upgrade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3208" y="345572"/>
            <a:ext cx="305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(A. Freyberg Aug 2016 ECT’16)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00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Injector Upgrade (what remains after R100)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Increase gun </a:t>
            </a:r>
            <a:r>
              <a:rPr lang="en-US" sz="2000" dirty="0" smtClean="0"/>
              <a:t>voltage, modify Wien </a:t>
            </a:r>
            <a:r>
              <a:rPr lang="en-US" sz="2000" dirty="0" smtClean="0"/>
              <a:t>filters for 200kV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 </a:t>
            </a:r>
            <a:r>
              <a:rPr lang="en-US" sz="2000" dirty="0" smtClean="0"/>
              <a:t>baked beam </a:t>
            </a:r>
            <a:r>
              <a:rPr lang="en-US" sz="2000" dirty="0"/>
              <a:t>line </a:t>
            </a:r>
            <a:r>
              <a:rPr lang="en-US" sz="2000" dirty="0" smtClean="0"/>
              <a:t>vacuum so </a:t>
            </a:r>
            <a:r>
              <a:rPr lang="en-US" sz="2000" dirty="0"/>
              <a:t>gun does not pump on beam line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Locate </a:t>
            </a:r>
            <a:r>
              <a:rPr lang="en-US" sz="2000" dirty="0" smtClean="0"/>
              <a:t>H-Wien (</a:t>
            </a:r>
            <a:r>
              <a:rPr lang="en-US" sz="2000" dirty="0" smtClean="0"/>
              <a:t>energy filter) upstream of pre-</a:t>
            </a:r>
            <a:r>
              <a:rPr lang="en-US" sz="2000" dirty="0" err="1" smtClean="0"/>
              <a:t>buncher</a:t>
            </a:r>
            <a:r>
              <a:rPr lang="en-US" sz="2000" dirty="0" smtClean="0"/>
              <a:t>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SRF booster eliminates warm capture, RF deflection and x/y </a:t>
            </a:r>
            <a:r>
              <a:rPr lang="en-US" sz="2000" dirty="0" smtClean="0"/>
              <a:t>coupling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Our new “1/4 </a:t>
                </a:r>
                <a:r>
                  <a:rPr lang="en-US" dirty="0" err="1" smtClean="0"/>
                  <a:t>cryomodule</a:t>
                </a:r>
                <a:r>
                  <a:rPr lang="en-US" dirty="0" smtClean="0"/>
                  <a:t>”:</a:t>
                </a:r>
              </a:p>
              <a:p>
                <a:pPr algn="ctr"/>
                <a:r>
                  <a:rPr lang="en-US" dirty="0" smtClean="0"/>
                  <a:t>2 cell capture section + 7 cell cavity,</a:t>
                </a:r>
              </a:p>
              <a:p>
                <a:pPr algn="ctr"/>
                <a:r>
                  <a:rPr lang="en-US" dirty="0"/>
                  <a:t>s</a:t>
                </a:r>
                <a:r>
                  <a:rPr lang="en-US" dirty="0" smtClean="0"/>
                  <a:t>hould provide 10 MeV beam and introduce no x/y coupling, allow better matching, more adiabatic damping </a:t>
                </a:r>
                <a:endParaRPr lang="en-US" dirty="0"/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2129595420"/>
              </p:ext>
            </p:extLst>
          </p:nvPr>
        </p:nvGraphicFramePr>
        <p:xfrm>
          <a:off x="4747770" y="1834157"/>
          <a:ext cx="4225884" cy="267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79391"/>
              </p:ext>
            </p:extLst>
          </p:nvPr>
        </p:nvGraphicFramePr>
        <p:xfrm>
          <a:off x="378226" y="1834157"/>
          <a:ext cx="4023428" cy="267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2"/>
          <p:cNvSpPr/>
          <p:nvPr/>
        </p:nvSpPr>
        <p:spPr>
          <a:xfrm>
            <a:off x="373941" y="4164685"/>
            <a:ext cx="1023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Measured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4747770" y="4171772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Modeled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7452" y="982107"/>
            <a:ext cx="7651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cs typeface="Arial" pitchFamily="34" charset="0"/>
              </a:rPr>
              <a:t>Parity Quality Beam improves with better transmission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cs typeface="Arial" pitchFamily="34" charset="0"/>
              </a:rPr>
              <a:t>Space charge repulsion drops as beam becomes more relativistic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893" y="11198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Why a higher voltage gun?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452" y="4893707"/>
            <a:ext cx="8886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cs typeface="Arial" pitchFamily="34" charset="0"/>
              </a:rPr>
              <a:t>Parity Quality Beam improves with more uniform Quantum Efficiency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cs typeface="Arial" pitchFamily="34" charset="0"/>
              </a:rPr>
              <a:t>No beam loss on apertures, smaller HC asymmetries, no wasted electrons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cs typeface="Arial" pitchFamily="34" charset="0"/>
              </a:rPr>
              <a:t>Electron </a:t>
            </a:r>
            <a:r>
              <a:rPr lang="en-US" sz="2000" dirty="0" smtClean="0">
                <a:cs typeface="Arial" pitchFamily="34" charset="0"/>
              </a:rPr>
              <a:t>impact ionization cross-section falls with increasing beam </a:t>
            </a:r>
            <a:r>
              <a:rPr lang="en-US" sz="2000" dirty="0" smtClean="0">
                <a:cs typeface="Arial" pitchFamily="34" charset="0"/>
              </a:rPr>
              <a:t>energy, should see improved </a:t>
            </a:r>
            <a:r>
              <a:rPr lang="en-US" sz="2000" dirty="0" err="1" smtClean="0">
                <a:cs typeface="Arial" pitchFamily="34" charset="0"/>
              </a:rPr>
              <a:t>photogun</a:t>
            </a:r>
            <a:r>
              <a:rPr lang="en-US" sz="2000" dirty="0" smtClean="0">
                <a:cs typeface="Arial" pitchFamily="34" charset="0"/>
              </a:rPr>
              <a:t> lifetime</a:t>
            </a:r>
            <a:endParaRPr lang="en-US" sz="20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50170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sz="2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350 </a:t>
            </a:r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kV Inverted Gun and CsK</a:t>
            </a:r>
            <a:r>
              <a:rPr lang="en-US" sz="2800" b="1" kern="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2</a:t>
            </a:r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Sb Photocathode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74858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73" y="2259448"/>
            <a:ext cx="5540005" cy="415500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0520" y="880125"/>
            <a:ext cx="2818323" cy="3046909"/>
            <a:chOff x="180870" y="854725"/>
            <a:chExt cx="2818323" cy="304690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G:\my_pix\10201513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170410" y="3962118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57580" y="5660720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conditioned to 325 kV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New insulator, installed now, supports higher voltage operation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7 Imagen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51425"/>
            <a:ext cx="4569407" cy="1506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73744" y="1213986"/>
            <a:ext cx="752755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767629" y="4135619"/>
            <a:ext cx="1567745" cy="1994780"/>
            <a:chOff x="2043950" y="4395060"/>
            <a:chExt cx="1567745" cy="199478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5" name="4 Imagen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2043950" y="43950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577931" y="1675641"/>
            <a:ext cx="1485247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mask and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precipitator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7082118" y="1675641"/>
            <a:ext cx="495814" cy="1503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7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621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CEBAF 200kV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Photogun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5688" y="4836233"/>
            <a:ext cx="8507338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 white insulator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tee-shaped electrode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mildly conductive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insulator, electrode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“shed” 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triple-point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voltage at UITF before installation 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 two BPMs on NEG tube downstream of gun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86" y="1187864"/>
            <a:ext cx="4370886" cy="327816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57" y="1038671"/>
            <a:ext cx="4255181" cy="357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4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Barrel-Polished Electrodes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15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17502" y="1104555"/>
            <a:ext cx="5175697" cy="2553046"/>
          </a:xfrm>
        </p:spPr>
        <p:txBody>
          <a:bodyPr>
            <a:normAutofit fontScale="92500" lnSpcReduction="10000"/>
          </a:bodyPr>
          <a:lstStyle/>
          <a:p>
            <a:pPr marL="228600" indent="-2286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28600" indent="-2286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28600" indent="-2286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19" name="Picture 2" descr="G:\my_pix\101614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6" y="1104554"/>
            <a:ext cx="3280098" cy="24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4" y="3893193"/>
            <a:ext cx="8977836" cy="2567131"/>
            <a:chOff x="1064" y="3893193"/>
            <a:chExt cx="8977836" cy="2567131"/>
          </a:xfrm>
        </p:grpSpPr>
        <p:pic>
          <p:nvPicPr>
            <p:cNvPr id="17" name="Picture 1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2" y="3962583"/>
              <a:ext cx="2057400" cy="154305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22915" y="5502797"/>
              <a:ext cx="27885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From machine </a:t>
              </a:r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shop</a:t>
              </a:r>
            </a:p>
          </p:txBody>
        </p:sp>
        <p:pic>
          <p:nvPicPr>
            <p:cNvPr id="15" name="Picture 14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11747" r="13301" b="5803"/>
            <a:stretch/>
          </p:blipFill>
          <p:spPr bwMode="auto">
            <a:xfrm>
              <a:off x="3563255" y="4451133"/>
              <a:ext cx="2012315" cy="15989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586095" y="6023576"/>
              <a:ext cx="39666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plastic cones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11720" r="17746" b="11694"/>
            <a:stretch/>
          </p:blipFill>
          <p:spPr bwMode="auto">
            <a:xfrm>
              <a:off x="6013892" y="3893193"/>
              <a:ext cx="2092960" cy="16389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634838" y="5537359"/>
              <a:ext cx="33440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corncob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4" y="6121770"/>
              <a:ext cx="21820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Work by Don </a:t>
              </a:r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Bullard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0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61"/>
            <a:ext cx="9144000" cy="30804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2192" r="721" b="13184"/>
          <a:stretch/>
        </p:blipFill>
        <p:spPr bwMode="auto">
          <a:xfrm>
            <a:off x="-11784" y="854189"/>
            <a:ext cx="9146030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6692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CEBAF Upgrade Activities at the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68"/>
          <p:cNvSpPr>
            <a:spLocks noChangeArrowheads="1"/>
          </p:cNvSpPr>
          <p:nvPr/>
        </p:nvSpPr>
        <p:spPr bwMode="auto">
          <a:xfrm>
            <a:off x="0" y="3095529"/>
            <a:ext cx="295943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MORE ROBUST (&gt;300kV</a:t>
            </a:r>
            <a:r>
              <a:rPr lang="en-US" b="1" i="1" dirty="0">
                <a:solidFill>
                  <a:srgbClr val="FF0000"/>
                </a:solidFill>
                <a:latin typeface="Helvetica" pitchFamily="34" charset="0"/>
              </a:rPr>
              <a:t>) </a:t>
            </a:r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INVERTED GUN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21976" y="3653874"/>
            <a:ext cx="152401" cy="1002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8"/>
          <p:cNvSpPr>
            <a:spLocks noChangeArrowheads="1"/>
          </p:cNvSpPr>
          <p:nvPr/>
        </p:nvSpPr>
        <p:spPr bwMode="auto">
          <a:xfrm>
            <a:off x="6060729" y="3653874"/>
            <a:ext cx="295943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COMMISSION 2/7 CELL CRYOUNIT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323667" y="4209238"/>
            <a:ext cx="134179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3067008" y="3601035"/>
            <a:ext cx="1923467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200 kV WIEN FILTER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884975" y="4155033"/>
            <a:ext cx="364067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22563" y="6086968"/>
            <a:ext cx="613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UITF beamline has BPMs, </a:t>
            </a:r>
            <a:r>
              <a:rPr lang="en-US" b="1" dirty="0" err="1">
                <a:solidFill>
                  <a:schemeClr val="bg1"/>
                </a:solidFill>
              </a:rPr>
              <a:t>p</a:t>
            </a:r>
            <a:r>
              <a:rPr lang="en-US" b="1" dirty="0" err="1" smtClean="0">
                <a:solidFill>
                  <a:schemeClr val="bg1"/>
                </a:solidFill>
              </a:rPr>
              <a:t>ockel</a:t>
            </a:r>
            <a:r>
              <a:rPr lang="en-US" b="1" dirty="0" smtClean="0">
                <a:solidFill>
                  <a:schemeClr val="bg1"/>
                </a:solidFill>
              </a:rPr>
              <a:t> cell tests can happen here…..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Testing 200 kV Wien filter at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48394"/>
            <a:ext cx="90545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Will test the 200 kV Wien characterization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Existing Wien filters limited to about 150 </a:t>
            </a:r>
            <a:r>
              <a:rPr lang="en-US" sz="2000" dirty="0" err="1" smtClean="0">
                <a:latin typeface="Arial"/>
                <a:cs typeface="Arial"/>
              </a:rPr>
              <a:t>keV</a:t>
            </a:r>
            <a:r>
              <a:rPr lang="en-US" sz="2000" dirty="0" smtClean="0">
                <a:latin typeface="Arial"/>
                <a:cs typeface="Arial"/>
              </a:rPr>
              <a:t> beam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Believe we can modify for 200 </a:t>
            </a:r>
            <a:r>
              <a:rPr lang="en-US" sz="2000" dirty="0" err="1" smtClean="0">
                <a:latin typeface="Arial"/>
                <a:cs typeface="Arial"/>
              </a:rPr>
              <a:t>keV</a:t>
            </a:r>
            <a:r>
              <a:rPr lang="en-US" sz="2000" dirty="0" smtClean="0">
                <a:latin typeface="Arial"/>
                <a:cs typeface="Arial"/>
              </a:rPr>
              <a:t> beam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Barrel polished electrodes, successfully tested HV feed thru to 20kV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Shop is fabricating new 20A coils Jay proposed (JLAB-TN-15-032)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Small modification to magnet completed to accept new coils</a:t>
            </a: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8" y="3012528"/>
            <a:ext cx="6688667" cy="335158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721573"/>
              </p:ext>
            </p:extLst>
          </p:nvPr>
        </p:nvGraphicFramePr>
        <p:xfrm>
          <a:off x="5324246" y="2838529"/>
          <a:ext cx="3730302" cy="1814092"/>
        </p:xfrm>
        <a:graphic>
          <a:graphicData uri="http://schemas.openxmlformats.org/drawingml/2006/table">
            <a:tbl>
              <a:tblPr/>
              <a:tblGrid>
                <a:gridCol w="1857361"/>
                <a:gridCol w="563151"/>
                <a:gridCol w="654895"/>
                <a:gridCol w="654895"/>
              </a:tblGrid>
              <a:tr h="30572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6788.51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Magnet Current</a:t>
                      </a:r>
                      <a:endParaRPr lang="en-US" sz="1400" b="1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  <a:endParaRPr lang="en-US" sz="1400" b="1" i="1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Today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7134" y="912526"/>
            <a:ext cx="5122333" cy="5477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286" y="1444242"/>
            <a:ext cx="2153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000" dirty="0" smtClean="0"/>
              <a:t>Just one more meter of </a:t>
            </a:r>
            <a:r>
              <a:rPr lang="en-US" sz="2000" dirty="0" err="1" smtClean="0"/>
              <a:t>keV</a:t>
            </a:r>
            <a:r>
              <a:rPr lang="en-US" sz="2000" dirty="0" smtClean="0"/>
              <a:t> beamline remaining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000" dirty="0" smtClean="0"/>
              <a:t>Two more </a:t>
            </a:r>
            <a:r>
              <a:rPr lang="en-US" sz="2000" dirty="0" err="1" smtClean="0"/>
              <a:t>bakeouts</a:t>
            </a: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000" dirty="0" smtClean="0"/>
              <a:t>Still lots of epics controls work but…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000" dirty="0"/>
              <a:t>e</a:t>
            </a:r>
            <a:r>
              <a:rPr lang="en-US" sz="2000" dirty="0" smtClean="0"/>
              <a:t>xpect </a:t>
            </a:r>
            <a:r>
              <a:rPr lang="en-US" sz="2000" dirty="0" err="1" smtClean="0"/>
              <a:t>keV</a:t>
            </a:r>
            <a:r>
              <a:rPr lang="en-US" sz="2000" dirty="0" smtClean="0"/>
              <a:t> </a:t>
            </a:r>
            <a:r>
              <a:rPr lang="en-US" sz="2000" dirty="0"/>
              <a:t>beam operations this </a:t>
            </a:r>
            <a:r>
              <a:rPr lang="en-US" sz="2000" dirty="0" smtClean="0"/>
              <a:t>summer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734972" y="5796912"/>
            <a:ext cx="5441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UITF beamline has BPMs, </a:t>
            </a:r>
            <a:r>
              <a:rPr lang="en-US" sz="1600" b="1" dirty="0" err="1">
                <a:solidFill>
                  <a:schemeClr val="bg1"/>
                </a:solidFill>
              </a:rPr>
              <a:t>p</a:t>
            </a:r>
            <a:r>
              <a:rPr lang="en-US" sz="1600" b="1" dirty="0" err="1" smtClean="0">
                <a:solidFill>
                  <a:schemeClr val="bg1"/>
                </a:solidFill>
              </a:rPr>
              <a:t>ockel</a:t>
            </a:r>
            <a:r>
              <a:rPr lang="en-US" sz="1600" b="1" dirty="0" smtClean="0">
                <a:solidFill>
                  <a:schemeClr val="bg1"/>
                </a:solidFill>
              </a:rPr>
              <a:t> cell tests can happen here…..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9.4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76"/>
            <a:ext cx="9144000" cy="5687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874" y="9098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Freyberg Aug 2016 ECT’16 =&gt;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26828" y="2616017"/>
            <a:ext cx="6749309" cy="5896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836322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PREX/CREX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timescale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31427" y="2911366"/>
            <a:ext cx="795401" cy="94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5547468"/>
            <a:ext cx="174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Not likely if </a:t>
            </a:r>
            <a:r>
              <a:rPr lang="en-US" smtClean="0">
                <a:solidFill>
                  <a:srgbClr val="FF0000"/>
                </a:solidFill>
              </a:rPr>
              <a:t>we test at UITF first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25954" y="3808071"/>
            <a:ext cx="1139454" cy="1812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94402" y="3501003"/>
            <a:ext cx="3475309" cy="2764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9439" y="1150350"/>
            <a:ext cx="588577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Operation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Recent Source Performance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Delivering Spin in the 12 GeV era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Simultaneous 4-Hall Operation</a:t>
            </a:r>
          </a:p>
          <a:p>
            <a:endParaRPr lang="en-US" sz="3200" dirty="0"/>
          </a:p>
          <a:p>
            <a:r>
              <a:rPr lang="en-US" sz="3200" b="1" dirty="0" smtClean="0"/>
              <a:t>Injector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Overview of planned work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Status updates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Near term plans 2017-2018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r>
              <a:rPr lang="en-US" sz="3200" b="1" dirty="0" smtClean="0"/>
              <a:t>Parity Quality Beam Readiness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16588"/>
            <a:ext cx="90627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pPr marL="285750" indent="-285750">
              <a:buFont typeface="Arial"/>
              <a:buChar char="•"/>
            </a:pPr>
            <a:r>
              <a:rPr lang="is-IS" sz="2800" b="1" dirty="0" smtClean="0"/>
              <a:t>Summer 2017 – Install/Test 200kV gun @ CEBAF</a:t>
            </a:r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Modify existing CEBAF/ILC 200 kV gun design</a:t>
            </a:r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Install 200 kV HV chamber and operate with higher voltage PS</a:t>
            </a:r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Run 200 keV beam and test functionality of existing beam line</a:t>
            </a:r>
            <a:endParaRPr lang="is-IS" sz="2000" dirty="0"/>
          </a:p>
        </p:txBody>
      </p:sp>
      <p:pic>
        <p:nvPicPr>
          <p:cNvPr id="5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718" y="2529546"/>
            <a:ext cx="3346179" cy="250963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07" y="2476723"/>
            <a:ext cx="3394693" cy="26837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343" y="3116431"/>
            <a:ext cx="2268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Spare CEBAF/ILC Gun:</a:t>
            </a:r>
          </a:p>
          <a:p>
            <a:r>
              <a:rPr lang="en-US" sz="1600" b="1" dirty="0" smtClean="0">
                <a:cs typeface="Arial" pitchFamily="34" charset="0"/>
              </a:rPr>
              <a:t>Operated at 200kV and up to 4mA at Test Cave</a:t>
            </a:r>
            <a:endParaRPr lang="en-US" sz="16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Upgrading Polarized Source / Beamline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234528"/>
            <a:ext cx="878732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Summer 2018 – Rebuild Two Wien Beam line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Install </a:t>
            </a:r>
            <a:r>
              <a:rPr lang="en-US" sz="2000" dirty="0" smtClean="0"/>
              <a:t>225 kV </a:t>
            </a:r>
            <a:r>
              <a:rPr lang="en-US" sz="2000" dirty="0"/>
              <a:t>HVPS for </a:t>
            </a:r>
            <a:r>
              <a:rPr lang="en-US" sz="2000" dirty="0" smtClean="0"/>
              <a:t>routine operation (will run -130kV until new QCM)</a:t>
            </a:r>
            <a:endParaRPr lang="is-I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Modify INJTWF beam line layout and w/ 200kV Wien filters</a:t>
            </a:r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379" y="79878"/>
            <a:ext cx="7740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Scheduled Accelerator Down : Summer </a:t>
            </a:r>
            <a:r>
              <a:rPr lang="en-US" sz="3200" b="1" dirty="0" smtClean="0"/>
              <a:t>2017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3587" r="5172" b="9211"/>
          <a:stretch/>
        </p:blipFill>
        <p:spPr>
          <a:xfrm>
            <a:off x="672662" y="861642"/>
            <a:ext cx="7847026" cy="55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5410" y="91218"/>
            <a:ext cx="538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Parity Quality </a:t>
            </a:r>
            <a:r>
              <a:rPr lang="en-US" sz="3200" b="1" smtClean="0">
                <a:solidFill>
                  <a:prstClr val="black"/>
                </a:solidFill>
              </a:rPr>
              <a:t>Beam Readiness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14472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PQB specs for PREX/CREX have been demonstrated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err="1" smtClean="0"/>
              <a:t>QWeak</a:t>
            </a:r>
            <a:r>
              <a:rPr lang="en-US" sz="2000" dirty="0" smtClean="0"/>
              <a:t> achieved these with higher current for longer duration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Recall we are now operating with essentially the </a:t>
            </a:r>
            <a:r>
              <a:rPr lang="en-US" sz="2000" dirty="0" err="1" smtClean="0"/>
              <a:t>QWeak</a:t>
            </a:r>
            <a:r>
              <a:rPr lang="en-US" sz="2000" dirty="0" smtClean="0"/>
              <a:t> injector today</a:t>
            </a:r>
          </a:p>
          <a:p>
            <a:endParaRPr lang="en-US" sz="2000" dirty="0" smtClean="0"/>
          </a:p>
          <a:p>
            <a:r>
              <a:rPr lang="en-US" sz="2800" b="1" dirty="0" smtClean="0"/>
              <a:t>Resume the same successful mindset from the 6 GeV era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Careful control of source systematics (</a:t>
            </a:r>
            <a:r>
              <a:rPr lang="en-US" sz="2000" dirty="0" err="1" smtClean="0"/>
              <a:t>Pockels</a:t>
            </a:r>
            <a:r>
              <a:rPr lang="en-US" sz="2000" dirty="0" smtClean="0"/>
              <a:t> cell, laser spot size, QE)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Optimizing injector transmission to minimize intensity asymmetry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Matching across the </a:t>
            </a:r>
            <a:r>
              <a:rPr lang="en-US" sz="2000" dirty="0" err="1" smtClean="0"/>
              <a:t>cryo</a:t>
            </a:r>
            <a:r>
              <a:rPr lang="en-US" sz="2000" dirty="0" smtClean="0"/>
              <a:t>-unit to benefit from setup at the source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Careful separation of the beam 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r>
              <a:rPr lang="en-US" sz="2800" b="1" dirty="0" smtClean="0"/>
              <a:t>On-going Injector upgrade activities benefit PREX/CREX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Motivated to improved parity quality beam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Improved two-Wien spin flipper will be ready for Fall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70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838" y="6692"/>
            <a:ext cx="8332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Summary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9" y="1259406"/>
            <a:ext cx="913416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CEBAF Operations</a:t>
            </a:r>
            <a:endParaRPr lang="en-US" sz="24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Source is operating well, providing high polarization at 11 GeV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On track for 4-Beam operations in Fall 2017, time will tell how easy this </a:t>
            </a:r>
            <a:r>
              <a:rPr lang="en-US" sz="2000" dirty="0"/>
              <a:t>is. 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800" b="1" dirty="0" smtClean="0"/>
              <a:t>Injector Upgrade</a:t>
            </a:r>
            <a:endParaRPr lang="en-US" sz="24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Deliver and test 200 kV beam at CEBAF injector Summer 2017 SAD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Test of 200 kV Wien filter, new QCM and higher voltage polarized gun at UITF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Rebuild baked beamline with 2-Wien spin flipper Summer 2018 SAD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800" b="1" dirty="0" smtClean="0"/>
              <a:t>Parity Quality Beam Readiness</a:t>
            </a:r>
            <a:endParaRPr lang="en-US" sz="28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We are ready to return to setting up and delivering PQB beams</a:t>
            </a:r>
          </a:p>
        </p:txBody>
      </p:sp>
    </p:spTree>
    <p:extLst>
      <p:ext uri="{BB962C8B-B14F-4D97-AF65-F5344CB8AC3E}">
        <p14:creationId xmlns:p14="http://schemas.microsoft.com/office/powerpoint/2010/main" val="32288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838" y="6692"/>
            <a:ext cx="8332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Want to help?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9" y="1259406"/>
            <a:ext cx="913416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Spin Dance (low and high energy beam at halls, Injector and Hall A, or wait till B and C are running?)</a:t>
            </a:r>
            <a:endParaRPr lang="en-US" sz="24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5 MeV Mott (different energies and </a:t>
            </a:r>
            <a:r>
              <a:rPr lang="en-US" sz="2800" b="1" dirty="0" err="1" smtClean="0"/>
              <a:t>Zs</a:t>
            </a:r>
            <a:r>
              <a:rPr lang="en-US" sz="2800" b="1" dirty="0" smtClean="0"/>
              <a:t>, to improve theory)</a:t>
            </a:r>
            <a:endParaRPr lang="en-US" sz="2400" b="1" dirty="0"/>
          </a:p>
          <a:p>
            <a:pPr lvl="1"/>
            <a:endParaRPr lang="en-US" sz="2000" dirty="0"/>
          </a:p>
          <a:p>
            <a:r>
              <a:rPr lang="en-US" sz="2800" b="1" dirty="0" smtClean="0"/>
              <a:t>Complete remote control capability of PC alignment</a:t>
            </a:r>
          </a:p>
          <a:p>
            <a:endParaRPr lang="en-US" sz="2800" b="1" dirty="0"/>
          </a:p>
          <a:p>
            <a:r>
              <a:rPr lang="en-US" sz="2800" b="1" dirty="0" smtClean="0"/>
              <a:t>Optimize the design of the </a:t>
            </a:r>
            <a:r>
              <a:rPr lang="en-US" sz="2800" b="1" dirty="0" err="1" smtClean="0"/>
              <a:t>Pockels</a:t>
            </a:r>
            <a:r>
              <a:rPr lang="en-US" sz="2800" b="1" dirty="0" smtClean="0"/>
              <a:t> cell</a:t>
            </a:r>
          </a:p>
          <a:p>
            <a:endParaRPr lang="en-US" sz="2800" b="1" dirty="0"/>
          </a:p>
          <a:p>
            <a:r>
              <a:rPr lang="en-US" sz="2800" b="1" dirty="0" smtClean="0"/>
              <a:t>Evaluate HC beam size variation using new NEG-tube BPMs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44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" y="969916"/>
            <a:ext cx="8858423" cy="341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1" y="1239882"/>
            <a:ext cx="6162435" cy="4495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5 MeV Mott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Polarimeter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293" y="5878639"/>
            <a:ext cx="827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 percent accuracy?  Future tests: different beam energies and </a:t>
            </a:r>
            <a:r>
              <a:rPr lang="en-US" dirty="0" err="1" smtClean="0"/>
              <a:t>Zs</a:t>
            </a:r>
            <a:r>
              <a:rPr lang="en-US" dirty="0" smtClean="0"/>
              <a:t> to improve theory</a:t>
            </a:r>
          </a:p>
        </p:txBody>
      </p:sp>
    </p:spTree>
    <p:extLst>
      <p:ext uri="{BB962C8B-B14F-4D97-AF65-F5344CB8AC3E}">
        <p14:creationId xmlns:p14="http://schemas.microsoft.com/office/powerpoint/2010/main" val="366516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 descr="https://logbooks.jlab.org/files/styles/plentybig/public/2017/03/3468102/170314196.1.png?itok=oWHWFLY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2" y="1606609"/>
            <a:ext cx="5830045" cy="43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65" y="2033899"/>
            <a:ext cx="3109064" cy="335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1779" y="34184"/>
            <a:ext cx="9041450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BPMs downstream of Gun: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6651" y="825876"/>
            <a:ext cx="4600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b="1" kern="0" dirty="0"/>
              <a:t>HC beam size monitor?</a:t>
            </a:r>
          </a:p>
        </p:txBody>
      </p:sp>
    </p:spTree>
    <p:extLst>
      <p:ext uri="{BB962C8B-B14F-4D97-AF65-F5344CB8AC3E}">
        <p14:creationId xmlns:p14="http://schemas.microsoft.com/office/powerpoint/2010/main" val="21730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b="1" kern="0" dirty="0" smtClean="0">
                <a:latin typeface="+mj-lt"/>
                <a:ea typeface="+mj-ea"/>
                <a:cs typeface="+mj-cs"/>
              </a:rPr>
              <a:t>Source Operation</a:t>
            </a:r>
            <a:endParaRPr lang="en-US" sz="32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745" y="823989"/>
            <a:ext cx="8815545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Spring/Fall </a:t>
            </a:r>
            <a:r>
              <a:rPr lang="en-US" sz="2000" b="1" dirty="0">
                <a:solidFill>
                  <a:prstClr val="black"/>
                </a:solidFill>
              </a:rPr>
              <a:t>2016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cs typeface="Arial"/>
              </a:rPr>
              <a:t>SSL </a:t>
            </a:r>
            <a:r>
              <a:rPr lang="en-US" dirty="0" err="1" smtClean="0">
                <a:cs typeface="Arial"/>
              </a:rPr>
              <a:t>GaAs</a:t>
            </a:r>
            <a:r>
              <a:rPr lang="en-US" dirty="0" smtClean="0">
                <a:cs typeface="Arial"/>
              </a:rPr>
              <a:t>/</a:t>
            </a:r>
            <a:r>
              <a:rPr lang="en-US" dirty="0" err="1" smtClean="0">
                <a:cs typeface="Arial"/>
              </a:rPr>
              <a:t>GaAsP</a:t>
            </a:r>
            <a:r>
              <a:rPr lang="en-US" dirty="0" smtClean="0">
                <a:cs typeface="Arial"/>
              </a:rPr>
              <a:t> SVT #5756</a:t>
            </a:r>
            <a:r>
              <a:rPr lang="en-US" dirty="0">
                <a:cs typeface="Arial"/>
              </a:rPr>
              <a:t>-</a:t>
            </a:r>
            <a:r>
              <a:rPr lang="en-US" dirty="0" smtClean="0">
                <a:cs typeface="Arial"/>
              </a:rPr>
              <a:t>4  (Polarization ~ 87%)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cs typeface="Arial"/>
              </a:rPr>
              <a:t>No heat/activation over Summer 2016 / Winter 2017 </a:t>
            </a:r>
            <a:r>
              <a:rPr lang="en-US" dirty="0" smtClean="0">
                <a:cs typeface="Arial"/>
              </a:rPr>
              <a:t>SADs</a:t>
            </a:r>
            <a:endParaRPr lang="en-US" dirty="0" smtClean="0">
              <a:cs typeface="Arial"/>
            </a:endParaRPr>
          </a:p>
          <a:p>
            <a:pPr marL="0" lvl="1"/>
            <a:endParaRPr lang="en-US" sz="1050" dirty="0" smtClean="0">
              <a:solidFill>
                <a:prstClr val="black"/>
              </a:solidFill>
              <a:cs typeface="Arial"/>
            </a:endParaRPr>
          </a:p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Gun2 </a:t>
            </a:r>
            <a:r>
              <a:rPr lang="en-US" dirty="0">
                <a:solidFill>
                  <a:prstClr val="black"/>
                </a:solidFill>
              </a:rPr>
              <a:t>operating at -130 kV without </a:t>
            </a:r>
            <a:r>
              <a:rPr lang="en-US" dirty="0" smtClean="0">
                <a:solidFill>
                  <a:prstClr val="black"/>
                </a:solidFill>
              </a:rPr>
              <a:t>problems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Charge lifetime </a:t>
            </a:r>
            <a:r>
              <a:rPr lang="en-US" dirty="0" smtClean="0">
                <a:solidFill>
                  <a:prstClr val="black"/>
                </a:solidFill>
              </a:rPr>
              <a:t>&gt; 100 C </a:t>
            </a:r>
            <a:r>
              <a:rPr lang="en-US" dirty="0">
                <a:solidFill>
                  <a:prstClr val="black"/>
                </a:solidFill>
              </a:rPr>
              <a:t>with average current 70-80 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A</a:t>
            </a: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Spring 2017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Delivering up to 3 halls at a time (either 249.5 or 499 MHz)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Hall A (Physics), Hall B (KPP), Hall C (KPP), Hall D (Physics)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qeTool-gp_outPkqDiU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24022" b="16050"/>
          <a:stretch/>
        </p:blipFill>
        <p:spPr>
          <a:xfrm>
            <a:off x="6088433" y="3361804"/>
            <a:ext cx="2753669" cy="2030394"/>
          </a:xfrm>
          <a:prstGeom prst="rect">
            <a:avLst/>
          </a:prstGeom>
        </p:spPr>
      </p:pic>
      <p:pic>
        <p:nvPicPr>
          <p:cNvPr id="10" name="Picture 9" descr="qeTool-gp_outpiHap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3251" r="2263" b="16050"/>
          <a:stretch/>
        </p:blipFill>
        <p:spPr>
          <a:xfrm>
            <a:off x="6177665" y="1260855"/>
            <a:ext cx="2560362" cy="2030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9398" y="1232633"/>
            <a:ext cx="51967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Jun 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9791" y="3291249"/>
            <a:ext cx="53698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Sep 2016</a:t>
            </a:r>
          </a:p>
        </p:txBody>
      </p:sp>
      <p:pic>
        <p:nvPicPr>
          <p:cNvPr id="13" name="Picture 12" descr="161022185.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45869" r="67228" b="12442"/>
          <a:stretch/>
        </p:blipFill>
        <p:spPr>
          <a:xfrm>
            <a:off x="524217" y="2932093"/>
            <a:ext cx="5118685" cy="24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b="1" kern="0" dirty="0" smtClean="0">
                <a:latin typeface="+mj-lt"/>
                <a:ea typeface="+mj-ea"/>
                <a:cs typeface="+mj-cs"/>
              </a:rPr>
              <a:t>PSS High Voltage Interface Upgrade</a:t>
            </a:r>
            <a:endParaRPr lang="en-US" sz="32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05710"/>
            <a:ext cx="9045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Historically Gun HV </a:t>
            </a:r>
            <a:r>
              <a:rPr lang="en-US" sz="2000" dirty="0" smtClean="0">
                <a:solidFill>
                  <a:prstClr val="black"/>
                </a:solidFill>
              </a:rPr>
              <a:t>tied to PSS </a:t>
            </a:r>
            <a:r>
              <a:rPr lang="en-US" sz="2000" dirty="0" smtClean="0">
                <a:solidFill>
                  <a:prstClr val="black"/>
                </a:solidFill>
              </a:rPr>
              <a:t>Beam Permit state =&gt; </a:t>
            </a:r>
            <a:r>
              <a:rPr lang="en-US" sz="2000" dirty="0" smtClean="0">
                <a:solidFill>
                  <a:prstClr val="black"/>
                </a:solidFill>
              </a:rPr>
              <a:t>Frequent trips Off!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Gun HV power supply now remains ON when PSS = Power Permit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nticipate improved injector reliability and possibly increased charge lifetime</a:t>
            </a:r>
          </a:p>
        </p:txBody>
      </p:sp>
      <p:pic>
        <p:nvPicPr>
          <p:cNvPr id="7" name="Picture 6" descr="16113064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9357" r="14557" b="7613"/>
          <a:stretch/>
        </p:blipFill>
        <p:spPr>
          <a:xfrm>
            <a:off x="2586690" y="2173111"/>
            <a:ext cx="5475111" cy="4219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539" y="2723897"/>
            <a:ext cx="222208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Spring 2016 Run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b="1" dirty="0" smtClean="0">
                <a:latin typeface="Arial"/>
                <a:cs typeface="Arial"/>
              </a:rPr>
              <a:t>before upgrade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45" y="5007075"/>
            <a:ext cx="197842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Fall 2016 Run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b="1" dirty="0" smtClean="0">
                <a:latin typeface="Arial"/>
                <a:cs typeface="Arial"/>
              </a:rPr>
              <a:t>after upgrade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77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dirty="0" smtClean="0"/>
              <a:t>Delivering Spin in 12 </a:t>
            </a:r>
            <a:r>
              <a:rPr lang="en-US" sz="3600" b="1" dirty="0" err="1" smtClean="0"/>
              <a:t>GeV</a:t>
            </a:r>
            <a:r>
              <a:rPr lang="en-US" sz="3600" b="1" dirty="0" smtClean="0"/>
              <a:t> era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0" y="967711"/>
            <a:ext cx="9045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Spring 2016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Synchrotron radiation energy losses become important for spin precession &gt; 3</a:t>
            </a:r>
            <a:r>
              <a:rPr lang="en-US" baseline="30000" dirty="0" smtClean="0">
                <a:solidFill>
                  <a:prstClr val="black"/>
                </a:solidFill>
              </a:rPr>
              <a:t>rd</a:t>
            </a:r>
            <a:r>
              <a:rPr lang="en-US" dirty="0" smtClean="0">
                <a:solidFill>
                  <a:prstClr val="black"/>
                </a:solidFill>
              </a:rPr>
              <a:t> pass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We use </a:t>
            </a:r>
            <a:r>
              <a:rPr lang="en-US" dirty="0" smtClean="0">
                <a:solidFill>
                  <a:prstClr val="black"/>
                </a:solidFill>
              </a:rPr>
              <a:t>Elegant to calculate evolving energy and post-processing spin calculation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Model vs. measured with Hall A @ 11 GeV agrees within couple degrees (&lt;10</a:t>
            </a:r>
            <a:r>
              <a:rPr lang="en-US" baseline="30000" dirty="0" smtClean="0">
                <a:solidFill>
                  <a:prstClr val="black"/>
                </a:solidFill>
              </a:rPr>
              <a:t>-4</a:t>
            </a:r>
            <a:r>
              <a:rPr lang="en-US" dirty="0" smtClean="0">
                <a:solidFill>
                  <a:prstClr val="black"/>
                </a:solidFill>
              </a:rPr>
              <a:t> level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No significant polarization reduction observed, but need 11 GeV Spin Dance….</a:t>
            </a: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9" name="Picture 8" descr="160317438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40" y="2586392"/>
            <a:ext cx="4614282" cy="3503555"/>
          </a:xfrm>
          <a:prstGeom prst="rect">
            <a:avLst/>
          </a:prstGeom>
        </p:spPr>
      </p:pic>
      <p:pic>
        <p:nvPicPr>
          <p:cNvPr id="10" name="Picture 9" descr="160317438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392"/>
            <a:ext cx="4437407" cy="35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55409"/>
              </p:ext>
            </p:extLst>
          </p:nvPr>
        </p:nvGraphicFramePr>
        <p:xfrm>
          <a:off x="759841" y="2074145"/>
          <a:ext cx="7512558" cy="1480820"/>
        </p:xfrm>
        <a:graphic>
          <a:graphicData uri="http://schemas.openxmlformats.org/drawingml/2006/table">
            <a:tbl>
              <a:tblPr/>
              <a:tblGrid>
                <a:gridCol w="4280281"/>
                <a:gridCol w="1554480"/>
                <a:gridCol w="1677797"/>
              </a:tblGrid>
              <a:tr h="23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Condition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613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Maximum number of halls receiving beam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on)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249.5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off)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lower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passes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 smtClean="0"/>
              <a:t>CEBAF 4-Hall Operations Begins Fall 2017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1425774"/>
            <a:ext cx="9144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4 Hall </a:t>
            </a:r>
            <a:r>
              <a:rPr lang="en-US" sz="2800" b="1" dirty="0" smtClean="0"/>
              <a:t>Operations (also called D+3) begins this Fall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b="1" dirty="0" smtClean="0"/>
              <a:t>4 Hall Preparations Completed </a:t>
            </a:r>
            <a:r>
              <a:rPr lang="is-IS" sz="2800" b="1" dirty="0" smtClean="0"/>
              <a:t>….so far</a:t>
            </a:r>
            <a:endParaRPr lang="en-US" sz="2800" b="1" dirty="0" smtClean="0"/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>
                <a:sym typeface="Wingdings"/>
              </a:rPr>
              <a:t>Backed out of tune mode generator “improvement” that resulted in damaged RTP cells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>
                <a:sym typeface="Wingdings"/>
              </a:rPr>
              <a:t>Rebuilt </a:t>
            </a:r>
            <a:r>
              <a:rPr lang="en-US" sz="2000" dirty="0" smtClean="0">
                <a:sym typeface="Wingdings"/>
              </a:rPr>
              <a:t>laser table w/ 4</a:t>
            </a:r>
            <a:r>
              <a:rPr lang="en-US" sz="2000" baseline="30000" dirty="0" smtClean="0">
                <a:sym typeface="Wingdings"/>
              </a:rPr>
              <a:t>th</a:t>
            </a:r>
            <a:r>
              <a:rPr lang="en-US" sz="2000" dirty="0" smtClean="0">
                <a:sym typeface="Wingdings"/>
              </a:rPr>
              <a:t> laser and 4-beam combination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/>
              <a:t>Two  beams @ 249.5 MHz share one 499 MHz “RF Chopping Bucket”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/>
              <a:t>750 MHz separators for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pass ABC / D </a:t>
            </a:r>
            <a:r>
              <a:rPr lang="en-US" sz="2000" dirty="0" smtClean="0"/>
              <a:t>separation, fully functional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7179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Polarized Source Laser Table Rebuild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451555" y="1058168"/>
            <a:ext cx="8396112" cy="512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5929" y="1178832"/>
            <a:ext cx="21194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Summer </a:t>
            </a:r>
            <a:r>
              <a:rPr lang="en-US" sz="2400" dirty="0" smtClean="0">
                <a:latin typeface="Arial"/>
                <a:cs typeface="Arial"/>
              </a:rPr>
              <a:t>2017</a:t>
            </a:r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4-Beam Operations Punch list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05078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Summer 2017 Shutdown</a:t>
            </a:r>
            <a:endParaRPr lang="en-US" sz="2800" b="1" dirty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>
                <a:sym typeface="Wingdings"/>
              </a:rPr>
              <a:t>New LLRF system to support 4 lasers and 499/249.5 </a:t>
            </a:r>
            <a:r>
              <a:rPr lang="en-US" sz="2400" dirty="0" smtClean="0">
                <a:sym typeface="Wingdings"/>
              </a:rPr>
              <a:t>MHz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/>
              <a:t>Improve =&gt; define, communicate, manage, archive 4-Hall Ops</a:t>
            </a:r>
          </a:p>
          <a:p>
            <a:pPr marL="1257300" lvl="3" indent="-342900">
              <a:buFont typeface="Arial"/>
              <a:buChar char="•"/>
            </a:pPr>
            <a:r>
              <a:rPr lang="en-US" sz="2400" dirty="0" smtClean="0"/>
              <a:t>(</a:t>
            </a:r>
            <a:r>
              <a:rPr lang="en-US" sz="2400" dirty="0"/>
              <a:t>4 lasers, 2 rep rates, 6 </a:t>
            </a:r>
            <a:r>
              <a:rPr lang="en-US" sz="2400" dirty="0" smtClean="0"/>
              <a:t>unique RF </a:t>
            </a:r>
            <a:r>
              <a:rPr lang="en-US" sz="2400" dirty="0"/>
              <a:t>buckets, 5.5 passes, 4 halls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7" name="Picture 6" descr="laser_freq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" r="29109" b="13379"/>
          <a:stretch/>
        </p:blipFill>
        <p:spPr>
          <a:xfrm>
            <a:off x="778111" y="2805665"/>
            <a:ext cx="7673558" cy="35094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4709" y="2817240"/>
            <a:ext cx="2500132" cy="3509469"/>
          </a:xfrm>
          <a:prstGeom prst="rect">
            <a:avLst/>
          </a:prstGeom>
          <a:noFill/>
          <a:ln w="603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31723" y="3430986"/>
            <a:ext cx="5491551" cy="2954188"/>
            <a:chOff x="239199" y="599912"/>
            <a:chExt cx="5598307" cy="2584872"/>
          </a:xfrm>
        </p:grpSpPr>
        <p:pic>
          <p:nvPicPr>
            <p:cNvPr id="3" name="Picture 2" descr="Screen Shot 2017-01-31 at 4.51.4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52" y="1102121"/>
              <a:ext cx="2719524" cy="204213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39199" y="614662"/>
              <a:ext cx="2719524" cy="565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Poor Extinction</a:t>
              </a:r>
            </a:p>
            <a:p>
              <a:pPr algn="ctr"/>
              <a:r>
                <a:rPr lang="en-US" dirty="0" smtClean="0"/>
                <a:t>(dc HV)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7168" y="599912"/>
              <a:ext cx="2534686" cy="565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Afterpulse</a:t>
              </a:r>
              <a:endParaRPr lang="en-US" dirty="0" smtClean="0"/>
            </a:p>
            <a:p>
              <a:pPr algn="ctr"/>
              <a:r>
                <a:rPr lang="en-US" dirty="0" smtClean="0"/>
                <a:t>(old cell)</a:t>
              </a:r>
              <a:endParaRPr lang="en-US" dirty="0"/>
            </a:p>
          </p:txBody>
        </p:sp>
        <p:pic>
          <p:nvPicPr>
            <p:cNvPr id="7" name="Picture 6" descr="Screen Shot 2017-01-31 at 5.00.2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821" y="1142652"/>
              <a:ext cx="2534685" cy="2042132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/>
              <a:t>Tune Mode Generators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2587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Fast RTP </a:t>
            </a:r>
            <a:r>
              <a:rPr lang="en-US" sz="2000" dirty="0" smtClean="0"/>
              <a:t>electro-optic crystals used to shutter beam (Pulsed Mode)</a:t>
            </a:r>
          </a:p>
          <a:p>
            <a:endParaRPr lang="en-US" sz="2000" dirty="0" smtClean="0"/>
          </a:p>
          <a:p>
            <a:r>
              <a:rPr lang="en-US" sz="2000" dirty="0" smtClean="0"/>
              <a:t>A simpler </a:t>
            </a:r>
            <a:r>
              <a:rPr lang="en-US" sz="2000" dirty="0" smtClean="0"/>
              <a:t>design implemented Summer 2016 =&gt; </a:t>
            </a:r>
            <a:r>
              <a:rPr lang="en-US" sz="2000" dirty="0" smtClean="0"/>
              <a:t>dc </a:t>
            </a:r>
            <a:r>
              <a:rPr lang="en-US" sz="2000" dirty="0" smtClean="0"/>
              <a:t>voltage </a:t>
            </a:r>
            <a:r>
              <a:rPr lang="en-US" sz="2000" dirty="0" smtClean="0"/>
              <a:t>applied all the time:</a:t>
            </a:r>
            <a:endParaRPr lang="en-US" sz="2000" dirty="0" smtClean="0"/>
          </a:p>
          <a:p>
            <a:pPr marL="800100" lvl="1" indent="-342900">
              <a:buFont typeface="Courier New" charset="0"/>
              <a:buChar char="o"/>
            </a:pPr>
            <a:r>
              <a:rPr lang="en-US" sz="2000" i="1" dirty="0" smtClean="0"/>
              <a:t>Contrary to vendor claim</a:t>
            </a:r>
            <a:r>
              <a:rPr lang="en-US" sz="2000" dirty="0" smtClean="0"/>
              <a:t> RTP </a:t>
            </a:r>
            <a:r>
              <a:rPr lang="en-US" sz="2000" dirty="0" smtClean="0"/>
              <a:t>suffered ion </a:t>
            </a:r>
            <a:r>
              <a:rPr lang="en-US" sz="2000" dirty="0" smtClean="0"/>
              <a:t>migration from electrode to RTP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err="1" smtClean="0"/>
              <a:t>Backout</a:t>
            </a:r>
            <a:r>
              <a:rPr lang="en-US" sz="2000" dirty="0" smtClean="0"/>
              <a:t> </a:t>
            </a:r>
            <a:r>
              <a:rPr lang="en-US" sz="2000" dirty="0" smtClean="0"/>
              <a:t>to conventional configuration Summer 2017</a:t>
            </a:r>
          </a:p>
          <a:p>
            <a:endParaRPr lang="en-US" sz="2000" dirty="0" smtClean="0"/>
          </a:p>
          <a:p>
            <a:r>
              <a:rPr lang="en-US" sz="2000" dirty="0" smtClean="0"/>
              <a:t>Cells are mainly &gt;10 years old, signs of degradation from long term use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Asked management for </a:t>
            </a:r>
            <a:r>
              <a:rPr lang="en-US" sz="2000" dirty="0" smtClean="0"/>
              <a:t>~$24k to replace damaged cells, request denied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15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9045</TotalTime>
  <Words>1438</Words>
  <Application>Microsoft Office PowerPoint</Application>
  <PresentationFormat>On-screen Show (4:3)</PresentationFormat>
  <Paragraphs>271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JLabPowerPointMain-3</vt:lpstr>
      <vt:lpstr>CEBAF Injector Update  Moller Mtg April 21, 2017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350 kV Inverted Gun and CsK2Sb Photocathode</vt:lpstr>
      <vt:lpstr>CEBAF 200kV Photogun</vt:lpstr>
      <vt:lpstr>Barrel-Polished Electrodes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Mathew Poelker</cp:lastModifiedBy>
  <cp:revision>213</cp:revision>
  <dcterms:created xsi:type="dcterms:W3CDTF">2016-01-11T21:08:07Z</dcterms:created>
  <dcterms:modified xsi:type="dcterms:W3CDTF">2017-04-20T15:42:59Z</dcterms:modified>
</cp:coreProperties>
</file>