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9" r:id="rId2"/>
    <p:sldId id="381" r:id="rId3"/>
    <p:sldId id="356" r:id="rId4"/>
    <p:sldId id="375" r:id="rId5"/>
    <p:sldId id="382" r:id="rId6"/>
    <p:sldId id="371" r:id="rId7"/>
    <p:sldId id="383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4D"/>
    <a:srgbClr val="CF890B"/>
    <a:srgbClr val="05EBD0"/>
    <a:srgbClr val="AA329C"/>
    <a:srgbClr val="AC21AF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March 2,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March 2,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March 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Jefferson Lab – Compton Transmission Polarimeter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March 2,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Riad, Joe, Eric, and Matt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AA77-77DB-400E-AFE2-7B94F431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Achievements, Milestones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77C5-72E8-4B74-B557-E156D03D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/>
              <a:t>FY22 Q2: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Bismuth </a:t>
            </a:r>
            <a:r>
              <a:rPr lang="en-US" sz="1800" dirty="0" err="1">
                <a:solidFill>
                  <a:srgbClr val="00B050"/>
                </a:solidFill>
              </a:rPr>
              <a:t>Germanate</a:t>
            </a:r>
            <a:r>
              <a:rPr lang="en-US" sz="1800" dirty="0">
                <a:solidFill>
                  <a:srgbClr val="00B050"/>
                </a:solidFill>
              </a:rPr>
              <a:t> (Bi</a:t>
            </a:r>
            <a:r>
              <a:rPr lang="en-US" sz="1800" baseline="-25000" dirty="0">
                <a:solidFill>
                  <a:srgbClr val="00B050"/>
                </a:solidFill>
              </a:rPr>
              <a:t>4</a:t>
            </a:r>
            <a:r>
              <a:rPr lang="en-US" sz="1800" dirty="0">
                <a:solidFill>
                  <a:srgbClr val="00B050"/>
                </a:solidFill>
              </a:rPr>
              <a:t>Ge</a:t>
            </a:r>
            <a:r>
              <a:rPr lang="en-US" sz="1800" baseline="-25000" dirty="0">
                <a:solidFill>
                  <a:srgbClr val="00B050"/>
                </a:solidFill>
              </a:rPr>
              <a:t>3</a:t>
            </a:r>
            <a:r>
              <a:rPr lang="en-US" sz="1800" dirty="0">
                <a:solidFill>
                  <a:srgbClr val="00B050"/>
                </a:solidFill>
              </a:rPr>
              <a:t>O</a:t>
            </a:r>
            <a:r>
              <a:rPr lang="en-US" sz="1800" baseline="-25000" dirty="0">
                <a:solidFill>
                  <a:srgbClr val="00B050"/>
                </a:solidFill>
              </a:rPr>
              <a:t>12</a:t>
            </a:r>
            <a:r>
              <a:rPr lang="en-US" sz="1800" dirty="0">
                <a:solidFill>
                  <a:srgbClr val="00B050"/>
                </a:solidFill>
              </a:rPr>
              <a:t>) (BGO) crystals are ready to order – three crystals from Alpha Spectra, Inc, each: 76.2 mm diameter x 200 mm long 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Design of magnet with iron core is underway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Collecting/precuring parts of the portable DAQ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Build a second radiator</a:t>
            </a:r>
          </a:p>
          <a:p>
            <a:pPr lvl="1"/>
            <a:endParaRPr lang="en-US" dirty="0"/>
          </a:p>
          <a:p>
            <a:pPr lvl="0"/>
            <a:r>
              <a:rPr lang="en-US" sz="2000" dirty="0"/>
              <a:t>FY22 Q3-Q4:</a:t>
            </a:r>
          </a:p>
          <a:p>
            <a:pPr lvl="1"/>
            <a:r>
              <a:rPr lang="en-US" sz="1800" dirty="0"/>
              <a:t>Install old polarimeter at UITF</a:t>
            </a:r>
          </a:p>
          <a:p>
            <a:pPr lvl="1"/>
            <a:r>
              <a:rPr lang="en-US" sz="1800" dirty="0"/>
              <a:t>Portable DAQ is ready</a:t>
            </a:r>
          </a:p>
          <a:p>
            <a:pPr lvl="1"/>
            <a:r>
              <a:rPr lang="en-US" sz="1800" dirty="0"/>
              <a:t>Test portable DAQ with old magnet and detector</a:t>
            </a:r>
          </a:p>
          <a:p>
            <a:pPr lvl="1"/>
            <a:endParaRPr lang="en-US" sz="1800" dirty="0"/>
          </a:p>
          <a:p>
            <a:r>
              <a:rPr lang="en-US" sz="2000" dirty="0"/>
              <a:t>FY23 Q1:</a:t>
            </a:r>
          </a:p>
          <a:p>
            <a:pPr lvl="1"/>
            <a:r>
              <a:rPr lang="en-US" sz="1800" dirty="0"/>
              <a:t>Install new magnet and new detector at UITF</a:t>
            </a:r>
          </a:p>
          <a:p>
            <a:pPr lvl="1"/>
            <a:r>
              <a:rPr lang="en-US" sz="1800" dirty="0"/>
              <a:t>Calibrate polarimeter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7870-E90D-49AD-8B41-EAF9C03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C839-EEB1-4D9E-9238-3FE2567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8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E3B9-AB3E-449D-943E-69DF6160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Polarimeter at CEBAF – Summer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D15DD-DBF0-4988-954E-607064E5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14D5-0917-4045-9CCD-6659B2D2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98B28-FB4C-43D5-8F8A-267EEE22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581" y="85448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AA77-77DB-400E-AFE2-7B94F431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Test at UITF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FC7670-9F55-41D2-A6F6-181E2A15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418" y="966788"/>
            <a:ext cx="4876800" cy="3657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7870-E90D-49AD-8B41-EAF9C03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C839-EEB1-4D9E-9238-3FE2567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FFCA27-BB87-4C1F-AFA5-1CB73D92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8800"/>
            <a:ext cx="4876800" cy="36576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678E59C-2542-446E-9496-70CDD197512D}"/>
              </a:ext>
            </a:extLst>
          </p:cNvPr>
          <p:cNvSpPr/>
          <p:nvPr/>
        </p:nvSpPr>
        <p:spPr>
          <a:xfrm>
            <a:off x="6705600" y="2816352"/>
            <a:ext cx="914400" cy="612648"/>
          </a:xfrm>
          <a:prstGeom prst="wedgeRoundRectCallout">
            <a:avLst>
              <a:gd name="adj1" fmla="val 9723"/>
              <a:gd name="adj2" fmla="val 1226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37958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AA77-77DB-400E-AFE2-7B94F431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Test in UITF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7870-E90D-49AD-8B41-EAF9C03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C839-EEB1-4D9E-9238-3FE2567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B1F331-FB4E-4E09-8017-250E3C9A9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8" t="6103" r="5213" b="10153"/>
          <a:stretch/>
        </p:blipFill>
        <p:spPr>
          <a:xfrm>
            <a:off x="4829946" y="3196201"/>
            <a:ext cx="6969573" cy="3272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63ED3-2FEE-4255-9D9E-58DF68CF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1" y="979595"/>
            <a:ext cx="5600700" cy="33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3501-9F5C-4A2B-87E4-3C86B27E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Portable Data Acquisition System (DAQ)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54B00-E896-4015-80B5-912473E7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D70B8-40CE-4186-935F-6360B586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715B3-8703-4AB6-8A00-8C6F83D58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DAQ Readout:</a:t>
            </a:r>
          </a:p>
          <a:p>
            <a:pPr lvl="1"/>
            <a:r>
              <a:rPr lang="en-US" dirty="0"/>
              <a:t>Delayed Helicity, T_Settle and Pattern Sync</a:t>
            </a:r>
          </a:p>
          <a:p>
            <a:pPr lvl="1"/>
            <a:r>
              <a:rPr lang="en-US" dirty="0"/>
              <a:t>PMT, BCM</a:t>
            </a:r>
          </a:p>
          <a:p>
            <a:pPr lvl="1"/>
            <a:r>
              <a:rPr lang="en-US" dirty="0"/>
              <a:t>Battery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Remote controllable IHWP</a:t>
            </a:r>
          </a:p>
          <a:p>
            <a:r>
              <a:rPr lang="en-US" dirty="0">
                <a:solidFill>
                  <a:srgbClr val="FF0000"/>
                </a:solidFill>
              </a:rPr>
              <a:t>Two systems: one for BNL and one for </a:t>
            </a:r>
            <a:r>
              <a:rPr lang="en-US" dirty="0" err="1">
                <a:solidFill>
                  <a:srgbClr val="FF0000"/>
                </a:solidFill>
              </a:rPr>
              <a:t>JLab</a:t>
            </a:r>
            <a:endParaRPr lang="en-US" dirty="0"/>
          </a:p>
          <a:p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868E86-169B-4A74-9DE2-CB5F6C6EFEC4}"/>
              </a:ext>
            </a:extLst>
          </p:cNvPr>
          <p:cNvGrpSpPr/>
          <p:nvPr/>
        </p:nvGrpSpPr>
        <p:grpSpPr>
          <a:xfrm>
            <a:off x="2288213" y="1448808"/>
            <a:ext cx="9491895" cy="5010570"/>
            <a:chOff x="2288213" y="1448808"/>
            <a:chExt cx="9491895" cy="501057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2831D9-B998-457E-80F1-A8A940B2EE84}"/>
                </a:ext>
              </a:extLst>
            </p:cNvPr>
            <p:cNvGrpSpPr/>
            <p:nvPr/>
          </p:nvGrpSpPr>
          <p:grpSpPr>
            <a:xfrm>
              <a:off x="2288213" y="1448808"/>
              <a:ext cx="9491895" cy="5010570"/>
              <a:chOff x="1363584" y="1615426"/>
              <a:chExt cx="9491895" cy="5010570"/>
            </a:xfrm>
          </p:grpSpPr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id="{4825D87A-CAD2-4D7A-BB0B-D2225D37B0EC}"/>
                  </a:ext>
                </a:extLst>
              </p:cNvPr>
              <p:cNvCxnSpPr>
                <a:cxnSpLocks/>
                <a:stCxn id="65" idx="0"/>
                <a:endCxn id="9" idx="2"/>
              </p:cNvCxnSpPr>
              <p:nvPr/>
            </p:nvCxnSpPr>
            <p:spPr>
              <a:xfrm rot="5400000" flipH="1" flipV="1">
                <a:off x="7286923" y="3406972"/>
                <a:ext cx="1279289" cy="740686"/>
              </a:xfrm>
              <a:prstGeom prst="bentConnector3">
                <a:avLst>
                  <a:gd name="adj1" fmla="val 31864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1D87601-5363-45A6-B2AD-99D4FA9BF92E}"/>
                  </a:ext>
                </a:extLst>
              </p:cNvPr>
              <p:cNvGrpSpPr/>
              <p:nvPr/>
            </p:nvGrpSpPr>
            <p:grpSpPr>
              <a:xfrm>
                <a:off x="1363584" y="1615426"/>
                <a:ext cx="9491895" cy="5010570"/>
                <a:chOff x="1363584" y="1615426"/>
                <a:chExt cx="9491895" cy="5010570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65573CE-40CB-41EF-977F-7D6E25A22EEA}"/>
                    </a:ext>
                  </a:extLst>
                </p:cNvPr>
                <p:cNvGrpSpPr/>
                <p:nvPr/>
              </p:nvGrpSpPr>
              <p:grpSpPr>
                <a:xfrm>
                  <a:off x="6720077" y="3316955"/>
                  <a:ext cx="2601387" cy="2089325"/>
                  <a:chOff x="6720077" y="3316955"/>
                  <a:chExt cx="2601387" cy="2089325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AEB2170E-2944-42BC-99A8-37EEE81436AA}"/>
                      </a:ext>
                    </a:extLst>
                  </p:cNvPr>
                  <p:cNvSpPr/>
                  <p:nvPr/>
                </p:nvSpPr>
                <p:spPr>
                  <a:xfrm>
                    <a:off x="6720077" y="4269355"/>
                    <a:ext cx="2601387" cy="1136925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: Rounded Corners 64">
                    <a:extLst>
                      <a:ext uri="{FF2B5EF4-FFF2-40B4-BE49-F238E27FC236}">
                        <a16:creationId xmlns:a16="http://schemas.microsoft.com/office/drawing/2014/main" id="{68969902-A659-40DA-8100-A859AB2D1905}"/>
                      </a:ext>
                    </a:extLst>
                  </p:cNvPr>
                  <p:cNvSpPr/>
                  <p:nvPr/>
                </p:nvSpPr>
                <p:spPr>
                  <a:xfrm>
                    <a:off x="7274974" y="4416959"/>
                    <a:ext cx="562499" cy="25907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80B0B20C-27A7-43ED-A095-4C36385073AA}"/>
                      </a:ext>
                    </a:extLst>
                  </p:cNvPr>
                  <p:cNvSpPr txBox="1"/>
                  <p:nvPr/>
                </p:nvSpPr>
                <p:spPr>
                  <a:xfrm>
                    <a:off x="8289782" y="3316955"/>
                    <a:ext cx="5787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DAC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53B9436-91BE-4EE7-A785-5B642FA083F7}"/>
                      </a:ext>
                    </a:extLst>
                  </p:cNvPr>
                  <p:cNvSpPr txBox="1"/>
                  <p:nvPr/>
                </p:nvSpPr>
                <p:spPr>
                  <a:xfrm>
                    <a:off x="7511383" y="4007516"/>
                    <a:ext cx="132998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00B050"/>
                        </a:solidFill>
                      </a:rPr>
                      <a:t>Mini VME Crate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2EA505F-A345-48DE-A18D-91BB8A118A60}"/>
                    </a:ext>
                  </a:extLst>
                </p:cNvPr>
                <p:cNvGrpSpPr/>
                <p:nvPr/>
              </p:nvGrpSpPr>
              <p:grpSpPr>
                <a:xfrm>
                  <a:off x="1363584" y="1615426"/>
                  <a:ext cx="9491895" cy="5010570"/>
                  <a:chOff x="1363584" y="1615426"/>
                  <a:chExt cx="9491895" cy="5010570"/>
                </a:xfrm>
              </p:grpSpPr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851300AE-2E14-4134-A6C7-5E1B92286E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98063" y="5027777"/>
                    <a:ext cx="1797937" cy="0"/>
                  </a:xfrm>
                  <a:prstGeom prst="straightConnector1">
                    <a:avLst/>
                  </a:prstGeom>
                  <a:ln w="127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DC6170E9-CEA1-49F6-BDBE-07208BF490BA}"/>
                      </a:ext>
                    </a:extLst>
                  </p:cNvPr>
                  <p:cNvSpPr txBox="1"/>
                  <p:nvPr/>
                </p:nvSpPr>
                <p:spPr>
                  <a:xfrm>
                    <a:off x="2782999" y="4845999"/>
                    <a:ext cx="13625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Battery (1 V)</a:t>
                    </a:r>
                  </a:p>
                </p:txBody>
              </p: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9C8B62AF-7788-41C7-88B2-A36CE2BA70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096000" y="4914041"/>
                    <a:ext cx="1879898" cy="1948"/>
                  </a:xfrm>
                  <a:prstGeom prst="straightConnector1">
                    <a:avLst/>
                  </a:prstGeom>
                  <a:ln w="127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F6DC11DB-A3C8-4360-A724-E9121A028538}"/>
                      </a:ext>
                    </a:extLst>
                  </p:cNvPr>
                  <p:cNvGrpSpPr/>
                  <p:nvPr/>
                </p:nvGrpSpPr>
                <p:grpSpPr>
                  <a:xfrm>
                    <a:off x="1363584" y="1615426"/>
                    <a:ext cx="9491895" cy="5010570"/>
                    <a:chOff x="1363584" y="1615426"/>
                    <a:chExt cx="9491895" cy="5010570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5272E1EE-0164-48E1-B52C-C6D9F1CF97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3584" y="1615426"/>
                      <a:ext cx="9491895" cy="5010570"/>
                      <a:chOff x="1363584" y="1615426"/>
                      <a:chExt cx="9491895" cy="5010570"/>
                    </a:xfrm>
                  </p:grpSpPr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388DFAB1-EF31-4A17-9978-898F5079345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941062" y="2555424"/>
                        <a:ext cx="91441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Magnet</a:t>
                        </a:r>
                      </a:p>
                    </p:txBody>
                  </p:sp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373BA98A-62AC-4A76-B553-4FFE91FC48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3584" y="1615426"/>
                        <a:ext cx="8466216" cy="5010570"/>
                        <a:chOff x="1363584" y="1615426"/>
                        <a:chExt cx="8466216" cy="5010570"/>
                      </a:xfrm>
                    </p:grpSpPr>
                    <p:sp>
                      <p:nvSpPr>
                        <p:cNvPr id="12" name="Rectangle 11">
                          <a:extLst>
                            <a:ext uri="{FF2B5EF4-FFF2-40B4-BE49-F238E27FC236}">
                              <a16:creationId xmlns:a16="http://schemas.microsoft.com/office/drawing/2014/main" id="{ACE612E8-7A51-430A-8C9F-1137BFEF95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5935" y="3236461"/>
                          <a:ext cx="1217225" cy="68971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" name="Connector: Elbow 24">
                          <a:extLst>
                            <a:ext uri="{FF2B5EF4-FFF2-40B4-BE49-F238E27FC236}">
                              <a16:creationId xmlns:a16="http://schemas.microsoft.com/office/drawing/2014/main" id="{6C8CAF32-C6F9-43EF-B3DB-DED7301AD2AB}"/>
                            </a:ext>
                          </a:extLst>
                        </p:cNvPr>
                        <p:cNvCxnSpPr>
                          <a:cxnSpLocks/>
                          <a:stCxn id="23" idx="3"/>
                          <a:endCxn id="12" idx="1"/>
                        </p:cNvCxnSpPr>
                        <p:nvPr/>
                      </p:nvCxnSpPr>
                      <p:spPr>
                        <a:xfrm flipV="1">
                          <a:off x="6249139" y="3581317"/>
                          <a:ext cx="306796" cy="90135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Connector: Elbow 37">
                          <a:extLst>
                            <a:ext uri="{FF2B5EF4-FFF2-40B4-BE49-F238E27FC236}">
                              <a16:creationId xmlns:a16="http://schemas.microsoft.com/office/drawing/2014/main" id="{4255557C-268A-420F-A3E9-0AA6F17EA778}"/>
                            </a:ext>
                          </a:extLst>
                        </p:cNvPr>
                        <p:cNvCxnSpPr>
                          <a:cxnSpLocks/>
                          <a:endCxn id="12" idx="2"/>
                        </p:cNvCxnSpPr>
                        <p:nvPr/>
                      </p:nvCxnSpPr>
                      <p:spPr>
                        <a:xfrm rot="16200000" flipV="1">
                          <a:off x="7032305" y="4058417"/>
                          <a:ext cx="362339" cy="978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50" name="Group 49">
                          <a:extLst>
                            <a:ext uri="{FF2B5EF4-FFF2-40B4-BE49-F238E27FC236}">
                              <a16:creationId xmlns:a16="http://schemas.microsoft.com/office/drawing/2014/main" id="{4BD2BBB8-5325-48AB-B1B6-CBA590BFC40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3584" y="1615426"/>
                          <a:ext cx="8466216" cy="5010570"/>
                          <a:chOff x="1363584" y="1615426"/>
                          <a:chExt cx="8466216" cy="5010570"/>
                        </a:xfrm>
                      </p:grpSpPr>
                      <p:grpSp>
                        <p:nvGrpSpPr>
                          <p:cNvPr id="10" name="Group 9">
                            <a:extLst>
                              <a:ext uri="{FF2B5EF4-FFF2-40B4-BE49-F238E27FC236}">
                                <a16:creationId xmlns:a16="http://schemas.microsoft.com/office/drawing/2014/main" id="{A8F68209-0037-474A-87E9-B33997B17B3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63584" y="1615426"/>
                            <a:ext cx="8466216" cy="5010570"/>
                            <a:chOff x="1363584" y="1615426"/>
                            <a:chExt cx="8466216" cy="5010570"/>
                          </a:xfrm>
                        </p:grpSpPr>
                        <p:grpSp>
                          <p:nvGrpSpPr>
                            <p:cNvPr id="7" name="Group 6">
                              <a:extLst>
                                <a:ext uri="{FF2B5EF4-FFF2-40B4-BE49-F238E27FC236}">
                                  <a16:creationId xmlns:a16="http://schemas.microsoft.com/office/drawing/2014/main" id="{6B9C6C34-E247-477E-9DF2-953F3D66FEF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844778" y="1615426"/>
                              <a:ext cx="6985022" cy="5010570"/>
                              <a:chOff x="1526650" y="1665456"/>
                              <a:chExt cx="6985022" cy="5010570"/>
                            </a:xfrm>
                          </p:grpSpPr>
                          <p:sp>
                            <p:nvSpPr>
                              <p:cNvPr id="3" name="Rectangle 2">
                                <a:extLst>
                                  <a:ext uri="{FF2B5EF4-FFF2-40B4-BE49-F238E27FC236}">
                                    <a16:creationId xmlns:a16="http://schemas.microsoft.com/office/drawing/2014/main" id="{47038217-2AB5-4823-ABCA-2DE00D32BE1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465028" y="2229421"/>
                                <a:ext cx="4649053" cy="3759200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" name="Speech Bubble: Rectangle with Corners Rounded 7">
                                <a:extLst>
                                  <a:ext uri="{FF2B5EF4-FFF2-40B4-BE49-F238E27FC236}">
                                    <a16:creationId xmlns:a16="http://schemas.microsoft.com/office/drawing/2014/main" id="{21F87068-7336-4614-99A8-75FABA7D113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87900" y="1665456"/>
                                <a:ext cx="1993900" cy="409674"/>
                              </a:xfrm>
                              <a:prstGeom prst="wedgeRoundRectCallout">
                                <a:avLst>
                                  <a:gd name="adj1" fmla="val -17984"/>
                                  <a:gd name="adj2" fmla="val 79329"/>
                                  <a:gd name="adj3" fmla="val 16667"/>
                                </a:avLst>
                              </a:prstGeom>
                              <a:noFill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sz="2000" dirty="0">
                                    <a:solidFill>
                                      <a:schemeClr val="tx1"/>
                                    </a:solidFill>
                                    <a:cs typeface="Arial" panose="020B0604020202020204" pitchFamily="34" charset="0"/>
                                  </a:rPr>
                                  <a:t>Portable Rack</a:t>
                                </a:r>
                              </a:p>
                            </p:txBody>
                          </p:sp>
                          <p:sp>
                            <p:nvSpPr>
                              <p:cNvPr id="9" name="Rectangle: Rounded Corners 8">
                                <a:extLst>
                                  <a:ext uri="{FF2B5EF4-FFF2-40B4-BE49-F238E27FC236}">
                                    <a16:creationId xmlns:a16="http://schemas.microsoft.com/office/drawing/2014/main" id="{DD922C05-781F-4569-9C23-40DBC64B005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019932" y="2407221"/>
                                <a:ext cx="1917700" cy="780479"/>
                              </a:xfrm>
                              <a:prstGeom prst="roundRect">
                                <a:avLst/>
                              </a:prstGeom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Magnet Power Supply, ±10 Amps</a:t>
                                </a:r>
                              </a:p>
                            </p:txBody>
                          </p:sp>
                          <p:cxnSp>
                            <p:nvCxnSpPr>
                              <p:cNvPr id="11" name="Straight Arrow Connector 10">
                                <a:extLst>
                                  <a:ext uri="{FF2B5EF4-FFF2-40B4-BE49-F238E27FC236}">
                                    <a16:creationId xmlns:a16="http://schemas.microsoft.com/office/drawing/2014/main" id="{E0DD7FB0-1E3A-4131-956A-98566A987A29}"/>
                                  </a:ext>
                                </a:extLst>
                              </p:cNvPr>
                              <p:cNvCxnSpPr>
                                <a:cxnSpLocks/>
                                <a:stCxn id="9" idx="3"/>
                              </p:cNvCxnSpPr>
                              <p:nvPr/>
                            </p:nvCxnSpPr>
                            <p:spPr>
                              <a:xfrm>
                                <a:off x="7937632" y="2797461"/>
                                <a:ext cx="57404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7030A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3" name="TextBox 12">
                                <a:extLst>
                                  <a:ext uri="{FF2B5EF4-FFF2-40B4-BE49-F238E27FC236}">
                                    <a16:creationId xmlns:a16="http://schemas.microsoft.com/office/drawing/2014/main" id="{DBBCD713-0347-4220-A771-372010D1001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276613" y="3489349"/>
                                <a:ext cx="1127937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/>
                                  <a:t>Computer</a:t>
                                </a:r>
                              </a:p>
                            </p:txBody>
                          </p:sp>
                          <p:sp>
                            <p:nvSpPr>
                              <p:cNvPr id="14" name="Rectangle: Rounded Corners 13">
                                <a:extLst>
                                  <a:ext uri="{FF2B5EF4-FFF2-40B4-BE49-F238E27FC236}">
                                    <a16:creationId xmlns:a16="http://schemas.microsoft.com/office/drawing/2014/main" id="{6F7A3A8C-D393-4795-9288-58239CEAC90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973881" y="2402101"/>
                                <a:ext cx="1917700" cy="780479"/>
                              </a:xfrm>
                              <a:prstGeom prst="roundRect">
                                <a:avLst/>
                              </a:prstGeom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HV Power Supply, -5kV</a:t>
                                </a:r>
                              </a:p>
                            </p:txBody>
                          </p:sp>
                          <p:cxnSp>
                            <p:nvCxnSpPr>
                              <p:cNvPr id="15" name="Straight Arrow Connector 14">
                                <a:extLst>
                                  <a:ext uri="{FF2B5EF4-FFF2-40B4-BE49-F238E27FC236}">
                                    <a16:creationId xmlns:a16="http://schemas.microsoft.com/office/drawing/2014/main" id="{EB75E508-C857-4D57-B9EB-FAF99A0CB9B3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2852360" y="2797460"/>
                                <a:ext cx="1121521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C0000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6" name="TextBox 15">
                                <a:extLst>
                                  <a:ext uri="{FF2B5EF4-FFF2-40B4-BE49-F238E27FC236}">
                                    <a16:creationId xmlns:a16="http://schemas.microsoft.com/office/drawing/2014/main" id="{A363CE91-692A-4709-AE31-B277DC27B15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239692" y="2607674"/>
                                <a:ext cx="612668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/>
                                  <a:t>PMT</a:t>
                                </a:r>
                              </a:p>
                            </p:txBody>
                          </p:sp>
                          <p:sp>
                            <p:nvSpPr>
                              <p:cNvPr id="18" name="Rectangle 17">
                                <a:extLst>
                                  <a:ext uri="{FF2B5EF4-FFF2-40B4-BE49-F238E27FC236}">
                                    <a16:creationId xmlns:a16="http://schemas.microsoft.com/office/drawing/2014/main" id="{7A8DB53B-0BC1-4856-9B76-C6CDA281C1E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8910" y="4381643"/>
                                <a:ext cx="113731" cy="1014966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9" name="TextBox 18">
                                <a:extLst>
                                  <a:ext uri="{FF2B5EF4-FFF2-40B4-BE49-F238E27FC236}">
                                    <a16:creationId xmlns:a16="http://schemas.microsoft.com/office/drawing/2014/main" id="{E4B1800A-A9F3-418B-A52E-B3F258CA3FC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645070" y="4362868"/>
                                <a:ext cx="1167924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200" dirty="0">
                                    <a:latin typeface="Arial" pitchFamily="34" charset="0"/>
                                    <a:cs typeface="Arial" pitchFamily="34" charset="0"/>
                                  </a:rPr>
                                  <a:t>Delayed</a:t>
                                </a:r>
                              </a:p>
                              <a:p>
                                <a:pPr algn="ctr"/>
                                <a:r>
                                  <a:rPr lang="en-US" sz="1200" dirty="0">
                                    <a:latin typeface="Arial" pitchFamily="34" charset="0"/>
                                    <a:cs typeface="Arial" pitchFamily="34" charset="0"/>
                                  </a:rPr>
                                  <a:t> Helicity Fiber</a:t>
                                </a:r>
                              </a:p>
                            </p:txBody>
                          </p:sp>
                          <p:sp>
                            <p:nvSpPr>
                              <p:cNvPr id="20" name="TextBox 19">
                                <a:extLst>
                                  <a:ext uri="{FF2B5EF4-FFF2-40B4-BE49-F238E27FC236}">
                                    <a16:creationId xmlns:a16="http://schemas.microsoft.com/office/drawing/2014/main" id="{E3091407-B4A5-4E4C-9D73-07F951C97F8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665246" y="4923799"/>
                                <a:ext cx="1227026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200" dirty="0">
                                    <a:latin typeface="Arial" pitchFamily="34" charset="0"/>
                                    <a:cs typeface="Arial" pitchFamily="34" charset="0"/>
                                  </a:rPr>
                                  <a:t>Pattern Sync</a:t>
                                </a:r>
                              </a:p>
                            </p:txBody>
                          </p:sp>
                          <p:sp>
                            <p:nvSpPr>
                              <p:cNvPr id="21" name="TextBox 20">
                                <a:extLst>
                                  <a:ext uri="{FF2B5EF4-FFF2-40B4-BE49-F238E27FC236}">
                                    <a16:creationId xmlns:a16="http://schemas.microsoft.com/office/drawing/2014/main" id="{74A64A35-B5B9-414A-97BD-BE8F1AC7E5DF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986551" y="6029695"/>
                                <a:ext cx="2762359" cy="64633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dirty="0">
                                    <a:latin typeface="Arial" pitchFamily="34" charset="0"/>
                                    <a:cs typeface="Arial" pitchFamily="34" charset="0"/>
                                  </a:rPr>
                                  <a:t>Helicity TTL 5V Signal to </a:t>
                                </a:r>
                              </a:p>
                              <a:p>
                                <a:pPr algn="ctr"/>
                                <a:r>
                                  <a:rPr lang="en-US" dirty="0">
                                    <a:latin typeface="Arial" pitchFamily="34" charset="0"/>
                                    <a:cs typeface="Arial" pitchFamily="34" charset="0"/>
                                  </a:rPr>
                                  <a:t>Pockels Cell</a:t>
                                </a:r>
                              </a:p>
                            </p:txBody>
                          </p:sp>
                          <p:cxnSp>
                            <p:nvCxnSpPr>
                              <p:cNvPr id="22" name="Straight Arrow Connector 21">
                                <a:extLst>
                                  <a:ext uri="{FF2B5EF4-FFF2-40B4-BE49-F238E27FC236}">
                                    <a16:creationId xmlns:a16="http://schemas.microsoft.com/office/drawing/2014/main" id="{0BEA609A-737E-4B39-84C1-2FD5626A8047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6702645" y="5312157"/>
                                <a:ext cx="1103130" cy="4633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FF000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3" name="Rectangle 22">
                                <a:extLst>
                                  <a:ext uri="{FF2B5EF4-FFF2-40B4-BE49-F238E27FC236}">
                                    <a16:creationId xmlns:a16="http://schemas.microsoft.com/office/drawing/2014/main" id="{8FC29A17-3796-4CA6-A300-A3DDECC199E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38911" y="3649698"/>
                                <a:ext cx="292100" cy="1765998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24" name="Straight Arrow Connector 23">
                                <a:extLst>
                                  <a:ext uri="{FF2B5EF4-FFF2-40B4-BE49-F238E27FC236}">
                                    <a16:creationId xmlns:a16="http://schemas.microsoft.com/office/drawing/2014/main" id="{0FDC2329-5F3D-42CC-81A0-D5206F51059A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6695870" y="4788219"/>
                                <a:ext cx="1101301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FF000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9" name="TextBox 28">
                                <a:extLst>
                                  <a:ext uri="{FF2B5EF4-FFF2-40B4-BE49-F238E27FC236}">
                                    <a16:creationId xmlns:a16="http://schemas.microsoft.com/office/drawing/2014/main" id="{0C499198-167E-4FA9-A07C-93BB9AAECD18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464922" y="5344713"/>
                                <a:ext cx="676660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/>
                                  <a:t>FADC</a:t>
                                </a:r>
                              </a:p>
                            </p:txBody>
                          </p:sp>
                          <p:sp>
                            <p:nvSpPr>
                              <p:cNvPr id="30" name="TextBox 29">
                                <a:extLst>
                                  <a:ext uri="{FF2B5EF4-FFF2-40B4-BE49-F238E27FC236}">
                                    <a16:creationId xmlns:a16="http://schemas.microsoft.com/office/drawing/2014/main" id="{D7EE1686-B134-48D5-9582-7A7409BF7ED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7251130" y="5437525"/>
                                <a:ext cx="932628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400" dirty="0">
                                    <a:solidFill>
                                      <a:srgbClr val="FF0000"/>
                                    </a:solidFill>
                                  </a:rPr>
                                  <a:t>Helicity</a:t>
                                </a:r>
                              </a:p>
                              <a:p>
                                <a:pPr algn="ctr"/>
                                <a:r>
                                  <a:rPr lang="en-US" sz="1400" dirty="0">
                                    <a:solidFill>
                                      <a:srgbClr val="FF0000"/>
                                    </a:solidFill>
                                  </a:rPr>
                                  <a:t>Generator</a:t>
                                </a:r>
                              </a:p>
                            </p:txBody>
                          </p:sp>
                          <p:cxnSp>
                            <p:nvCxnSpPr>
                              <p:cNvPr id="31" name="Straight Arrow Connector 30">
                                <a:extLst>
                                  <a:ext uri="{FF2B5EF4-FFF2-40B4-BE49-F238E27FC236}">
                                    <a16:creationId xmlns:a16="http://schemas.microsoft.com/office/drawing/2014/main" id="{EEEDF085-C329-48C3-9EE9-43FE4B435920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2989964" y="3806905"/>
                                <a:ext cx="1787908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7030A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33" name="TextBox 32">
                                <a:extLst>
                                  <a:ext uri="{FF2B5EF4-FFF2-40B4-BE49-F238E27FC236}">
                                    <a16:creationId xmlns:a16="http://schemas.microsoft.com/office/drawing/2014/main" id="{53E9D4F3-8682-405E-A2C5-73DD05535C9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526650" y="3622239"/>
                                <a:ext cx="1218603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dirty="0"/>
                                  <a:t>PMT Signal</a:t>
                                </a:r>
                              </a:p>
                            </p:txBody>
                          </p:sp>
                          <p:cxnSp>
                            <p:nvCxnSpPr>
                              <p:cNvPr id="36" name="Straight Arrow Connector 35">
                                <a:extLst>
                                  <a:ext uri="{FF2B5EF4-FFF2-40B4-BE49-F238E27FC236}">
                                    <a16:creationId xmlns:a16="http://schemas.microsoft.com/office/drawing/2014/main" id="{57C5D872-8BEA-4D3B-BFB5-7B69103732D6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2999484" y="4381643"/>
                                <a:ext cx="1788416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7030A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7" name="TextBox 36">
                              <a:extLst>
                                <a:ext uri="{FF2B5EF4-FFF2-40B4-BE49-F238E27FC236}">
                                  <a16:creationId xmlns:a16="http://schemas.microsoft.com/office/drawing/2014/main" id="{637D4934-FCAD-48C4-9EBD-4BD03FB30A6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363584" y="4160884"/>
                              <a:ext cx="2806217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dirty="0"/>
                                <a:t>Beam Current Monitor (1 V)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45" name="Straight Arrow Connector 44">
                            <a:extLst>
                              <a:ext uri="{FF2B5EF4-FFF2-40B4-BE49-F238E27FC236}">
                                <a16:creationId xmlns:a16="http://schemas.microsoft.com/office/drawing/2014/main" id="{1D29E7F6-0168-4AB0-9B11-6AD28674B1E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8020772" y="4914041"/>
                            <a:ext cx="1112934" cy="0"/>
                          </a:xfrm>
                          <a:prstGeom prst="straightConnector1">
                            <a:avLst/>
                          </a:prstGeom>
                          <a:ln w="12700">
                            <a:solidFill>
                              <a:srgbClr val="FF000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6" name="Rectangle: Rounded Corners 45">
                            <a:extLst>
                              <a:ext uri="{FF2B5EF4-FFF2-40B4-BE49-F238E27FC236}">
                                <a16:creationId xmlns:a16="http://schemas.microsoft.com/office/drawing/2014/main" id="{64324136-FBEF-4F21-9238-4F0A346CEC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42442" y="4345550"/>
                            <a:ext cx="113731" cy="1000898"/>
                          </a:xfrm>
                          <a:prstGeom prst="roundRect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47" name="Straight Arrow Connector 46">
                            <a:extLst>
                              <a:ext uri="{FF2B5EF4-FFF2-40B4-BE49-F238E27FC236}">
                                <a16:creationId xmlns:a16="http://schemas.microsoft.com/office/drawing/2014/main" id="{6F3F0482-81B7-47A4-BF03-4F321C80534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6096000" y="4738189"/>
                            <a:ext cx="1867198" cy="0"/>
                          </a:xfrm>
                          <a:prstGeom prst="straightConnector1">
                            <a:avLst/>
                          </a:prstGeom>
                          <a:ln w="12700">
                            <a:solidFill>
                              <a:srgbClr val="7030A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56" name="Straight Arrow Connector 55">
                      <a:extLst>
                        <a:ext uri="{FF2B5EF4-FFF2-40B4-BE49-F238E27FC236}">
                          <a16:creationId xmlns:a16="http://schemas.microsoft.com/office/drawing/2014/main" id="{AE6C59E8-983F-45AD-988C-6CE9C49697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685859" y="5262498"/>
                      <a:ext cx="279877" cy="4262"/>
                    </a:xfrm>
                    <a:prstGeom prst="straightConnector1">
                      <a:avLst/>
                    </a:prstGeom>
                    <a:ln w="12700">
                      <a:solidFill>
                        <a:srgbClr val="7030A0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Arrow Connector 56">
                      <a:extLst>
                        <a:ext uri="{FF2B5EF4-FFF2-40B4-BE49-F238E27FC236}">
                          <a16:creationId xmlns:a16="http://schemas.microsoft.com/office/drawing/2014/main" id="{91CC6E17-9FD7-4D92-AFDB-D8C58901032C}"/>
                        </a:ext>
                      </a:extLst>
                    </p:cNvPr>
                    <p:cNvCxnSpPr>
                      <a:cxnSpLocks/>
                      <a:endCxn id="21" idx="0"/>
                    </p:cNvCxnSpPr>
                    <p:nvPr/>
                  </p:nvCxnSpPr>
                  <p:spPr>
                    <a:xfrm>
                      <a:off x="7685859" y="5266760"/>
                      <a:ext cx="0" cy="712905"/>
                    </a:xfrm>
                    <a:prstGeom prst="straightConnector1">
                      <a:avLst/>
                    </a:prstGeom>
                    <a:ln w="12700">
                      <a:solidFill>
                        <a:srgbClr val="7030A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34DE576-4051-44C8-A353-5279B11054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0629" y="5001089"/>
              <a:ext cx="1879898" cy="1948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47ABDC-665C-4D73-8AB4-FE78B44A0E43}"/>
                </a:ext>
              </a:extLst>
            </p:cNvPr>
            <p:cNvSpPr txBox="1"/>
            <p:nvPr/>
          </p:nvSpPr>
          <p:spPr>
            <a:xfrm>
              <a:off x="8908003" y="4527577"/>
              <a:ext cx="1227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T-Settle Fiber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034CDDD-DDDC-4497-B1F5-38DFAE07C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9050" y="4993909"/>
              <a:ext cx="1103130" cy="46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A8D71E3C-2B65-4383-9BE1-D2AC47E20197}"/>
              </a:ext>
            </a:extLst>
          </p:cNvPr>
          <p:cNvCxnSpPr>
            <a:cxnSpLocks/>
          </p:cNvCxnSpPr>
          <p:nvPr/>
        </p:nvCxnSpPr>
        <p:spPr>
          <a:xfrm rot="10800000">
            <a:off x="7252109" y="2974595"/>
            <a:ext cx="935215" cy="1413945"/>
          </a:xfrm>
          <a:prstGeom prst="bentConnector2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4B595FB-B8BA-41A7-8838-529BDC1C7FD5}"/>
              </a:ext>
            </a:extLst>
          </p:cNvPr>
          <p:cNvSpPr txBox="1"/>
          <p:nvPr/>
        </p:nvSpPr>
        <p:spPr>
          <a:xfrm>
            <a:off x="6673360" y="2943467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DAC</a:t>
            </a:r>
          </a:p>
        </p:txBody>
      </p:sp>
    </p:spTree>
    <p:extLst>
      <p:ext uri="{BB962C8B-B14F-4D97-AF65-F5344CB8AC3E}">
        <p14:creationId xmlns:p14="http://schemas.microsoft.com/office/powerpoint/2010/main" val="372951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B43B-2E7B-4B22-958E-74B6BDDA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F8E99-9B2D-4449-BF94-2AB49471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17C81-04F3-4107-B5D0-B5E1CD31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90136D-4191-4CC4-8962-380F3A18C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19747"/>
              </p:ext>
            </p:extLst>
          </p:nvPr>
        </p:nvGraphicFramePr>
        <p:xfrm>
          <a:off x="242826" y="1177925"/>
          <a:ext cx="11682475" cy="4744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682">
                  <a:extLst>
                    <a:ext uri="{9D8B030D-6E8A-4147-A177-3AD203B41FA5}">
                      <a16:colId xmlns:a16="http://schemas.microsoft.com/office/drawing/2014/main" val="2412310587"/>
                    </a:ext>
                  </a:extLst>
                </a:gridCol>
                <a:gridCol w="2109316">
                  <a:extLst>
                    <a:ext uri="{9D8B030D-6E8A-4147-A177-3AD203B41FA5}">
                      <a16:colId xmlns:a16="http://schemas.microsoft.com/office/drawing/2014/main" val="2931414874"/>
                    </a:ext>
                  </a:extLst>
                </a:gridCol>
                <a:gridCol w="2315388">
                  <a:extLst>
                    <a:ext uri="{9D8B030D-6E8A-4147-A177-3AD203B41FA5}">
                      <a16:colId xmlns:a16="http://schemas.microsoft.com/office/drawing/2014/main" val="3786532055"/>
                    </a:ext>
                  </a:extLst>
                </a:gridCol>
                <a:gridCol w="1480596">
                  <a:extLst>
                    <a:ext uri="{9D8B030D-6E8A-4147-A177-3AD203B41FA5}">
                      <a16:colId xmlns:a16="http://schemas.microsoft.com/office/drawing/2014/main" val="1063703281"/>
                    </a:ext>
                  </a:extLst>
                </a:gridCol>
                <a:gridCol w="603628">
                  <a:extLst>
                    <a:ext uri="{9D8B030D-6E8A-4147-A177-3AD203B41FA5}">
                      <a16:colId xmlns:a16="http://schemas.microsoft.com/office/drawing/2014/main" val="3362384013"/>
                    </a:ext>
                  </a:extLst>
                </a:gridCol>
                <a:gridCol w="649186">
                  <a:extLst>
                    <a:ext uri="{9D8B030D-6E8A-4147-A177-3AD203B41FA5}">
                      <a16:colId xmlns:a16="http://schemas.microsoft.com/office/drawing/2014/main" val="502590724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4037572313"/>
                    </a:ext>
                  </a:extLst>
                </a:gridCol>
                <a:gridCol w="728910">
                  <a:extLst>
                    <a:ext uri="{9D8B030D-6E8A-4147-A177-3AD203B41FA5}">
                      <a16:colId xmlns:a16="http://schemas.microsoft.com/office/drawing/2014/main" val="1625931223"/>
                    </a:ext>
                  </a:extLst>
                </a:gridCol>
                <a:gridCol w="1400871">
                  <a:extLst>
                    <a:ext uri="{9D8B030D-6E8A-4147-A177-3AD203B41FA5}">
                      <a16:colId xmlns:a16="http://schemas.microsoft.com/office/drawing/2014/main" val="48138207"/>
                    </a:ext>
                  </a:extLst>
                </a:gridCol>
                <a:gridCol w="708978">
                  <a:extLst>
                    <a:ext uri="{9D8B030D-6E8A-4147-A177-3AD203B41FA5}">
                      <a16:colId xmlns:a16="http://schemas.microsoft.com/office/drawing/2014/main" val="2639083830"/>
                    </a:ext>
                  </a:extLst>
                </a:gridCol>
              </a:tblGrid>
              <a:tr h="236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PORTABLE DAQ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84464"/>
                  </a:ext>
                </a:extLst>
              </a:tr>
              <a:tr h="26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ID#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Description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Needed Quantity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On-site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 Order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Model#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Software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Ordered?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93526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Portable Rack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Equipment rack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460184619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5kV Power Supply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CAEN VME HV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V6533P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On Site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843128086"/>
                  </a:ext>
                </a:extLst>
              </a:tr>
              <a:tr h="459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Magnet Power Supply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1.5kW, 20A, 75V programmable, bipolar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Used at CEBAF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4287955683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Mini VME Crate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WEINER 7 slot '64x crate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195-X-64X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On Site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424685658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VME Controller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VME Single Board Computer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VP E2x/msd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$3,000.00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848456990"/>
                  </a:ext>
                </a:extLst>
              </a:tr>
              <a:tr h="234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VME Digital-Analog-Converter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DAC module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?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665727720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VME NIM-ECL level translator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CAEN 6U single slot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V538AB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$2,700.00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618878833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Helicity Decoder Module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New module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HD-FEDAQ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$2,200.00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151838493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Helicity Generator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EES designed and built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$1,000.00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Used at CEBAF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On Site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83061136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Ethernet Flash ADC-250MHz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 channel ADC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FEDAQ-EFADC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$3,500.00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450264609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EFADC250 Power supply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Power supply and cable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FEDAQ-EFADC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$1,800.00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391472011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Computer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DELL/LinuX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$2,500.00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002295650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Fluxmeter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Integrating Flux Meter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Hirst IFM03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$5,000.00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954656360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Cable Patch Panel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900937718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Signal cable + terminators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599726300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HV cable + terminators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729492700"/>
                  </a:ext>
                </a:extLst>
              </a:tr>
              <a:tr h="236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Magnet cable + terminal block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98038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4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March 2,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2490</TotalTime>
  <Words>460</Words>
  <Application>Microsoft Office PowerPoint</Application>
  <PresentationFormat>Widescreen</PresentationFormat>
  <Paragraphs>198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.PingFangSC-Regular</vt:lpstr>
      <vt:lpstr>Arial</vt:lpstr>
      <vt:lpstr>Calibri</vt:lpstr>
      <vt:lpstr>PingFangSC-Regular</vt:lpstr>
      <vt:lpstr>Office Theme</vt:lpstr>
      <vt:lpstr>Jefferson Lab – Compton Transmission Polarimeter </vt:lpstr>
      <vt:lpstr>Achievements, Milestones and Timeline</vt:lpstr>
      <vt:lpstr>Polarimeter at CEBAF – Summer 2018</vt:lpstr>
      <vt:lpstr>Planned Test at UITF</vt:lpstr>
      <vt:lpstr>Planned Test in UITF</vt:lpstr>
      <vt:lpstr>New Portable Data Acquisition System (DAQ)</vt:lpstr>
      <vt:lpstr>DAQ List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617</cp:revision>
  <dcterms:created xsi:type="dcterms:W3CDTF">2020-07-30T15:47:04Z</dcterms:created>
  <dcterms:modified xsi:type="dcterms:W3CDTF">2022-03-02T17:14:57Z</dcterms:modified>
</cp:coreProperties>
</file>