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0" r:id="rId3"/>
    <p:sldId id="271" r:id="rId4"/>
    <p:sldId id="272" r:id="rId5"/>
    <p:sldId id="273" r:id="rId6"/>
    <p:sldId id="259" r:id="rId7"/>
    <p:sldId id="265" r:id="rId8"/>
    <p:sldId id="274" r:id="rId9"/>
    <p:sldId id="258" r:id="rId10"/>
    <p:sldId id="260" r:id="rId11"/>
    <p:sldId id="261" r:id="rId12"/>
    <p:sldId id="266" r:id="rId13"/>
    <p:sldId id="268"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8C9E9-72EF-47B3-81F9-7B62F60D650A}" type="datetimeFigureOut">
              <a:rPr lang="en-US" smtClean="0"/>
              <a:t>4/3/2015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33FD8-F46D-426C-B545-4202A55C5CF0}" type="slidenum">
              <a:rPr lang="en-US" smtClean="0"/>
              <a:t>‹#›</a:t>
            </a:fld>
            <a:endParaRPr lang="en-US"/>
          </a:p>
        </p:txBody>
      </p:sp>
    </p:spTree>
    <p:extLst>
      <p:ext uri="{BB962C8B-B14F-4D97-AF65-F5344CB8AC3E}">
        <p14:creationId xmlns:p14="http://schemas.microsoft.com/office/powerpoint/2010/main" val="144584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33FD8-F46D-426C-B545-4202A55C5CF0}" type="slidenum">
              <a:rPr lang="en-US" smtClean="0"/>
              <a:t>9</a:t>
            </a:fld>
            <a:endParaRPr lang="en-US"/>
          </a:p>
        </p:txBody>
      </p:sp>
    </p:spTree>
    <p:extLst>
      <p:ext uri="{BB962C8B-B14F-4D97-AF65-F5344CB8AC3E}">
        <p14:creationId xmlns:p14="http://schemas.microsoft.com/office/powerpoint/2010/main" val="20388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F05EE4-2A3C-4EFE-A46B-F8FCF852E6AE}" type="datetime1">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06092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083FB-D832-410F-84C8-1DF68C44E02F}" type="datetime1">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063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E2313-097B-4907-B6E0-ACD50BA127CF}" type="datetime1">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40243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2848B-20B7-4F75-A30E-7A71C4035765}" type="datetime1">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8776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919D0-7736-4699-B866-7DD5A7BB8744}" type="datetime1">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673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BC7833-4067-4673-AEF0-C53E06EF10B1}" type="datetime1">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76363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07C16-FD71-4BC5-8A7E-3FC01C867822}" type="datetime1">
              <a:rPr lang="en-US" smtClean="0"/>
              <a:t>4/3/2015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69801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33D2C-97AD-4DA0-AFAF-4F3F915E14D9}" type="datetime1">
              <a:rPr lang="en-US" smtClean="0"/>
              <a:t>4/3/2015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28202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38C01-16C7-4FA4-A843-F4657F2FCA5A}" type="datetime1">
              <a:rPr lang="en-US" smtClean="0"/>
              <a:t>4/3/2015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25598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C1BAE-115A-4D5B-BF96-D0DE66AF8641}" type="datetime1">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86343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FD318-CD18-4A21-9BF9-44DAF45E4607}" type="datetime1">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44647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8E2F2-D017-4476-9F5A-172CE2D9F347}" type="datetime1">
              <a:rPr lang="en-US" smtClean="0"/>
              <a:t>4/3/2015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BBCD6-6DC6-4A57-8085-D6D93330E85F}" type="slidenum">
              <a:rPr lang="en-US" smtClean="0"/>
              <a:t>‹#›</a:t>
            </a:fld>
            <a:endParaRPr lang="en-US"/>
          </a:p>
        </p:txBody>
      </p:sp>
    </p:spTree>
    <p:extLst>
      <p:ext uri="{BB962C8B-B14F-4D97-AF65-F5344CB8AC3E}">
        <p14:creationId xmlns:p14="http://schemas.microsoft.com/office/powerpoint/2010/main" val="115156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DAQ Speed and Run2 Estimates</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dirty="0" smtClean="0"/>
              <a:t>April 3, 2015</a:t>
            </a:r>
            <a:endParaRPr lang="en-US" dirty="0"/>
          </a:p>
        </p:txBody>
      </p:sp>
    </p:spTree>
    <p:extLst>
      <p:ext uri="{BB962C8B-B14F-4D97-AF65-F5344CB8AC3E}">
        <p14:creationId xmlns:p14="http://schemas.microsoft.com/office/powerpoint/2010/main" val="1464168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Dump Event Suppression</a:t>
            </a:r>
            <a:endParaRPr lang="en-US" dirty="0"/>
          </a:p>
        </p:txBody>
      </p:sp>
      <p:sp>
        <p:nvSpPr>
          <p:cNvPr id="3" name="Content Placeholder 2"/>
          <p:cNvSpPr>
            <a:spLocks noGrp="1"/>
          </p:cNvSpPr>
          <p:nvPr>
            <p:ph idx="1"/>
          </p:nvPr>
        </p:nvSpPr>
        <p:spPr>
          <a:xfrm>
            <a:off x="-23949" y="1219200"/>
            <a:ext cx="9144000" cy="5638800"/>
          </a:xfrm>
        </p:spPr>
        <p:txBody>
          <a:bodyPr/>
          <a:lstStyle/>
          <a:p>
            <a:r>
              <a:rPr lang="en-US" dirty="0" smtClean="0"/>
              <a:t>Increase discriminator </a:t>
            </a:r>
            <a:r>
              <a:rPr lang="en-US" dirty="0"/>
              <a:t>t</a:t>
            </a:r>
            <a:r>
              <a:rPr lang="en-US" dirty="0" smtClean="0"/>
              <a:t>hreshold – Tested in Run1</a:t>
            </a:r>
          </a:p>
          <a:p>
            <a:endParaRPr lang="en-US" dirty="0" smtClean="0"/>
          </a:p>
          <a:p>
            <a:r>
              <a:rPr lang="en-US" dirty="0" smtClean="0"/>
              <a:t>Study dump dipole (+5A, 0A, </a:t>
            </a:r>
            <a:r>
              <a:rPr lang="en-US" dirty="0" smtClean="0"/>
              <a:t>-5A</a:t>
            </a:r>
            <a:r>
              <a:rPr lang="en-US" dirty="0" smtClean="0"/>
              <a:t>) – Tested in Run1 (for thinner foils, 0A or -5A may yield lower dump rate)</a:t>
            </a:r>
          </a:p>
          <a:p>
            <a:endParaRPr lang="en-US" dirty="0"/>
          </a:p>
          <a:p>
            <a:r>
              <a:rPr lang="en-US" dirty="0" smtClean="0"/>
              <a:t>Laser timing veto – Tested on February 9, 2015</a:t>
            </a:r>
          </a:p>
        </p:txBody>
      </p:sp>
      <p:sp>
        <p:nvSpPr>
          <p:cNvPr id="4" name="Rounded Rectangular Callout 3"/>
          <p:cNvSpPr/>
          <p:nvPr/>
        </p:nvSpPr>
        <p:spPr>
          <a:xfrm>
            <a:off x="609600" y="5561076"/>
            <a:ext cx="7086600" cy="612648"/>
          </a:xfrm>
          <a:prstGeom prst="wedgeRoundRectCallout">
            <a:avLst>
              <a:gd name="adj1" fmla="val -11634"/>
              <a:gd name="adj2" fmla="val -50506"/>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Note: Dump rate depends on electron energy  (  ̴1/E)</a:t>
            </a:r>
          </a:p>
        </p:txBody>
      </p:sp>
      <p:sp>
        <p:nvSpPr>
          <p:cNvPr id="5" name="Slide Number Placeholder 4"/>
          <p:cNvSpPr>
            <a:spLocks noGrp="1"/>
          </p:cNvSpPr>
          <p:nvPr>
            <p:ph type="sldNum" sz="quarter" idx="12"/>
          </p:nvPr>
        </p:nvSpPr>
        <p:spPr/>
        <p:txBody>
          <a:bodyPr/>
          <a:lstStyle/>
          <a:p>
            <a:fld id="{FA5BBCD6-6DC6-4A57-8085-D6D93330E85F}" type="slidenum">
              <a:rPr lang="en-US" smtClean="0"/>
              <a:t>10</a:t>
            </a:fld>
            <a:endParaRPr lang="en-US"/>
          </a:p>
        </p:txBody>
      </p:sp>
    </p:spTree>
    <p:extLst>
      <p:ext uri="{BB962C8B-B14F-4D97-AF65-F5344CB8AC3E}">
        <p14:creationId xmlns:p14="http://schemas.microsoft.com/office/powerpoint/2010/main" val="13501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Run2 Strategy</a:t>
            </a:r>
            <a:endParaRPr lang="en-US" dirty="0"/>
          </a:p>
        </p:txBody>
      </p:sp>
      <p:sp>
        <p:nvSpPr>
          <p:cNvPr id="3" name="Content Placeholder 2"/>
          <p:cNvSpPr>
            <a:spLocks noGrp="1"/>
          </p:cNvSpPr>
          <p:nvPr>
            <p:ph idx="1"/>
          </p:nvPr>
        </p:nvSpPr>
        <p:spPr>
          <a:xfrm>
            <a:off x="0" y="1066800"/>
            <a:ext cx="9144000" cy="5791200"/>
          </a:xfrm>
        </p:spPr>
        <p:txBody>
          <a:bodyPr>
            <a:noAutofit/>
          </a:bodyPr>
          <a:lstStyle/>
          <a:p>
            <a:r>
              <a:rPr lang="en-US" sz="2800" dirty="0" smtClean="0"/>
              <a:t>At 3 MeV:</a:t>
            </a:r>
          </a:p>
          <a:p>
            <a:pPr lvl="1"/>
            <a:r>
              <a:rPr lang="en-US" sz="2000" dirty="0" smtClean="0"/>
              <a:t>Dump events will be higher due to energy</a:t>
            </a:r>
          </a:p>
          <a:p>
            <a:pPr lvl="1"/>
            <a:r>
              <a:rPr lang="en-US" sz="2000" dirty="0" smtClean="0"/>
              <a:t>Increase discriminator </a:t>
            </a:r>
            <a:r>
              <a:rPr lang="en-US" sz="2000" dirty="0"/>
              <a:t>t</a:t>
            </a:r>
            <a:r>
              <a:rPr lang="en-US" sz="2000" dirty="0" smtClean="0"/>
              <a:t>hreshold</a:t>
            </a:r>
            <a:endParaRPr lang="en-US" sz="2000" dirty="0"/>
          </a:p>
          <a:p>
            <a:pPr lvl="1">
              <a:buFont typeface="Wingdings" panose="05000000000000000000" pitchFamily="2" charset="2"/>
              <a:buChar char="Ø"/>
            </a:pPr>
            <a:r>
              <a:rPr lang="en-US" sz="2000" dirty="0" smtClean="0"/>
              <a:t>Thick foils will benefit from faster DAQ but very little reduction in overall time required for Run2. Here DAQ speed will help with systematic studies, e.g., many short runs with very high statistics for stability study.</a:t>
            </a:r>
          </a:p>
          <a:p>
            <a:pPr lvl="1">
              <a:buFont typeface="Wingdings" panose="05000000000000000000" pitchFamily="2" charset="2"/>
              <a:buChar char="Ø"/>
            </a:pPr>
            <a:endParaRPr lang="en-US" sz="2000" dirty="0" smtClean="0"/>
          </a:p>
          <a:p>
            <a:r>
              <a:rPr lang="en-US" sz="2800" dirty="0" smtClean="0"/>
              <a:t>At 8 MeV:</a:t>
            </a:r>
          </a:p>
          <a:p>
            <a:pPr lvl="1"/>
            <a:r>
              <a:rPr lang="en-US" sz="2000" dirty="0" smtClean="0"/>
              <a:t>Dump events will be lower due to energy</a:t>
            </a:r>
          </a:p>
          <a:p>
            <a:pPr lvl="1"/>
            <a:r>
              <a:rPr lang="en-US" sz="2000" dirty="0" smtClean="0"/>
              <a:t>Elastic rate is too low to benefit from faster DAQ</a:t>
            </a:r>
          </a:p>
          <a:p>
            <a:pPr lvl="1"/>
            <a:r>
              <a:rPr lang="en-US" sz="2000" dirty="0" smtClean="0"/>
              <a:t>Suppress dump events will reduce deadtime</a:t>
            </a:r>
            <a:endParaRPr lang="en-US" sz="2000" dirty="0"/>
          </a:p>
          <a:p>
            <a:pPr lvl="1">
              <a:buFont typeface="Wingdings" panose="05000000000000000000" pitchFamily="2" charset="2"/>
              <a:buChar char="Ø"/>
            </a:pPr>
            <a:r>
              <a:rPr lang="en-US" sz="2000" dirty="0" smtClean="0"/>
              <a:t>Will run at about 5 µA (31 MHz) for all foils (current limited)</a:t>
            </a:r>
          </a:p>
          <a:p>
            <a:pPr lvl="1">
              <a:buFont typeface="Wingdings" panose="05000000000000000000" pitchFamily="2" charset="2"/>
              <a:buChar char="Ø"/>
            </a:pPr>
            <a:endParaRPr lang="en-US" sz="2000" dirty="0" smtClean="0"/>
          </a:p>
        </p:txBody>
      </p:sp>
      <p:sp>
        <p:nvSpPr>
          <p:cNvPr id="4" name="Rounded Rectangular Callout 3"/>
          <p:cNvSpPr/>
          <p:nvPr/>
        </p:nvSpPr>
        <p:spPr>
          <a:xfrm>
            <a:off x="228600" y="5756366"/>
            <a:ext cx="8763000" cy="612648"/>
          </a:xfrm>
          <a:prstGeom prst="wedgeRoundRectCallout">
            <a:avLst>
              <a:gd name="adj1" fmla="val -11634"/>
              <a:gd name="adj2" fmla="val -50506"/>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What is a reasonable current limit? Run1 was 5 µA</a:t>
            </a:r>
            <a:endParaRPr lang="en-US" sz="3200" dirty="0">
              <a:solidFill>
                <a:schemeClr val="tx1"/>
              </a:solidFill>
            </a:endParaRPr>
          </a:p>
        </p:txBody>
      </p:sp>
      <p:sp>
        <p:nvSpPr>
          <p:cNvPr id="5" name="Slide Number Placeholder 4"/>
          <p:cNvSpPr>
            <a:spLocks noGrp="1"/>
          </p:cNvSpPr>
          <p:nvPr>
            <p:ph type="sldNum" sz="quarter" idx="12"/>
          </p:nvPr>
        </p:nvSpPr>
        <p:spPr/>
        <p:txBody>
          <a:bodyPr/>
          <a:lstStyle/>
          <a:p>
            <a:fld id="{FA5BBCD6-6DC6-4A57-8085-D6D93330E85F}" type="slidenum">
              <a:rPr lang="en-US" smtClean="0"/>
              <a:t>11</a:t>
            </a:fld>
            <a:endParaRPr lang="en-US"/>
          </a:p>
        </p:txBody>
      </p:sp>
    </p:spTree>
    <p:extLst>
      <p:ext uri="{BB962C8B-B14F-4D97-AF65-F5344CB8AC3E}">
        <p14:creationId xmlns:p14="http://schemas.microsoft.com/office/powerpoint/2010/main" val="69451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 Estimates</a:t>
            </a:r>
            <a:endParaRPr lang="en-US" dirty="0"/>
          </a:p>
        </p:txBody>
      </p:sp>
    </p:spTree>
    <p:extLst>
      <p:ext uri="{BB962C8B-B14F-4D97-AF65-F5344CB8AC3E}">
        <p14:creationId xmlns:p14="http://schemas.microsoft.com/office/powerpoint/2010/main" val="44590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Al Estimates Assumptions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DAQ rate limit = 10 kHz</a:t>
            </a:r>
          </a:p>
          <a:p>
            <a:endParaRPr lang="en-US" dirty="0" smtClean="0"/>
          </a:p>
          <a:p>
            <a:r>
              <a:rPr lang="en-US" dirty="0" smtClean="0"/>
              <a:t>Current limit = 40 µA</a:t>
            </a:r>
          </a:p>
          <a:p>
            <a:endParaRPr lang="en-US" dirty="0" smtClean="0"/>
          </a:p>
          <a:p>
            <a:r>
              <a:rPr lang="en-US" dirty="0" smtClean="0"/>
              <a:t>Dump rate (with suppression) = 10 Hz/µA per detector</a:t>
            </a:r>
            <a:endParaRPr lang="en-US" dirty="0"/>
          </a:p>
          <a:p>
            <a:endParaRPr lang="en-US" dirty="0" smtClean="0"/>
          </a:p>
          <a:p>
            <a:r>
              <a:rPr lang="en-US" dirty="0" smtClean="0"/>
              <a:t>Target thickness </a:t>
            </a:r>
            <a:r>
              <a:rPr lang="en-US" dirty="0"/>
              <a:t>e</a:t>
            </a:r>
            <a:r>
              <a:rPr lang="en-US" dirty="0" smtClean="0"/>
              <a:t>xtrapolation: </a:t>
            </a:r>
            <a:r>
              <a:rPr lang="el-GR" dirty="0" smtClean="0"/>
              <a:t>α</a:t>
            </a:r>
            <a:r>
              <a:rPr lang="en-US" baseline="-25000" dirty="0" smtClean="0"/>
              <a:t>Al</a:t>
            </a:r>
            <a:r>
              <a:rPr lang="en-US" dirty="0" smtClean="0"/>
              <a:t> = 0</a:t>
            </a:r>
          </a:p>
        </p:txBody>
      </p:sp>
      <p:sp>
        <p:nvSpPr>
          <p:cNvPr id="4" name="Rounded Rectangular Callout 3"/>
          <p:cNvSpPr/>
          <p:nvPr/>
        </p:nvSpPr>
        <p:spPr>
          <a:xfrm>
            <a:off x="6400800" y="2011680"/>
            <a:ext cx="2209800" cy="1295400"/>
          </a:xfrm>
          <a:prstGeom prst="wedgeRoundRectCallout">
            <a:avLst>
              <a:gd name="adj1" fmla="val -37271"/>
              <a:gd name="adj2" fmla="val 60720"/>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We have to suppress dump events for Al</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FA5BBCD6-6DC6-4A57-8085-D6D93330E85F}" type="slidenum">
              <a:rPr lang="en-US" smtClean="0"/>
              <a:t>13</a:t>
            </a:fld>
            <a:endParaRPr lang="en-US"/>
          </a:p>
        </p:txBody>
      </p:sp>
    </p:spTree>
    <p:extLst>
      <p:ext uri="{BB962C8B-B14F-4D97-AF65-F5344CB8AC3E}">
        <p14:creationId xmlns:p14="http://schemas.microsoft.com/office/powerpoint/2010/main" val="66097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1100"/>
            <a:ext cx="9098280" cy="5394960"/>
          </a:xfrm>
          <a:prstGeom prst="rect">
            <a:avLst/>
          </a:prstGeom>
        </p:spPr>
      </p:pic>
      <p:sp>
        <p:nvSpPr>
          <p:cNvPr id="3" name="Slide Number Placeholder 2"/>
          <p:cNvSpPr>
            <a:spLocks noGrp="1"/>
          </p:cNvSpPr>
          <p:nvPr>
            <p:ph type="sldNum" sz="quarter" idx="12"/>
          </p:nvPr>
        </p:nvSpPr>
        <p:spPr/>
        <p:txBody>
          <a:bodyPr/>
          <a:lstStyle/>
          <a:p>
            <a:fld id="{FA5BBCD6-6DC6-4A57-8085-D6D93330E85F}" type="slidenum">
              <a:rPr lang="en-US" smtClean="0"/>
              <a:t>14</a:t>
            </a:fld>
            <a:endParaRPr lang="en-US"/>
          </a:p>
        </p:txBody>
      </p:sp>
    </p:spTree>
    <p:extLst>
      <p:ext uri="{BB962C8B-B14F-4D97-AF65-F5344CB8AC3E}">
        <p14:creationId xmlns:p14="http://schemas.microsoft.com/office/powerpoint/2010/main" val="368764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825" y="209550"/>
            <a:ext cx="5086350" cy="6438900"/>
          </a:xfrm>
          <a:prstGeom prst="rect">
            <a:avLst/>
          </a:prstGeom>
        </p:spPr>
      </p:pic>
      <p:sp>
        <p:nvSpPr>
          <p:cNvPr id="2" name="Slide Number Placeholder 1"/>
          <p:cNvSpPr>
            <a:spLocks noGrp="1"/>
          </p:cNvSpPr>
          <p:nvPr>
            <p:ph type="sldNum" sz="quarter" idx="12"/>
          </p:nvPr>
        </p:nvSpPr>
        <p:spPr/>
        <p:txBody>
          <a:bodyPr/>
          <a:lstStyle/>
          <a:p>
            <a:fld id="{FA5BBCD6-6DC6-4A57-8085-D6D93330E85F}" type="slidenum">
              <a:rPr lang="en-US" smtClean="0"/>
              <a:t>15</a:t>
            </a:fld>
            <a:endParaRPr lang="en-US"/>
          </a:p>
        </p:txBody>
      </p:sp>
    </p:spTree>
    <p:extLst>
      <p:ext uri="{BB962C8B-B14F-4D97-AF65-F5344CB8AC3E}">
        <p14:creationId xmlns:p14="http://schemas.microsoft.com/office/powerpoint/2010/main" val="342794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Summary </a:t>
            </a:r>
            <a:r>
              <a:rPr lang="en-US" dirty="0"/>
              <a:t>of FADC </a:t>
            </a:r>
            <a:r>
              <a:rPr lang="en-US" dirty="0" smtClean="0"/>
              <a:t>Development </a:t>
            </a:r>
            <a:r>
              <a:rPr lang="en-US" dirty="0"/>
              <a:t>for </a:t>
            </a:r>
            <a:r>
              <a:rPr lang="en-US" dirty="0" smtClean="0"/>
              <a:t>Faster Performance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8525728"/>
              </p:ext>
            </p:extLst>
          </p:nvPr>
        </p:nvGraphicFramePr>
        <p:xfrm>
          <a:off x="152400" y="1905000"/>
          <a:ext cx="6163208" cy="4796825"/>
        </p:xfrm>
        <a:graphic>
          <a:graphicData uri="http://schemas.openxmlformats.org/drawingml/2006/table">
            <a:tbl>
              <a:tblPr firstRow="1" bandRow="1">
                <a:tableStyleId>{00A15C55-8517-42AA-B614-E9B94910E393}</a:tableStyleId>
              </a:tblPr>
              <a:tblGrid>
                <a:gridCol w="1424120"/>
                <a:gridCol w="3066781"/>
                <a:gridCol w="1672307"/>
              </a:tblGrid>
              <a:tr h="629339">
                <a:tc>
                  <a:txBody>
                    <a:bodyPr/>
                    <a:lstStyle/>
                    <a:p>
                      <a:pPr algn="ctr"/>
                      <a:r>
                        <a:rPr lang="en-US" sz="1400" dirty="0" smtClean="0"/>
                        <a:t>Name</a:t>
                      </a:r>
                      <a:endParaRPr lang="en-US" sz="1400" dirty="0"/>
                    </a:p>
                  </a:txBody>
                  <a:tcPr marT="45717" marB="45717"/>
                </a:tc>
                <a:tc>
                  <a:txBody>
                    <a:bodyPr/>
                    <a:lstStyle/>
                    <a:p>
                      <a:pPr algn="ctr"/>
                      <a:r>
                        <a:rPr lang="en-US" sz="1400" dirty="0" smtClean="0"/>
                        <a:t>Readout</a:t>
                      </a:r>
                      <a:endParaRPr lang="en-US" sz="1400" dirty="0"/>
                    </a:p>
                  </a:txBody>
                  <a:tcPr marT="45717" marB="45717"/>
                </a:tc>
                <a:tc>
                  <a:txBody>
                    <a:bodyPr/>
                    <a:lstStyle/>
                    <a:p>
                      <a:pPr algn="ctr"/>
                      <a:r>
                        <a:rPr lang="en-US" sz="1400" dirty="0" smtClean="0"/>
                        <a:t>Trigger</a:t>
                      </a:r>
                      <a:endParaRPr lang="en-US" sz="1400" dirty="0"/>
                    </a:p>
                  </a:txBody>
                  <a:tcPr marT="45717" marB="45717"/>
                </a:tc>
              </a:tr>
              <a:tr h="463054">
                <a:tc>
                  <a:txBody>
                    <a:bodyPr/>
                    <a:lstStyle/>
                    <a:p>
                      <a:r>
                        <a:rPr lang="en-US" sz="1400" dirty="0" smtClean="0"/>
                        <a:t>Scalers</a:t>
                      </a:r>
                      <a:endParaRPr lang="en-US" sz="1400" dirty="0"/>
                    </a:p>
                  </a:txBody>
                  <a:tcPr marT="45717" marB="45717"/>
                </a:tc>
                <a:tc>
                  <a:txBody>
                    <a:bodyPr/>
                    <a:lstStyle/>
                    <a:p>
                      <a:r>
                        <a:rPr lang="en-US" sz="1400" dirty="0" smtClean="0"/>
                        <a:t>Scaler S1 (helicity</a:t>
                      </a:r>
                      <a:r>
                        <a:rPr lang="en-US" sz="1400" baseline="0" dirty="0" smtClean="0"/>
                        <a:t> gated</a:t>
                      </a:r>
                      <a:r>
                        <a:rPr lang="en-US" sz="1400" dirty="0" smtClean="0"/>
                        <a:t>)</a:t>
                      </a:r>
                      <a:r>
                        <a:rPr lang="en-US" sz="1400" baseline="0" dirty="0" smtClean="0"/>
                        <a:t>, S2 (un-gated)</a:t>
                      </a:r>
                      <a:endParaRPr lang="en-US" sz="1400" dirty="0"/>
                    </a:p>
                  </a:txBody>
                  <a:tcPr marT="45717" marB="45717"/>
                </a:tc>
                <a:tc>
                  <a:txBody>
                    <a:bodyPr/>
                    <a:lstStyle/>
                    <a:p>
                      <a:r>
                        <a:rPr lang="en-US" sz="1400" dirty="0" smtClean="0"/>
                        <a:t>Delayed nT_Settle</a:t>
                      </a:r>
                      <a:endParaRPr lang="en-US" sz="1400" dirty="0"/>
                    </a:p>
                  </a:txBody>
                  <a:tcPr marT="45717" marB="45717"/>
                </a:tc>
              </a:tr>
              <a:tr h="463054">
                <a:tc>
                  <a:txBody>
                    <a:bodyPr/>
                    <a:lstStyle/>
                    <a:p>
                      <a:r>
                        <a:rPr lang="en-US" sz="1400" dirty="0" smtClean="0"/>
                        <a:t>Mott_Sample</a:t>
                      </a:r>
                      <a:endParaRPr lang="en-US" sz="1400" dirty="0"/>
                    </a:p>
                  </a:txBody>
                  <a:tcPr marT="45717" marB="45717"/>
                </a:tc>
                <a:tc>
                  <a:txBody>
                    <a:bodyPr/>
                    <a:lstStyle/>
                    <a:p>
                      <a:r>
                        <a:rPr lang="en-US" sz="1400" dirty="0" smtClean="0"/>
                        <a:t>Mott FADC (Mode=1), S1, S2, TDC</a:t>
                      </a:r>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Mott Detector</a:t>
                      </a:r>
                    </a:p>
                  </a:txBody>
                  <a:tcPr marT="45717" marB="45717"/>
                </a:tc>
              </a:tr>
              <a:tr h="463054">
                <a:tc>
                  <a:txBody>
                    <a:bodyPr/>
                    <a:lstStyle/>
                    <a:p>
                      <a:r>
                        <a:rPr lang="en-US" sz="1400" b="0" dirty="0" smtClean="0"/>
                        <a:t>Mott_SemiInt</a:t>
                      </a:r>
                      <a:endParaRPr lang="en-US" sz="1400" b="0" dirty="0"/>
                    </a:p>
                  </a:txBody>
                  <a:tcPr marT="45717" marB="45717"/>
                </a:tc>
                <a:tc>
                  <a:txBody>
                    <a:bodyPr/>
                    <a:lstStyle/>
                    <a:p>
                      <a:r>
                        <a:rPr lang="en-US" sz="1400" b="0" dirty="0" smtClean="0"/>
                        <a:t>Mott FADC (Mode=7), S1, S2, TDC</a:t>
                      </a:r>
                      <a:endParaRPr lang="en-US" sz="1400" b="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Mott Detector</a:t>
                      </a:r>
                    </a:p>
                  </a:txBody>
                  <a:tcPr marT="45717" marB="45717"/>
                </a:tc>
              </a:tr>
              <a:tr h="463054">
                <a:tc>
                  <a:txBody>
                    <a:bodyPr/>
                    <a:lstStyle/>
                    <a:p>
                      <a:r>
                        <a:rPr lang="en-US" sz="1400" dirty="0" smtClean="0"/>
                        <a:t>PEPPo_Int</a:t>
                      </a:r>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INT</a:t>
                      </a:r>
                      <a:r>
                        <a:rPr lang="en-US" sz="1400" baseline="0" dirty="0" smtClean="0"/>
                        <a:t> </a:t>
                      </a:r>
                      <a:r>
                        <a:rPr lang="en-US" sz="1400" dirty="0" smtClean="0"/>
                        <a:t>FADC,</a:t>
                      </a:r>
                      <a:r>
                        <a:rPr lang="fr-FR" sz="1400" dirty="0" smtClean="0"/>
                        <a:t> S1, S2</a:t>
                      </a:r>
                      <a:endParaRPr lang="en-US" sz="1400" dirty="0" smtClean="0"/>
                    </a:p>
                  </a:txBody>
                  <a:tcPr marT="45717" marB="45717"/>
                </a:tc>
                <a:tc>
                  <a:txBody>
                    <a:bodyPr/>
                    <a:lstStyle/>
                    <a:p>
                      <a:r>
                        <a:rPr lang="en-US" sz="1400" dirty="0" smtClean="0"/>
                        <a:t>nT_Settle</a:t>
                      </a:r>
                      <a:endParaRPr lang="en-US" sz="1400" dirty="0"/>
                    </a:p>
                  </a:txBody>
                  <a:tcPr marT="45717" marB="45717"/>
                </a:tc>
              </a:tr>
              <a:tr h="463054">
                <a:tc>
                  <a:txBody>
                    <a:bodyPr/>
                    <a:lstStyle/>
                    <a:p>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marT="45717" marB="45717"/>
                </a:tc>
                <a:tc>
                  <a:txBody>
                    <a:bodyPr/>
                    <a:lstStyle/>
                    <a:p>
                      <a:endParaRPr lang="en-US" sz="1400" dirty="0"/>
                    </a:p>
                  </a:txBody>
                  <a:tcPr marT="45717" marB="45717"/>
                </a:tc>
              </a:tr>
              <a:tr h="463054">
                <a:tc>
                  <a:txBody>
                    <a:bodyPr/>
                    <a:lstStyle/>
                    <a:p>
                      <a:r>
                        <a:rPr lang="en-US" sz="1400" b="1" dirty="0" smtClean="0"/>
                        <a:t>SemiIntFast</a:t>
                      </a:r>
                      <a:endParaRPr lang="en-US" sz="1400" b="1" dirty="0"/>
                    </a:p>
                  </a:txBody>
                  <a:tcPr marT="45717" marB="45717"/>
                </a:tc>
                <a:tc>
                  <a:txBody>
                    <a:bodyPr/>
                    <a:lstStyle/>
                    <a:p>
                      <a:r>
                        <a:rPr lang="en-US" sz="1400" b="1" dirty="0" smtClean="0"/>
                        <a:t>Mott FADC (Mode=7), </a:t>
                      </a:r>
                      <a:r>
                        <a:rPr lang="en-US" sz="1400" b="1" dirty="0" err="1" smtClean="0"/>
                        <a:t>BlockLevel</a:t>
                      </a:r>
                      <a:r>
                        <a:rPr lang="en-US" sz="1400" b="1" dirty="0" smtClean="0"/>
                        <a:t>=1</a:t>
                      </a:r>
                      <a:endParaRPr lang="en-US" sz="1400" b="1"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tc>
              </a:tr>
              <a:tr h="463054">
                <a:tc>
                  <a:txBody>
                    <a:bodyPr/>
                    <a:lstStyle/>
                    <a:p>
                      <a:endParaRPr lang="en-US" sz="1400" b="1" dirty="0"/>
                    </a:p>
                  </a:txBody>
                  <a:tcPr marT="45717" marB="45717"/>
                </a:tc>
                <a:tc>
                  <a:txBody>
                    <a:bodyPr/>
                    <a:lstStyle/>
                    <a:p>
                      <a:endParaRPr lang="en-US" sz="1400" b="1"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1" dirty="0" smtClean="0"/>
                    </a:p>
                  </a:txBody>
                  <a:tcPr marT="45717" marB="45717"/>
                </a:tc>
              </a:tr>
              <a:tr h="463054">
                <a:tc>
                  <a:txBody>
                    <a:bodyPr/>
                    <a:lstStyle/>
                    <a:p>
                      <a:r>
                        <a:rPr lang="en-US" sz="1400" b="1" dirty="0" smtClean="0"/>
                        <a:t>SemiIntBlock</a:t>
                      </a:r>
                      <a:endParaRPr lang="en-US" sz="1400" b="1" dirty="0"/>
                    </a:p>
                  </a:txBody>
                  <a:tcPr marT="45717" marB="45717">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Mott FADC (Mode=7), </a:t>
                      </a:r>
                      <a:r>
                        <a:rPr lang="en-US" sz="1400" b="1" dirty="0" err="1" smtClean="0"/>
                        <a:t>BlockLevel</a:t>
                      </a:r>
                      <a:r>
                        <a:rPr lang="en-US" sz="1400" b="1" dirty="0" smtClean="0"/>
                        <a:t>=50</a:t>
                      </a:r>
                    </a:p>
                  </a:txBody>
                  <a:tcPr marT="45717" marB="45717">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solidFill>
                      <a:schemeClr val="accent6">
                        <a:lumMod val="20000"/>
                        <a:lumOff val="80000"/>
                      </a:schemeClr>
                    </a:solidFill>
                  </a:tcPr>
                </a:tc>
              </a:tr>
              <a:tr h="463054">
                <a:tc>
                  <a:txBody>
                    <a:bodyPr/>
                    <a:lstStyle/>
                    <a:p>
                      <a:r>
                        <a:rPr lang="en-US" sz="1400" b="1" dirty="0" smtClean="0"/>
                        <a:t>SampleBlock</a:t>
                      </a:r>
                      <a:endParaRPr lang="en-US" sz="1400" b="1" dirty="0"/>
                    </a:p>
                  </a:txBody>
                  <a:tcPr marT="45717" marB="45717">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Mott FADC (Mode=1), </a:t>
                      </a:r>
                      <a:r>
                        <a:rPr lang="en-US" sz="1400" b="1" dirty="0" err="1" smtClean="0"/>
                        <a:t>BlockLevel</a:t>
                      </a:r>
                      <a:r>
                        <a:rPr lang="en-US" sz="1400" b="1" dirty="0" smtClean="0"/>
                        <a:t>=50</a:t>
                      </a:r>
                    </a:p>
                  </a:txBody>
                  <a:tcPr marT="45717" marB="45717">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solidFill>
                      <a:schemeClr val="accent6">
                        <a:lumMod val="20000"/>
                        <a:lumOff val="80000"/>
                      </a:schemeClr>
                    </a:solidFill>
                  </a:tcPr>
                </a:tc>
              </a:tr>
            </a:tbl>
          </a:graphicData>
        </a:graphic>
      </p:graphicFrame>
      <p:sp>
        <p:nvSpPr>
          <p:cNvPr id="7" name="Rounded Rectangular Callout 6"/>
          <p:cNvSpPr/>
          <p:nvPr/>
        </p:nvSpPr>
        <p:spPr>
          <a:xfrm>
            <a:off x="6409509" y="4349931"/>
            <a:ext cx="2590800" cy="1981200"/>
          </a:xfrm>
          <a:prstGeom prst="wedgeRoundRectCallout">
            <a:avLst>
              <a:gd name="adj1" fmla="val -53573"/>
              <a:gd name="adj2" fmla="val 35887"/>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For DAQ to be faster:</a:t>
            </a:r>
          </a:p>
          <a:p>
            <a:pPr marL="400050" indent="-400050">
              <a:buFont typeface="+mj-lt"/>
              <a:buAutoNum type="romanUcPeriod"/>
            </a:pPr>
            <a:r>
              <a:rPr lang="en-US" dirty="0">
                <a:solidFill>
                  <a:schemeClr val="tx1"/>
                </a:solidFill>
              </a:rPr>
              <a:t>No Readout of CAEN V775 TDC or SIS3801 Scalers; only FADC readout</a:t>
            </a:r>
          </a:p>
          <a:p>
            <a:pPr marL="400050" indent="-400050">
              <a:buFont typeface="+mj-lt"/>
              <a:buAutoNum type="romanUcPeriod"/>
            </a:pPr>
            <a:r>
              <a:rPr lang="en-US" dirty="0">
                <a:solidFill>
                  <a:schemeClr val="tx1"/>
                </a:solidFill>
              </a:rPr>
              <a:t>Use block readout</a:t>
            </a:r>
          </a:p>
        </p:txBody>
      </p:sp>
      <p:sp>
        <p:nvSpPr>
          <p:cNvPr id="3" name="Slide Number Placeholder 2"/>
          <p:cNvSpPr>
            <a:spLocks noGrp="1"/>
          </p:cNvSpPr>
          <p:nvPr>
            <p:ph type="sldNum" sz="quarter" idx="12"/>
          </p:nvPr>
        </p:nvSpPr>
        <p:spPr/>
        <p:txBody>
          <a:bodyPr/>
          <a:lstStyle/>
          <a:p>
            <a:fld id="{FA5BBCD6-6DC6-4A57-8085-D6D93330E85F}" type="slidenum">
              <a:rPr lang="en-US" smtClean="0"/>
              <a:t>2</a:t>
            </a:fld>
            <a:endParaRPr lang="en-US"/>
          </a:p>
        </p:txBody>
      </p:sp>
    </p:spTree>
    <p:extLst>
      <p:ext uri="{BB962C8B-B14F-4D97-AF65-F5344CB8AC3E}">
        <p14:creationId xmlns:p14="http://schemas.microsoft.com/office/powerpoint/2010/main" val="298015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Beam Test (Goal: Can we use FADC timing)</a:t>
            </a:r>
            <a:endParaRPr lang="en-US" dirty="0"/>
          </a:p>
        </p:txBody>
      </p:sp>
      <p:sp>
        <p:nvSpPr>
          <p:cNvPr id="3" name="Content Placeholder 2"/>
          <p:cNvSpPr>
            <a:spLocks noGrp="1"/>
          </p:cNvSpPr>
          <p:nvPr>
            <p:ph idx="1"/>
          </p:nvPr>
        </p:nvSpPr>
        <p:spPr>
          <a:xfrm>
            <a:off x="15240" y="1219200"/>
            <a:ext cx="9128760" cy="5638800"/>
          </a:xfrm>
          <a:noFill/>
        </p:spPr>
        <p:txBody>
          <a:bodyPr>
            <a:noAutofit/>
          </a:bodyPr>
          <a:lstStyle/>
          <a:p>
            <a:r>
              <a:rPr lang="en-US" dirty="0" smtClean="0"/>
              <a:t>February 9, 2015:</a:t>
            </a:r>
          </a:p>
          <a:p>
            <a:pPr lvl="1"/>
            <a:r>
              <a:rPr lang="en-US" sz="2000" dirty="0" smtClean="0"/>
              <a:t>Run </a:t>
            </a:r>
            <a:r>
              <a:rPr lang="en-US" sz="2000" dirty="0"/>
              <a:t>8225: </a:t>
            </a:r>
            <a:r>
              <a:rPr lang="en-US" sz="2000" dirty="0" smtClean="0"/>
              <a:t>Mott_SemiInt, deadtime </a:t>
            </a:r>
            <a:r>
              <a:rPr lang="en-US" sz="2000" dirty="0"/>
              <a:t>= 28% at 5.1 </a:t>
            </a:r>
            <a:r>
              <a:rPr lang="en-US" sz="2000" dirty="0" smtClean="0"/>
              <a:t>kHz</a:t>
            </a:r>
            <a:endParaRPr lang="en-US" sz="2000" dirty="0"/>
          </a:p>
          <a:p>
            <a:pPr lvl="1"/>
            <a:r>
              <a:rPr lang="en-US" sz="2000" dirty="0" smtClean="0"/>
              <a:t>Run </a:t>
            </a:r>
            <a:r>
              <a:rPr lang="en-US" sz="2000" dirty="0"/>
              <a:t>8227: </a:t>
            </a:r>
            <a:r>
              <a:rPr lang="en-US" sz="2000" dirty="0" smtClean="0"/>
              <a:t>SemiIntFast, deadtime </a:t>
            </a:r>
            <a:r>
              <a:rPr lang="en-US" sz="2000" dirty="0"/>
              <a:t>= 17% at 5.1 </a:t>
            </a:r>
            <a:r>
              <a:rPr lang="en-US" sz="2000" dirty="0" smtClean="0"/>
              <a:t>kHz</a:t>
            </a:r>
          </a:p>
          <a:p>
            <a:pPr lvl="1"/>
            <a:r>
              <a:rPr lang="en-US" sz="2000" dirty="0" smtClean="0"/>
              <a:t>Run </a:t>
            </a:r>
            <a:r>
              <a:rPr lang="en-US" sz="2000" dirty="0"/>
              <a:t>8228: </a:t>
            </a:r>
            <a:r>
              <a:rPr lang="en-US" sz="2000" b="1" u="sng" dirty="0" smtClean="0"/>
              <a:t>SemiIntBlock, deadtime </a:t>
            </a:r>
            <a:r>
              <a:rPr lang="en-US" sz="2000" b="1" u="sng" dirty="0"/>
              <a:t>= 1% at 5.1 </a:t>
            </a:r>
            <a:r>
              <a:rPr lang="en-US" sz="2000" b="1" u="sng" dirty="0" smtClean="0"/>
              <a:t>kHz</a:t>
            </a:r>
          </a:p>
          <a:p>
            <a:pPr lvl="1"/>
            <a:endParaRPr lang="en-US" sz="2000" dirty="0" smtClean="0"/>
          </a:p>
          <a:p>
            <a:pPr marL="457200" lvl="1" indent="0">
              <a:buNone/>
            </a:pPr>
            <a:endParaRPr lang="en-US" sz="2000" dirty="0"/>
          </a:p>
          <a:p>
            <a:r>
              <a:rPr lang="en-US" dirty="0" smtClean="0"/>
              <a:t>March 17, </a:t>
            </a:r>
            <a:r>
              <a:rPr lang="en-US" dirty="0"/>
              <a:t>2015:</a:t>
            </a:r>
          </a:p>
          <a:p>
            <a:pPr lvl="1"/>
            <a:r>
              <a:rPr lang="en-US" sz="2000" dirty="0" smtClean="0"/>
              <a:t>Mott </a:t>
            </a:r>
            <a:r>
              <a:rPr lang="en-US" sz="2000" dirty="0"/>
              <a:t>Run 8312: </a:t>
            </a:r>
            <a:r>
              <a:rPr lang="en-US" sz="2000" dirty="0" smtClean="0"/>
              <a:t>Mott_SemiInt, </a:t>
            </a:r>
            <a:r>
              <a:rPr lang="en-US" sz="2000" dirty="0"/>
              <a:t>FADC Delay: </a:t>
            </a:r>
            <a:r>
              <a:rPr lang="en-US" sz="2000" dirty="0" smtClean="0"/>
              <a:t>Ch8=0,CH9=0,Ch11=4</a:t>
            </a:r>
          </a:p>
          <a:p>
            <a:pPr lvl="1"/>
            <a:r>
              <a:rPr lang="en-US" sz="2000" dirty="0" smtClean="0"/>
              <a:t>Mott </a:t>
            </a:r>
            <a:r>
              <a:rPr lang="en-US" sz="2000" dirty="0"/>
              <a:t>Run 8313: </a:t>
            </a:r>
            <a:r>
              <a:rPr lang="en-US" sz="2000" dirty="0" smtClean="0"/>
              <a:t>Mott_SemiInt, </a:t>
            </a:r>
            <a:r>
              <a:rPr lang="en-US" sz="2000" dirty="0"/>
              <a:t>FADC Delay: </a:t>
            </a:r>
            <a:r>
              <a:rPr lang="en-US" sz="2000" dirty="0" smtClean="0"/>
              <a:t>Ch8=0,CH9=2,Ch11=4</a:t>
            </a:r>
          </a:p>
          <a:p>
            <a:pPr lvl="1"/>
            <a:endParaRPr lang="en-US" sz="2000" dirty="0" smtClean="0"/>
          </a:p>
          <a:p>
            <a:pPr lvl="1"/>
            <a:endParaRPr lang="en-US" sz="2000" dirty="0"/>
          </a:p>
          <a:p>
            <a:pPr lvl="1"/>
            <a:r>
              <a:rPr lang="en-US" sz="2000" dirty="0" smtClean="0"/>
              <a:t>Mott Run 8315: Mott_Sample, deadtime </a:t>
            </a:r>
            <a:r>
              <a:rPr lang="en-US" sz="2000" dirty="0"/>
              <a:t>= 32% at 5.5 </a:t>
            </a:r>
            <a:r>
              <a:rPr lang="en-US" sz="2000" dirty="0" smtClean="0"/>
              <a:t>kHz</a:t>
            </a:r>
          </a:p>
          <a:p>
            <a:pPr lvl="1"/>
            <a:r>
              <a:rPr lang="en-US" sz="2000" dirty="0" smtClean="0"/>
              <a:t>Mott Run 8316: </a:t>
            </a:r>
            <a:r>
              <a:rPr lang="en-US" sz="2000" b="1" u="sng" dirty="0" smtClean="0"/>
              <a:t>SampleBlock, deadtime </a:t>
            </a:r>
            <a:r>
              <a:rPr lang="en-US" sz="2000" b="1" u="sng" dirty="0"/>
              <a:t>= 4% at 5.5 </a:t>
            </a:r>
            <a:r>
              <a:rPr lang="en-US" sz="2000" b="1" u="sng" dirty="0" smtClean="0"/>
              <a:t>kHz</a:t>
            </a:r>
            <a:endParaRPr lang="en-US" sz="2000" b="1" u="sng" dirty="0"/>
          </a:p>
        </p:txBody>
      </p:sp>
      <p:sp>
        <p:nvSpPr>
          <p:cNvPr id="4" name="Rounded Rectangular Callout 3"/>
          <p:cNvSpPr/>
          <p:nvPr/>
        </p:nvSpPr>
        <p:spPr>
          <a:xfrm>
            <a:off x="6466114" y="1981200"/>
            <a:ext cx="2068286" cy="762000"/>
          </a:xfrm>
          <a:prstGeom prst="wedgeRoundRectCallout">
            <a:avLst>
              <a:gd name="adj1" fmla="val -49836"/>
              <a:gd name="adj2" fmla="val 18619"/>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Problem handling periodic signals</a:t>
            </a:r>
            <a:endParaRPr lang="en-US" dirty="0">
              <a:solidFill>
                <a:schemeClr val="tx1"/>
              </a:solidFill>
            </a:endParaRPr>
          </a:p>
        </p:txBody>
      </p:sp>
      <p:sp>
        <p:nvSpPr>
          <p:cNvPr id="5" name="Rounded Rectangular Callout 4"/>
          <p:cNvSpPr/>
          <p:nvPr/>
        </p:nvSpPr>
        <p:spPr>
          <a:xfrm>
            <a:off x="1431472" y="3021874"/>
            <a:ext cx="3973286" cy="478971"/>
          </a:xfrm>
          <a:prstGeom prst="wedgeRoundRectCallout">
            <a:avLst>
              <a:gd name="adj1" fmla="val -49836"/>
              <a:gd name="adj2" fmla="val 22047"/>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JLab expert changed FADC firmware</a:t>
            </a:r>
            <a:endParaRPr lang="en-US" dirty="0">
              <a:solidFill>
                <a:schemeClr val="tx1"/>
              </a:solidFill>
            </a:endParaRPr>
          </a:p>
        </p:txBody>
      </p:sp>
      <p:sp>
        <p:nvSpPr>
          <p:cNvPr id="6" name="Rounded Rectangular Callout 5"/>
          <p:cNvSpPr/>
          <p:nvPr/>
        </p:nvSpPr>
        <p:spPr>
          <a:xfrm>
            <a:off x="6248400" y="3500845"/>
            <a:ext cx="2806337" cy="690156"/>
          </a:xfrm>
          <a:prstGeom prst="wedgeRoundRectCallout">
            <a:avLst>
              <a:gd name="adj1" fmla="val -22529"/>
              <a:gd name="adj2" fmla="val 61344"/>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Still analyzing but problem may not be solved yet</a:t>
            </a:r>
            <a:endParaRPr lang="en-US" dirty="0">
              <a:solidFill>
                <a:schemeClr val="tx1"/>
              </a:solidFill>
            </a:endParaRPr>
          </a:p>
        </p:txBody>
      </p:sp>
      <p:sp>
        <p:nvSpPr>
          <p:cNvPr id="7" name="Rounded Rectangular Callout 6"/>
          <p:cNvSpPr/>
          <p:nvPr/>
        </p:nvSpPr>
        <p:spPr>
          <a:xfrm>
            <a:off x="6934200" y="5029200"/>
            <a:ext cx="2122714" cy="1752600"/>
          </a:xfrm>
          <a:prstGeom prst="wedgeRoundRectCallout">
            <a:avLst>
              <a:gd name="adj1" fmla="val -59998"/>
              <a:gd name="adj2" fmla="val 18780"/>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other option is to readout the raw data and calculate timing in analysis (raw data files will be larger)</a:t>
            </a:r>
            <a:endParaRPr lang="en-US" dirty="0">
              <a:solidFill>
                <a:schemeClr val="tx1"/>
              </a:solidFill>
            </a:endParaRPr>
          </a:p>
        </p:txBody>
      </p:sp>
      <p:sp>
        <p:nvSpPr>
          <p:cNvPr id="8" name="Slide Number Placeholder 7"/>
          <p:cNvSpPr>
            <a:spLocks noGrp="1"/>
          </p:cNvSpPr>
          <p:nvPr>
            <p:ph type="sldNum" sz="quarter" idx="12"/>
          </p:nvPr>
        </p:nvSpPr>
        <p:spPr/>
        <p:txBody>
          <a:bodyPr/>
          <a:lstStyle/>
          <a:p>
            <a:fld id="{FA5BBCD6-6DC6-4A57-8085-D6D93330E85F}" type="slidenum">
              <a:rPr lang="en-US" smtClean="0"/>
              <a:t>3</a:t>
            </a:fld>
            <a:endParaRPr lang="en-US" dirty="0"/>
          </a:p>
        </p:txBody>
      </p:sp>
    </p:spTree>
    <p:extLst>
      <p:ext uri="{BB962C8B-B14F-4D97-AF65-F5344CB8AC3E}">
        <p14:creationId xmlns:p14="http://schemas.microsoft.com/office/powerpoint/2010/main" val="304647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dirty="0" smtClean="0"/>
              <a:t>Remaining Challenges and Plans</a:t>
            </a:r>
            <a:endParaRPr lang="en-US" dirty="0"/>
          </a:p>
        </p:txBody>
      </p:sp>
      <p:sp>
        <p:nvSpPr>
          <p:cNvPr id="3" name="Content Placeholder 2"/>
          <p:cNvSpPr>
            <a:spLocks noGrp="1"/>
          </p:cNvSpPr>
          <p:nvPr>
            <p:ph idx="1"/>
          </p:nvPr>
        </p:nvSpPr>
        <p:spPr>
          <a:xfrm>
            <a:off x="6531" y="990600"/>
            <a:ext cx="9137469" cy="5867400"/>
          </a:xfrm>
        </p:spPr>
        <p:txBody>
          <a:bodyPr>
            <a:noAutofit/>
          </a:bodyPr>
          <a:lstStyle/>
          <a:p>
            <a:r>
              <a:rPr lang="en-US" dirty="0" smtClean="0"/>
              <a:t>Show that we can use FADC timing, either:</a:t>
            </a:r>
          </a:p>
          <a:p>
            <a:pPr lvl="1"/>
            <a:r>
              <a:rPr lang="en-US" sz="2400" dirty="0" smtClean="0"/>
              <a:t>Timing is done in firmware, or</a:t>
            </a:r>
          </a:p>
          <a:p>
            <a:pPr lvl="1"/>
            <a:r>
              <a:rPr lang="en-US" sz="2400" dirty="0" smtClean="0"/>
              <a:t>Timing is done in </a:t>
            </a:r>
            <a:r>
              <a:rPr lang="en-US" sz="2400" dirty="0" smtClean="0"/>
              <a:t>analysis</a:t>
            </a:r>
            <a:endParaRPr lang="en-US" dirty="0" smtClean="0"/>
          </a:p>
          <a:p>
            <a:r>
              <a:rPr lang="en-US" dirty="0" smtClean="0"/>
              <a:t>Otherwise: Keep using TDC but figure out a way to run faster or upgrade to new TDC</a:t>
            </a:r>
          </a:p>
          <a:p>
            <a:endParaRPr lang="en-US" dirty="0"/>
          </a:p>
          <a:p>
            <a:r>
              <a:rPr lang="en-US" dirty="0" smtClean="0"/>
              <a:t>For scalers: we can upgrade to new JLab scalers we have</a:t>
            </a:r>
          </a:p>
          <a:p>
            <a:endParaRPr lang="en-US" dirty="0" smtClean="0"/>
          </a:p>
          <a:p>
            <a:r>
              <a:rPr lang="en-US" b="1" dirty="0" smtClean="0"/>
              <a:t>Change decoder to be able to decode Block data </a:t>
            </a:r>
          </a:p>
        </p:txBody>
      </p:sp>
      <p:sp>
        <p:nvSpPr>
          <p:cNvPr id="4" name="Slide Number Placeholder 3"/>
          <p:cNvSpPr>
            <a:spLocks noGrp="1"/>
          </p:cNvSpPr>
          <p:nvPr>
            <p:ph type="sldNum" sz="quarter" idx="12"/>
          </p:nvPr>
        </p:nvSpPr>
        <p:spPr/>
        <p:txBody>
          <a:bodyPr/>
          <a:lstStyle/>
          <a:p>
            <a:fld id="{FA5BBCD6-6DC6-4A57-8085-D6D93330E85F}" type="slidenum">
              <a:rPr lang="en-US" smtClean="0"/>
              <a:t>4</a:t>
            </a:fld>
            <a:endParaRPr lang="en-US"/>
          </a:p>
        </p:txBody>
      </p:sp>
    </p:spTree>
    <p:extLst>
      <p:ext uri="{BB962C8B-B14F-4D97-AF65-F5344CB8AC3E}">
        <p14:creationId xmlns:p14="http://schemas.microsoft.com/office/powerpoint/2010/main" val="174837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Estimates</a:t>
            </a:r>
            <a:endParaRPr lang="en-US" dirty="0"/>
          </a:p>
        </p:txBody>
      </p:sp>
    </p:spTree>
    <p:extLst>
      <p:ext uri="{BB962C8B-B14F-4D97-AF65-F5344CB8AC3E}">
        <p14:creationId xmlns:p14="http://schemas.microsoft.com/office/powerpoint/2010/main" val="392611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Estimates Assumptions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2400" dirty="0" smtClean="0"/>
              <a:t>DAQ rate limit = 2 kHz, deadtime = 15%. Note that any systematic errors due to deadtime cancel to all orders in cross-ratio method – Measured in Run1</a:t>
            </a:r>
          </a:p>
          <a:p>
            <a:endParaRPr lang="en-US" sz="2400" dirty="0" smtClean="0"/>
          </a:p>
          <a:p>
            <a:r>
              <a:rPr lang="en-US" sz="2400" dirty="0" smtClean="0"/>
              <a:t>Current limit of </a:t>
            </a:r>
            <a:r>
              <a:rPr lang="en-US" sz="2400" dirty="0"/>
              <a:t>5 </a:t>
            </a:r>
            <a:r>
              <a:rPr lang="en-US" sz="2400" dirty="0" smtClean="0"/>
              <a:t>µA</a:t>
            </a:r>
          </a:p>
          <a:p>
            <a:endParaRPr lang="en-US" sz="2400" dirty="0" smtClean="0"/>
          </a:p>
          <a:p>
            <a:r>
              <a:rPr lang="en-US" sz="2400" dirty="0" smtClean="0"/>
              <a:t>Dump rate = 100 Hz/µA per detector:</a:t>
            </a:r>
          </a:p>
          <a:p>
            <a:pPr lvl="1"/>
            <a:r>
              <a:rPr lang="en-US" dirty="0" smtClean="0"/>
              <a:t>Measured during Run1 5 MeV data at </a:t>
            </a:r>
            <a:endParaRPr lang="en-US" dirty="0"/>
          </a:p>
          <a:p>
            <a:pPr lvl="1"/>
            <a:r>
              <a:rPr lang="en-US" dirty="0" smtClean="0"/>
              <a:t>Discriminator threshold was 25 mV (or energy of about </a:t>
            </a:r>
            <a:r>
              <a:rPr lang="en-US" smtClean="0"/>
              <a:t>1.25 </a:t>
            </a:r>
            <a:r>
              <a:rPr lang="en-US" smtClean="0"/>
              <a:t>MeV, 2000 FADC channels)</a:t>
            </a:r>
            <a:endParaRPr lang="en-US" dirty="0" smtClean="0"/>
          </a:p>
          <a:p>
            <a:pPr lvl="1"/>
            <a:r>
              <a:rPr lang="en-US" dirty="0" smtClean="0"/>
              <a:t>Dump </a:t>
            </a:r>
            <a:r>
              <a:rPr lang="en-US" dirty="0"/>
              <a:t>d</a:t>
            </a:r>
            <a:r>
              <a:rPr lang="en-US" dirty="0" smtClean="0"/>
              <a:t>ipole magnet was at +5A</a:t>
            </a:r>
          </a:p>
        </p:txBody>
      </p:sp>
      <p:sp>
        <p:nvSpPr>
          <p:cNvPr id="4" name="Slide Number Placeholder 3"/>
          <p:cNvSpPr>
            <a:spLocks noGrp="1"/>
          </p:cNvSpPr>
          <p:nvPr>
            <p:ph type="sldNum" sz="quarter" idx="12"/>
          </p:nvPr>
        </p:nvSpPr>
        <p:spPr/>
        <p:txBody>
          <a:bodyPr/>
          <a:lstStyle/>
          <a:p>
            <a:fld id="{FA5BBCD6-6DC6-4A57-8085-D6D93330E85F}" type="slidenum">
              <a:rPr lang="en-US" smtClean="0"/>
              <a:t>6</a:t>
            </a:fld>
            <a:endParaRPr lang="en-US"/>
          </a:p>
        </p:txBody>
      </p:sp>
    </p:spTree>
    <p:extLst>
      <p:ext uri="{BB962C8B-B14F-4D97-AF65-F5344CB8AC3E}">
        <p14:creationId xmlns:p14="http://schemas.microsoft.com/office/powerpoint/2010/main" val="259304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941" y="0"/>
            <a:ext cx="8229600" cy="990600"/>
          </a:xfrm>
        </p:spPr>
        <p:txBody>
          <a:bodyPr/>
          <a:lstStyle/>
          <a:p>
            <a:r>
              <a:rPr lang="en-US" dirty="0" smtClean="0"/>
              <a:t>Target Thickness Extrapolation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3338"/>
            <a:ext cx="4549140" cy="384048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671" y="2438400"/>
            <a:ext cx="4549140" cy="3840480"/>
          </a:xfrm>
          <a:prstGeom prst="rect">
            <a:avLst/>
          </a:prstGeom>
        </p:spPr>
      </p:pic>
      <p:sp>
        <p:nvSpPr>
          <p:cNvPr id="5" name="Slide Number Placeholder 4"/>
          <p:cNvSpPr>
            <a:spLocks noGrp="1"/>
          </p:cNvSpPr>
          <p:nvPr>
            <p:ph type="sldNum" sz="quarter" idx="12"/>
          </p:nvPr>
        </p:nvSpPr>
        <p:spPr/>
        <p:txBody>
          <a:bodyPr/>
          <a:lstStyle/>
          <a:p>
            <a:fld id="{FA5BBCD6-6DC6-4A57-8085-D6D93330E85F}" type="slidenum">
              <a:rPr lang="en-US" smtClean="0"/>
              <a:t>7</a:t>
            </a:fld>
            <a:endParaRPr lang="en-US"/>
          </a:p>
        </p:txBody>
      </p:sp>
    </p:spTree>
    <p:extLst>
      <p:ext uri="{BB962C8B-B14F-4D97-AF65-F5344CB8AC3E}">
        <p14:creationId xmlns:p14="http://schemas.microsoft.com/office/powerpoint/2010/main" val="202904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1100"/>
            <a:ext cx="9098280" cy="5394960"/>
          </a:xfrm>
          <a:prstGeom prst="rect">
            <a:avLst/>
          </a:prstGeom>
        </p:spPr>
      </p:pic>
      <p:sp>
        <p:nvSpPr>
          <p:cNvPr id="3" name="Slide Number Placeholder 2"/>
          <p:cNvSpPr>
            <a:spLocks noGrp="1"/>
          </p:cNvSpPr>
          <p:nvPr>
            <p:ph type="sldNum" sz="quarter" idx="12"/>
          </p:nvPr>
        </p:nvSpPr>
        <p:spPr/>
        <p:txBody>
          <a:bodyPr/>
          <a:lstStyle/>
          <a:p>
            <a:fld id="{FA5BBCD6-6DC6-4A57-8085-D6D93330E85F}" type="slidenum">
              <a:rPr lang="en-US" smtClean="0"/>
              <a:t>8</a:t>
            </a:fld>
            <a:endParaRPr lang="en-US"/>
          </a:p>
        </p:txBody>
      </p:sp>
    </p:spTree>
    <p:extLst>
      <p:ext uri="{BB962C8B-B14F-4D97-AF65-F5344CB8AC3E}">
        <p14:creationId xmlns:p14="http://schemas.microsoft.com/office/powerpoint/2010/main" val="201729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9600"/>
            <a:ext cx="9144000" cy="135125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76006"/>
            <a:ext cx="9144000" cy="132933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105400"/>
            <a:ext cx="9144000" cy="1329338"/>
          </a:xfrm>
          <a:prstGeom prst="rect">
            <a:avLst/>
          </a:prstGeom>
        </p:spPr>
      </p:pic>
      <p:sp>
        <p:nvSpPr>
          <p:cNvPr id="5" name="Rounded Rectangular Callout 4"/>
          <p:cNvSpPr/>
          <p:nvPr/>
        </p:nvSpPr>
        <p:spPr>
          <a:xfrm>
            <a:off x="30480" y="222068"/>
            <a:ext cx="838201"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 MeV</a:t>
            </a:r>
            <a:endParaRPr lang="en-US" dirty="0">
              <a:solidFill>
                <a:schemeClr val="tx1"/>
              </a:solidFill>
            </a:endParaRPr>
          </a:p>
        </p:txBody>
      </p:sp>
      <p:sp>
        <p:nvSpPr>
          <p:cNvPr id="6" name="Rounded Rectangular Callout 5"/>
          <p:cNvSpPr/>
          <p:nvPr/>
        </p:nvSpPr>
        <p:spPr>
          <a:xfrm>
            <a:off x="30481" y="2510244"/>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r>
              <a:rPr lang="en-US" dirty="0" smtClean="0">
                <a:solidFill>
                  <a:schemeClr val="tx1"/>
                </a:solidFill>
              </a:rPr>
              <a:t> MeV</a:t>
            </a:r>
            <a:endParaRPr lang="en-US" dirty="0">
              <a:solidFill>
                <a:schemeClr val="tx1"/>
              </a:solidFill>
            </a:endParaRPr>
          </a:p>
        </p:txBody>
      </p:sp>
      <p:sp>
        <p:nvSpPr>
          <p:cNvPr id="7" name="Rounded Rectangular Callout 6"/>
          <p:cNvSpPr/>
          <p:nvPr/>
        </p:nvSpPr>
        <p:spPr>
          <a:xfrm>
            <a:off x="30480" y="4772287"/>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 MeV</a:t>
            </a:r>
            <a:endParaRPr lang="en-US" dirty="0">
              <a:solidFill>
                <a:schemeClr val="tx1"/>
              </a:solidFill>
            </a:endParaRPr>
          </a:p>
        </p:txBody>
      </p:sp>
      <p:sp>
        <p:nvSpPr>
          <p:cNvPr id="8" name="Rounded Rectangle 7"/>
          <p:cNvSpPr/>
          <p:nvPr/>
        </p:nvSpPr>
        <p:spPr>
          <a:xfrm>
            <a:off x="914400" y="609600"/>
            <a:ext cx="11430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4384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3246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FA5BBCD6-6DC6-4A57-8085-D6D93330E85F}" type="slidenum">
              <a:rPr lang="en-US" smtClean="0"/>
              <a:t>9</a:t>
            </a:fld>
            <a:endParaRPr lang="en-US"/>
          </a:p>
        </p:txBody>
      </p:sp>
    </p:spTree>
    <p:extLst>
      <p:ext uri="{BB962C8B-B14F-4D97-AF65-F5344CB8AC3E}">
        <p14:creationId xmlns:p14="http://schemas.microsoft.com/office/powerpoint/2010/main" val="368650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641</Words>
  <Application>Microsoft Office PowerPoint</Application>
  <PresentationFormat>On-screen Show (4:3)</PresentationFormat>
  <Paragraphs>113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DAQ Speed and Run2 Estimates</vt:lpstr>
      <vt:lpstr>Summary of FADC Development for Faster Performance </vt:lpstr>
      <vt:lpstr>Beam Test (Goal: Can we use FADC timing)</vt:lpstr>
      <vt:lpstr>Remaining Challenges and Plans</vt:lpstr>
      <vt:lpstr>Au Estimates</vt:lpstr>
      <vt:lpstr>Estimates Assumptions</vt:lpstr>
      <vt:lpstr>Target Thickness Extrapolation</vt:lpstr>
      <vt:lpstr>PowerPoint Presentation</vt:lpstr>
      <vt:lpstr>PowerPoint Presentation</vt:lpstr>
      <vt:lpstr>Dump Event Suppression</vt:lpstr>
      <vt:lpstr>Run2 Strategy</vt:lpstr>
      <vt:lpstr>Al Estimates</vt:lpstr>
      <vt:lpstr>Al Estimates Assumptions</vt:lpstr>
      <vt:lpstr>PowerPoint Presentation</vt:lpstr>
      <vt:lpstr>PowerPoint Presentation</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Speed and Run2 Estimates</dc:title>
  <dc:creator>suleiman</dc:creator>
  <cp:lastModifiedBy>suleiman</cp:lastModifiedBy>
  <cp:revision>62</cp:revision>
  <dcterms:created xsi:type="dcterms:W3CDTF">2015-04-02T20:27:30Z</dcterms:created>
  <dcterms:modified xsi:type="dcterms:W3CDTF">2015-04-03T19:04:03Z</dcterms:modified>
</cp:coreProperties>
</file>