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578" r:id="rId2"/>
    <p:sldId id="660" r:id="rId3"/>
    <p:sldId id="609" r:id="rId4"/>
    <p:sldId id="626" r:id="rId5"/>
    <p:sldId id="659" r:id="rId6"/>
    <p:sldId id="661" r:id="rId7"/>
    <p:sldId id="663" r:id="rId8"/>
    <p:sldId id="664" r:id="rId9"/>
    <p:sldId id="665" r:id="rId10"/>
    <p:sldId id="669" r:id="rId11"/>
    <p:sldId id="670" r:id="rId12"/>
    <p:sldId id="667" r:id="rId13"/>
    <p:sldId id="666" r:id="rId14"/>
    <p:sldId id="671" r:id="rId15"/>
    <p:sldId id="678" r:id="rId16"/>
    <p:sldId id="679" r:id="rId17"/>
    <p:sldId id="673" r:id="rId18"/>
    <p:sldId id="674" r:id="rId19"/>
    <p:sldId id="680" r:id="rId20"/>
    <p:sldId id="675" r:id="rId21"/>
    <p:sldId id="622" r:id="rId22"/>
    <p:sldId id="658" r:id="rId23"/>
    <p:sldId id="668" r:id="rId24"/>
    <p:sldId id="599" r:id="rId25"/>
    <p:sldId id="677" r:id="rId26"/>
    <p:sldId id="676" r:id="rId27"/>
    <p:sldId id="573" r:id="rId28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FFC8"/>
    <a:srgbClr val="333399"/>
    <a:srgbClr val="CC00CC"/>
    <a:srgbClr val="00CC00"/>
    <a:srgbClr val="F64B16"/>
    <a:srgbClr val="CC6600"/>
    <a:srgbClr val="95E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66" y="-102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346944" y="6639175"/>
            <a:ext cx="271938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Qweak </a:t>
            </a:r>
            <a:r>
              <a:rPr lang="en-US" sz="1000" dirty="0">
                <a:latin typeface="Century Schoolbook" pitchFamily="18" charset="0"/>
              </a:rPr>
              <a:t>Status Review </a:t>
            </a:r>
            <a:r>
              <a:rPr lang="en-US" sz="1000" dirty="0" smtClean="0">
                <a:latin typeface="Century Schoolbook" pitchFamily="18" charset="0"/>
              </a:rPr>
              <a:t>May</a:t>
            </a:r>
            <a:r>
              <a:rPr lang="en-US" sz="1000" baseline="0" dirty="0" smtClean="0">
                <a:latin typeface="Century Schoolbook" pitchFamily="18" charset="0"/>
              </a:rPr>
              <a:t> 6,</a:t>
            </a:r>
            <a:r>
              <a:rPr lang="en-US" sz="1000" dirty="0" smtClean="0">
                <a:latin typeface="Century Schoolbook" pitchFamily="18" charset="0"/>
              </a:rPr>
              <a:t> 2010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mtClean="0"/>
              <a:t>UITF Project Status Meeting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smtClean="0">
                <a:solidFill>
                  <a:schemeClr val="tx1"/>
                </a:solidFill>
              </a:rPr>
              <a:t>Matt Poelker </a:t>
            </a:r>
          </a:p>
          <a:p>
            <a:endParaRPr lang="en-US" b="0" smtClean="0">
              <a:solidFill>
                <a:schemeClr val="tx1"/>
              </a:solidFill>
            </a:endParaRPr>
          </a:p>
          <a:p>
            <a:endParaRPr lang="en-US" b="0" smtClean="0">
              <a:solidFill>
                <a:schemeClr val="tx1"/>
              </a:solidFill>
            </a:endParaRPr>
          </a:p>
          <a:p>
            <a:r>
              <a:rPr lang="en-US" b="0" smtClean="0">
                <a:solidFill>
                  <a:schemeClr val="tx1"/>
                </a:solidFill>
              </a:rPr>
              <a:t>July 31, 2015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0" y="271553"/>
            <a:ext cx="8037512" cy="57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1" y="0"/>
            <a:ext cx="56103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2376" y="943574"/>
            <a:ext cx="3731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Danny </a:t>
            </a:r>
            <a:r>
              <a:rPr lang="en-US" sz="2000" dirty="0" err="1" smtClean="0"/>
              <a:t>Machie</a:t>
            </a:r>
            <a:r>
              <a:rPr lang="en-US" sz="2000" dirty="0" smtClean="0"/>
              <a:t> helping with design modifications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of doped insulator and shed, SF6 and epoxy receptacle, and added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Carlos is back, will model the “shed” , specify the cathode electrode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large doped insulators are “free”, purchased by FEL but never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igger gun than expected, but still relatively compact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91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4359"/>
          <a:stretch/>
        </p:blipFill>
        <p:spPr bwMode="auto">
          <a:xfrm>
            <a:off x="-416600" y="1520190"/>
            <a:ext cx="9906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9677" y="808348"/>
            <a:ext cx="689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Today’s layout, ready to cut metal…..</a:t>
            </a:r>
            <a:endParaRPr lang="en-US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450" y="5375480"/>
            <a:ext cx="8348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err="1" smtClean="0">
                <a:latin typeface="+mn-lt"/>
              </a:rPr>
              <a:t>Cryo</a:t>
            </a:r>
            <a:r>
              <a:rPr lang="en-US" sz="1600" b="0" dirty="0" smtClean="0">
                <a:latin typeface="+mn-lt"/>
              </a:rPr>
              <a:t> lines hug the wall, waveguides on same side as </a:t>
            </a:r>
            <a:r>
              <a:rPr lang="en-US" sz="1600" b="0" dirty="0" err="1" smtClean="0">
                <a:latin typeface="+mn-lt"/>
              </a:rPr>
              <a:t>cryo</a:t>
            </a:r>
            <a:r>
              <a:rPr lang="en-US" sz="1600" b="0" dirty="0" smtClean="0">
                <a:latin typeface="+mn-lt"/>
              </a:rPr>
              <a:t> lines</a:t>
            </a:r>
          </a:p>
          <a:p>
            <a:pPr algn="ctr"/>
            <a:r>
              <a:rPr lang="en-US" sz="1600" b="0" dirty="0" smtClean="0">
                <a:latin typeface="+mn-lt"/>
              </a:rPr>
              <a:t>Heat exchanger added to the mix, Rao says this will make things more efficient and stable</a:t>
            </a:r>
            <a:endParaRPr lang="en-US" sz="16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1479" y="4903827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Design by Shaun Gregory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3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1286"/>
          <a:stretch/>
        </p:blipFill>
        <p:spPr bwMode="auto">
          <a:xfrm>
            <a:off x="-361949" y="1663383"/>
            <a:ext cx="9734550" cy="367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550" y="998197"/>
            <a:ext cx="791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latin typeface="+mn-lt"/>
              </a:rPr>
              <a:t>Cryo</a:t>
            </a:r>
            <a:r>
              <a:rPr lang="en-US" sz="2800" b="0" dirty="0" smtClean="0">
                <a:latin typeface="+mn-lt"/>
              </a:rPr>
              <a:t> lines compatible with old and new ¼ CM…</a:t>
            </a:r>
            <a:endParaRPr lang="en-US" sz="28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831" y="5460720"/>
            <a:ext cx="665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latin typeface="+mn-lt"/>
              </a:rPr>
              <a:t>Looks similar to our “upgrade injector” front end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7" y="118205"/>
            <a:ext cx="8229600" cy="433939"/>
          </a:xfrm>
        </p:spPr>
        <p:txBody>
          <a:bodyPr>
            <a:noAutofit/>
          </a:bodyPr>
          <a:lstStyle/>
          <a:p>
            <a:r>
              <a:rPr lang="en-US" b="0" dirty="0" smtClean="0">
                <a:effectLst/>
              </a:rPr>
              <a:t>EHS&amp;Q related </a:t>
            </a:r>
            <a:r>
              <a:rPr lang="en-US" b="0" dirty="0" smtClean="0">
                <a:effectLst/>
              </a:rPr>
              <a:t>tasks (from Bob May)</a:t>
            </a:r>
            <a:endParaRPr lang="en-US" b="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24" y="646412"/>
            <a:ext cx="8889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Global hazard review (can be documented in FSAD)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Radiation source term, shielding design, assessment</a:t>
            </a:r>
            <a:r>
              <a:rPr lang="en-US" sz="1800" b="0" dirty="0"/>
              <a:t>, </a:t>
            </a:r>
            <a:r>
              <a:rPr lang="en-US" sz="1800" b="0" dirty="0" smtClean="0"/>
              <a:t>approval, installation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Final ODH assessment, with </a:t>
            </a:r>
            <a:r>
              <a:rPr lang="en-US" sz="1800" b="0" dirty="0" err="1" smtClean="0"/>
              <a:t>Cryo</a:t>
            </a:r>
            <a:r>
              <a:rPr lang="en-US" sz="1800" b="0" dirty="0" smtClean="0"/>
              <a:t>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Standard industrial hazards (electrical, fall protection, emergency egress, magnetic and RF field exposure, etc.)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FSAD update (Rev 8) incorporating hazards assessment and mitigations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ASE development and submittal (Rev 8) for TJSO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Commissioning Plan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(Internal or External?) Review </a:t>
            </a:r>
            <a:r>
              <a:rPr lang="en-US" sz="1800" b="0" dirty="0"/>
              <a:t>of Commissioning </a:t>
            </a:r>
            <a:r>
              <a:rPr lang="en-US" sz="1800" b="0" dirty="0" smtClean="0"/>
              <a:t>Plan (CP)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Operations </a:t>
            </a:r>
            <a:r>
              <a:rPr lang="en-US" sz="1800" b="0" dirty="0" smtClean="0"/>
              <a:t>plan/procedure development (related to Accelerator Operations Directives? Borrow from and scale down LERF procedures?)</a:t>
            </a:r>
            <a:endParaRPr lang="en-US" sz="18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Decision about type of ARR and who participates – external/internal/combo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Accelerator Readiness Review Plan Review (can be done with CP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Work with SSG to implement PSS, RCD to implement CARMS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Conduct Hot Checkout (test all installed systems – ready for safe/effective ops)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Conduct ARR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Obtain TJSO permission to commission UITF (must include </a:t>
            </a:r>
            <a:r>
              <a:rPr lang="en-US" sz="1800" b="0" dirty="0" err="1" smtClean="0"/>
              <a:t>shileding</a:t>
            </a:r>
            <a:r>
              <a:rPr lang="en-US" sz="1800" b="0" dirty="0" smtClean="0"/>
              <a:t> effectiveness check, verification of safety device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Commissioning results report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Obtain TJSO permission to </a:t>
            </a:r>
            <a:r>
              <a:rPr lang="en-US" sz="1800" b="0" dirty="0" smtClean="0"/>
              <a:t>operate UITF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10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>Original vs Current Estimate</a:t>
            </a:r>
            <a:endParaRPr lang="en-US" b="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87874"/>
            <a:ext cx="84375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347" y="867490"/>
            <a:ext cx="69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Presented at </a:t>
            </a:r>
            <a:r>
              <a:rPr lang="en-US" sz="2800" b="0" dirty="0">
                <a:latin typeface="+mn-lt"/>
              </a:rPr>
              <a:t>UITF </a:t>
            </a:r>
            <a:r>
              <a:rPr lang="en-US" sz="2800" b="0" dirty="0" smtClean="0">
                <a:latin typeface="+mn-lt"/>
              </a:rPr>
              <a:t>meeting May </a:t>
            </a:r>
            <a:r>
              <a:rPr lang="en-US" sz="2800" b="0" dirty="0">
                <a:latin typeface="+mn-lt"/>
              </a:rPr>
              <a:t>13, </a:t>
            </a:r>
            <a:r>
              <a:rPr lang="en-US" sz="2800" b="0" dirty="0" smtClean="0">
                <a:latin typeface="+mn-lt"/>
              </a:rPr>
              <a:t>2015:</a:t>
            </a:r>
            <a:endParaRPr lang="en-US" sz="28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45226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Loaded $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49033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$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0269" y="5309827"/>
            <a:ext cx="7612879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Don’t know where we came up with FY14 numbers.  I see only 126.4k$ procurement, Matt to meet with Kelly to decipher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49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Estimates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dirty="0" smtClean="0"/>
              <a:t>Original request to DOE:  $2.6M (loaded)</a:t>
            </a:r>
          </a:p>
          <a:p>
            <a:r>
              <a:rPr lang="en-US" dirty="0" smtClean="0"/>
              <a:t>Current estimate for completion: $5.2 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increase of $2.6M (loaded)</a:t>
            </a:r>
          </a:p>
          <a:p>
            <a:endParaRPr lang="en-US" dirty="0"/>
          </a:p>
          <a:p>
            <a:r>
              <a:rPr lang="en-US" dirty="0" smtClean="0"/>
              <a:t>Labor estimates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effort by 10.3 FTEs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labor by $1.6M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by ~$1.0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Several sub-system components were not included in the original estimate and later determined were necessary to complete </a:t>
            </a:r>
            <a:r>
              <a:rPr lang="en-US" smtClean="0"/>
              <a:t>the scope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</a:t>
            </a:r>
            <a:r>
              <a:rPr lang="en-US" sz="2800" dirty="0" smtClean="0"/>
              <a:t>Procurement Estimates </a:t>
            </a:r>
            <a:r>
              <a:rPr lang="en-US" sz="2800" dirty="0" smtClean="0"/>
              <a:t>(Direct $)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61748"/>
              </p:ext>
            </p:extLst>
          </p:nvPr>
        </p:nvGraphicFramePr>
        <p:xfrm>
          <a:off x="331510" y="696798"/>
          <a:ext cx="8539113" cy="57753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2008"/>
                <a:gridCol w="848412"/>
                <a:gridCol w="970961"/>
                <a:gridCol w="961534"/>
                <a:gridCol w="351619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Prev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Delta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Comment</a:t>
                      </a:r>
                      <a:endParaRPr lang="en-US" b="1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(numbers</a:t>
                      </a:r>
                      <a:r>
                        <a:rPr lang="en-US" baseline="0" dirty="0" smtClean="0"/>
                        <a:t> are </a:t>
                      </a:r>
                      <a:r>
                        <a:rPr lang="en-US" baseline="0" dirty="0" err="1" smtClean="0"/>
                        <a:t>Proc</a:t>
                      </a:r>
                      <a:r>
                        <a:rPr lang="en-US" baseline="0" dirty="0" smtClean="0"/>
                        <a:t> and Labor)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Safety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control boards,</a:t>
                      </a:r>
                      <a:r>
                        <a:rPr lang="en-US" baseline="0" dirty="0" smtClean="0"/>
                        <a:t> klystron </a:t>
                      </a:r>
                      <a:r>
                        <a:rPr lang="en-US" baseline="0" dirty="0" smtClean="0"/>
                        <a:t>PS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Pipe,</a:t>
                      </a:r>
                      <a:r>
                        <a:rPr lang="en-US" baseline="0" dirty="0" smtClean="0"/>
                        <a:t> heat exchanger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Polarized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Gun insulators, beamline </a:t>
                      </a:r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BPMs, viewers, </a:t>
                      </a:r>
                      <a:r>
                        <a:rPr lang="en-US" dirty="0" err="1" smtClean="0"/>
                        <a:t>picoammeters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Trim cards and parts</a:t>
                      </a:r>
                      <a:endParaRPr lang="en-US" dirty="0"/>
                    </a:p>
                  </a:txBody>
                  <a:tcPr/>
                </a:tc>
              </a:tr>
              <a:tr h="411327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Additl</a:t>
                      </a:r>
                      <a:r>
                        <a:rPr lang="en-US" baseline="0" dirty="0" smtClean="0"/>
                        <a:t> quads, </a:t>
                      </a:r>
                      <a:r>
                        <a:rPr lang="en-US" baseline="0" dirty="0" smtClean="0"/>
                        <a:t>correctors, </a:t>
                      </a:r>
                      <a:r>
                        <a:rPr lang="en-US" baseline="0" dirty="0" smtClean="0"/>
                        <a:t>dipoles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HDIce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4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Network, </a:t>
                      </a:r>
                      <a:r>
                        <a:rPr lang="en-US" dirty="0" smtClean="0"/>
                        <a:t>IOCs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FY14 </a:t>
                      </a:r>
                      <a:r>
                        <a:rPr lang="en-US" dirty="0" smtClean="0"/>
                        <a:t>actuals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(need to check)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Labor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775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1,859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1,084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Revised estimate to the scope</a:t>
                      </a:r>
                      <a:endParaRPr lang="en-US" b="0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1,803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3,541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+1,738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/>
          <a:stretch/>
        </p:blipFill>
        <p:spPr bwMode="auto">
          <a:xfrm>
            <a:off x="-546754" y="196022"/>
            <a:ext cx="9977976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44" y="6183140"/>
            <a:ext cx="6057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864981" y="2884604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k</a:t>
            </a:r>
            <a:r>
              <a:rPr lang="en-US" sz="2400" b="0" dirty="0" smtClean="0"/>
              <a:t>$ direct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5618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Procurements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383118"/>
              </p:ext>
            </p:extLst>
          </p:nvPr>
        </p:nvGraphicFramePr>
        <p:xfrm>
          <a:off x="377073" y="753355"/>
          <a:ext cx="8323868" cy="552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6108"/>
                <a:gridCol w="522092"/>
                <a:gridCol w="522092"/>
                <a:gridCol w="1851795"/>
                <a:gridCol w="522092"/>
                <a:gridCol w="489462"/>
                <a:gridCol w="1990476"/>
                <a:gridCol w="133570"/>
                <a:gridCol w="556181"/>
              </a:tblGrid>
              <a:tr h="228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UITF Procurements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160" marR="8160" marT="8160" marB="0" anchor="b"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FY14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FY15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Addl.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expected FY15 procurements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Solid Workds CAD program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Insulator flange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 labor for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30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450kV HV power supply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bpm components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stairs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semiconducting R30 insulators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semiconducting R30 insulators_v2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trim cards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~100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gun HV chamber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Klystron HV power supply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 magnets (machine shop)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to 130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ion pumps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concrete wall removal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amplifiers (x2) for chopper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beamline Y chamber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LLRF parts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skid for chopper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photocathode prep chamer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steering magnets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 beamline support structure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drill penetrations in concrete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SF6 tank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Addl.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 procurement total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303.5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assorted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waveguide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04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total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126.4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SSG sensor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assorted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 need help determining total FY 14 spent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total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168.7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Kelly says: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160 labor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(total </a:t>
                      </a:r>
                      <a:r>
                        <a:rPr lang="en-US" sz="900" u="none" strike="noStrike" dirty="0" smtClean="0">
                          <a:effectLst/>
                        </a:rPr>
                        <a:t>labor plus procurements spent </a:t>
                      </a:r>
                      <a:r>
                        <a:rPr lang="en-US" sz="900" u="none" strike="noStrike" dirty="0">
                          <a:effectLst/>
                        </a:rPr>
                        <a:t>so far in FY15  ~ 360k$)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189 procurement</a:t>
                      </a:r>
                      <a:endParaRPr lang="en-US" sz="9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350 total spent FY14, ?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</a:t>
            </a:r>
            <a:r>
              <a:rPr lang="en-US" sz="2800" dirty="0" smtClean="0"/>
              <a:t>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Procurements?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67617"/>
              </p:ext>
            </p:extLst>
          </p:nvPr>
        </p:nvGraphicFramePr>
        <p:xfrm>
          <a:off x="801343" y="1033905"/>
          <a:ext cx="7758195" cy="434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506"/>
                <a:gridCol w="818677"/>
                <a:gridCol w="838747"/>
                <a:gridCol w="1248590"/>
                <a:gridCol w="4088675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What remains to buy in FY16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~ required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spent in FY15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To purchase in FY16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Facilities: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 (</a:t>
                      </a:r>
                      <a:r>
                        <a:rPr lang="en-US" sz="1100" u="none" strike="noStrike" dirty="0">
                          <a:effectLst/>
                        </a:rPr>
                        <a:t>this includes </a:t>
                      </a:r>
                      <a:r>
                        <a:rPr lang="en-US" sz="1100" u="none" strike="noStrike" dirty="0" smtClean="0">
                          <a:effectLst/>
                        </a:rPr>
                        <a:t>labor, I don’t have break down of labor and proc.)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Cryo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waiting for update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I&amp;C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219.5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211.9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  Kevin Jordan has </a:t>
                      </a:r>
                      <a:r>
                        <a:rPr lang="en-US" sz="1100" u="none" strike="noStrike" dirty="0">
                          <a:effectLst/>
                        </a:rPr>
                        <a:t>idea to save </a:t>
                      </a:r>
                      <a:r>
                        <a:rPr lang="en-US" sz="1100" u="none" strike="noStrike" dirty="0" smtClean="0">
                          <a:effectLst/>
                        </a:rPr>
                        <a:t>money…use FEL </a:t>
                      </a:r>
                      <a:r>
                        <a:rPr lang="en-US" sz="1100" u="none" strike="noStrike" dirty="0">
                          <a:effectLst/>
                        </a:rPr>
                        <a:t>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SSG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 power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pushing for them to buy trim cards, ~ 100k$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Magnets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shop to make quads, assumed 100k$, but don't know final cost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  And still </a:t>
                      </a:r>
                      <a:r>
                        <a:rPr lang="en-US" sz="1100" u="none" strike="noStrike" dirty="0">
                          <a:effectLst/>
                        </a:rPr>
                        <a:t>need three dipoles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Network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667" y="0"/>
            <a:ext cx="8182100" cy="639763"/>
          </a:xfrm>
        </p:spPr>
        <p:txBody>
          <a:bodyPr/>
          <a:lstStyle/>
          <a:p>
            <a:r>
              <a:rPr lang="en-US" dirty="0" smtClean="0"/>
              <a:t>Milestones Update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54456"/>
              </p:ext>
            </p:extLst>
          </p:nvPr>
        </p:nvGraphicFramePr>
        <p:xfrm>
          <a:off x="194734" y="1083733"/>
          <a:ext cx="8644465" cy="36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6"/>
                <a:gridCol w="872067"/>
                <a:gridCol w="2184400"/>
                <a:gridCol w="812800"/>
                <a:gridCol w="939800"/>
                <a:gridCol w="931333"/>
                <a:gridCol w="660400"/>
                <a:gridCol w="778933"/>
                <a:gridCol w="745066"/>
              </a:tblGrid>
              <a:tr h="474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WBS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Milestone 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Start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Finish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Complete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Days Float?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(Days)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72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1.04.xxx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Facilities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Civil work</a:t>
                      </a:r>
                      <a:r>
                        <a:rPr lang="en-US" sz="1200" b="0" baseline="0" dirty="0" smtClean="0"/>
                        <a:t> complete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6-4-15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Feb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Gun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Demonstrate gun ok at 350 kW at FEL 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Dec</a:t>
                      </a:r>
                      <a:r>
                        <a:rPr lang="en-US" sz="1200" b="0" baseline="0" dirty="0" smtClean="0"/>
                        <a:t> 20</a:t>
                      </a:r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80%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Commission cold ¼ CM, no beam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Jan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from Gun to Cup in front of ¼ 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Mar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10%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thru ¼ @</a:t>
                      </a:r>
                      <a:r>
                        <a:rPr lang="en-US" sz="1200" b="0" baseline="0" dirty="0" smtClean="0"/>
                        <a:t> MeV energy delivered to cup in front of </a:t>
                      </a:r>
                      <a:r>
                        <a:rPr lang="en-US" sz="1200" b="0" baseline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Jun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to </a:t>
                      </a:r>
                      <a:r>
                        <a:rPr lang="en-US" sz="1200" b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Aug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9235" y="783230"/>
            <a:ext cx="8182304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Close to having working 350kV gun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Nice progress on “stretch</a:t>
            </a:r>
            <a:r>
              <a:rPr lang="en-US" dirty="0" smtClean="0">
                <a:solidFill>
                  <a:schemeClr val="tx1"/>
                </a:solidFill>
              </a:rPr>
              <a:t>” goals: RF, magnets, </a:t>
            </a:r>
            <a:r>
              <a:rPr lang="en-US" dirty="0" err="1" smtClean="0">
                <a:solidFill>
                  <a:schemeClr val="tx1"/>
                </a:solidFill>
              </a:rPr>
              <a:t>bpms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beamline design GOOD, start building it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month </a:t>
            </a:r>
            <a:r>
              <a:rPr lang="en-US" dirty="0" smtClean="0">
                <a:solidFill>
                  <a:schemeClr val="tx1"/>
                </a:solidFill>
              </a:rPr>
              <a:t>activities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Stairs, work with FM on next set of projects (HVAC, LCW, new concrete walls Cave2 and braces)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Electronics racks, populate them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Order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beamline girder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Finish Plan Z gun design, make parts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Fan and feed: ODH system,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lines, trim cards, network and software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Dissatisfaction with my “schedule”, improve it, resource-loaded?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-381000"/>
            <a:ext cx="6608763" cy="78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&amp;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63" y="1038627"/>
            <a:ext cx="8686800" cy="5287963"/>
          </a:xfrm>
        </p:spPr>
        <p:txBody>
          <a:bodyPr/>
          <a:lstStyle/>
          <a:p>
            <a:pPr>
              <a:buNone/>
            </a:pPr>
            <a:endParaRPr lang="en-US" strike="sngStrike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650447" y="802080"/>
            <a:ext cx="8182304" cy="5372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CC660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CTF is not big enough to support three </a:t>
            </a:r>
            <a:r>
              <a:rPr lang="en-US" b="0" dirty="0" err="1">
                <a:solidFill>
                  <a:schemeClr val="tx1"/>
                </a:solidFill>
              </a:rPr>
              <a:t>LHe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Users.  How to “park” the ¼ </a:t>
            </a:r>
            <a:r>
              <a:rPr lang="en-US" b="0" dirty="0" err="1" smtClean="0">
                <a:solidFill>
                  <a:schemeClr val="tx1"/>
                </a:solidFill>
              </a:rPr>
              <a:t>cryomodule</a:t>
            </a:r>
            <a:r>
              <a:rPr lang="en-US" b="0" dirty="0" smtClean="0">
                <a:solidFill>
                  <a:schemeClr val="tx1"/>
                </a:solidFill>
              </a:rPr>
              <a:t>?</a:t>
            </a:r>
            <a:endParaRPr lang="en-US" b="0" dirty="0">
              <a:solidFill>
                <a:schemeClr val="tx1"/>
              </a:solidFill>
            </a:endParaRPr>
          </a:p>
          <a:p>
            <a:pPr marL="801688" lvl="1" indent="-339725"/>
            <a:r>
              <a:rPr lang="en-US" b="0" dirty="0" smtClean="0">
                <a:solidFill>
                  <a:schemeClr val="tx1"/>
                </a:solidFill>
              </a:rPr>
              <a:t>UITF  </a:t>
            </a:r>
            <a:r>
              <a:rPr lang="en-US" b="0" dirty="0">
                <a:solidFill>
                  <a:schemeClr val="tx1"/>
                </a:solidFill>
              </a:rPr>
              <a:t>(4 to 6 </a:t>
            </a:r>
            <a:r>
              <a:rPr lang="en-US" b="0" dirty="0" err="1">
                <a:solidFill>
                  <a:schemeClr val="tx1"/>
                </a:solidFill>
              </a:rPr>
              <a:t>wks</a:t>
            </a:r>
            <a:r>
              <a:rPr lang="en-US" b="0" dirty="0">
                <a:solidFill>
                  <a:schemeClr val="tx1"/>
                </a:solidFill>
              </a:rPr>
              <a:t>,  3 times per year)</a:t>
            </a:r>
          </a:p>
          <a:p>
            <a:pPr marL="801688" lvl="1" indent="-339725"/>
            <a:r>
              <a:rPr lang="en-US" b="0" dirty="0" smtClean="0">
                <a:solidFill>
                  <a:schemeClr val="tx1"/>
                </a:solidFill>
              </a:rPr>
              <a:t>CMTF </a:t>
            </a:r>
            <a:r>
              <a:rPr lang="en-US" b="0" dirty="0">
                <a:solidFill>
                  <a:schemeClr val="tx1"/>
                </a:solidFill>
              </a:rPr>
              <a:t>and LCLS II</a:t>
            </a:r>
          </a:p>
          <a:p>
            <a:pPr marL="801688" lvl="1" indent="-339725"/>
            <a:r>
              <a:rPr lang="en-US" b="0" dirty="0" smtClean="0">
                <a:solidFill>
                  <a:schemeClr val="tx1"/>
                </a:solidFill>
              </a:rPr>
              <a:t>VTA</a:t>
            </a:r>
          </a:p>
          <a:p>
            <a:pPr marL="227013" indent="-227013"/>
            <a:r>
              <a:rPr lang="en-US" b="0" dirty="0" smtClean="0">
                <a:solidFill>
                  <a:schemeClr val="tx1"/>
                </a:solidFill>
              </a:rPr>
              <a:t>How long will it take to design MeV beamline?</a:t>
            </a:r>
          </a:p>
          <a:p>
            <a:pPr marL="227013" indent="-227013"/>
            <a:r>
              <a:rPr lang="en-US" b="0" dirty="0" smtClean="0">
                <a:solidFill>
                  <a:schemeClr val="tx1"/>
                </a:solidFill>
              </a:rPr>
              <a:t>Do 5 -10 MeV electrons represent authentic beam conditions for </a:t>
            </a:r>
            <a:r>
              <a:rPr lang="en-US" b="0" dirty="0" err="1" smtClean="0">
                <a:solidFill>
                  <a:schemeClr val="tx1"/>
                </a:solidFill>
              </a:rPr>
              <a:t>HDIce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testing?  Heat transfer, YES, but what about scattered electrons?</a:t>
            </a:r>
          </a:p>
          <a:p>
            <a:pPr marL="227013" indent="-227013"/>
            <a:r>
              <a:rPr lang="en-US" b="0" dirty="0" smtClean="0">
                <a:solidFill>
                  <a:schemeClr val="tx1"/>
                </a:solidFill>
              </a:rPr>
              <a:t>Groups are busy but I continue to be optimistic that work can get done opportunistically within project timeline.  Most reservations for </a:t>
            </a:r>
            <a:r>
              <a:rPr lang="en-US" b="0" dirty="0" err="1" smtClean="0">
                <a:solidFill>
                  <a:schemeClr val="tx1"/>
                </a:solidFill>
              </a:rPr>
              <a:t>Mech</a:t>
            </a:r>
            <a:r>
              <a:rPr lang="en-US" b="0" dirty="0" smtClean="0">
                <a:solidFill>
                  <a:schemeClr val="tx1"/>
                </a:solidFill>
              </a:rPr>
              <a:t> Design, </a:t>
            </a:r>
            <a:r>
              <a:rPr lang="en-US" b="0" dirty="0" err="1" smtClean="0">
                <a:solidFill>
                  <a:schemeClr val="tx1"/>
                </a:solidFill>
              </a:rPr>
              <a:t>Cryo</a:t>
            </a:r>
            <a:r>
              <a:rPr lang="en-US" b="0" dirty="0" smtClean="0">
                <a:solidFill>
                  <a:schemeClr val="tx1"/>
                </a:solidFill>
              </a:rPr>
              <a:t>, SSG, and Ops software 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8986"/>
            <a:ext cx="8779565" cy="109701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effectLst/>
              </a:rPr>
              <a:t>Haven’t started designing the MeV </a:t>
            </a:r>
            <a:r>
              <a:rPr lang="en-US" sz="2400" b="0" dirty="0" err="1" smtClean="0">
                <a:effectLst/>
              </a:rPr>
              <a:t>beamline</a:t>
            </a:r>
            <a:r>
              <a:rPr lang="en-US" sz="2400" b="0" dirty="0" smtClean="0">
                <a:effectLst/>
              </a:rPr>
              <a:t> yet…</a:t>
            </a:r>
            <a:endParaRPr lang="en-US" sz="2400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5583"/>
            <a:ext cx="8645298" cy="38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670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5 MeV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electrons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thin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gold foil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63101" y="83820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grames\Desktop\G4Mott\gold_1um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39944" r="2065" b="39610"/>
          <a:stretch/>
        </p:blipFill>
        <p:spPr bwMode="auto">
          <a:xfrm>
            <a:off x="1981201" y="4110989"/>
            <a:ext cx="7010400" cy="11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rames\Desktop\G4Mott\gold_10um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0391" r="7166" b="41062"/>
          <a:stretch/>
        </p:blipFill>
        <p:spPr bwMode="auto">
          <a:xfrm>
            <a:off x="1981201" y="5364480"/>
            <a:ext cx="70104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rames\Desktop\G4Mott\gold_500nm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41360" r="9650" b="40829"/>
          <a:stretch/>
        </p:blipFill>
        <p:spPr bwMode="auto">
          <a:xfrm>
            <a:off x="1981201" y="2903219"/>
            <a:ext cx="7010400" cy="11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1201" y="2903219"/>
            <a:ext cx="6896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0.1 um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124980"/>
            <a:ext cx="6896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1.0 um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5334000"/>
            <a:ext cx="6447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10 um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2209800"/>
            <a:ext cx="5334000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00400" y="2030730"/>
            <a:ext cx="5410200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3400" y="1752600"/>
            <a:ext cx="2667000" cy="27813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1447800"/>
            <a:ext cx="242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 ns round trip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3400" y="1855470"/>
            <a:ext cx="2667000" cy="278130"/>
          </a:xfrm>
          <a:prstGeom prst="straightConnector1">
            <a:avLst/>
          </a:prstGeom>
          <a:ln w="44450">
            <a:solidFill>
              <a:srgbClr val="2303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6050" y="2133600"/>
            <a:ext cx="3054350" cy="0"/>
          </a:xfrm>
          <a:prstGeom prst="straightConnector1">
            <a:avLst/>
          </a:prstGeom>
          <a:ln w="44450">
            <a:solidFill>
              <a:srgbClr val="2303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2286000"/>
            <a:ext cx="15440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0397"/>
                </a:solidFill>
              </a:rPr>
              <a:t>499 MHz (2ns)</a:t>
            </a:r>
            <a:endParaRPr lang="en-US" b="1" dirty="0">
              <a:solidFill>
                <a:srgbClr val="2303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266153"/>
            <a:ext cx="1368425" cy="230832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things be worse for </a:t>
            </a:r>
            <a:r>
              <a:rPr lang="en-US" sz="24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HDIce</a:t>
            </a:r>
            <a:r>
              <a:rPr lang="en-US" sz="2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03" y="956954"/>
            <a:ext cx="8686800" cy="5179895"/>
          </a:xfrm>
        </p:spPr>
        <p:txBody>
          <a:bodyPr/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is progress, we are moving forward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Progress will become more obvious soon.  By October, expect to see some beamline, with ¼ CM inside the cave, electronics racks above the cave….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Hope the Lab can continue funding at ~ FY15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are being responsible with money and we are respectful of other </a:t>
            </a:r>
            <a:r>
              <a:rPr lang="en-US" dirty="0" err="1" smtClean="0">
                <a:solidFill>
                  <a:schemeClr val="tx1"/>
                </a:solidFill>
              </a:rPr>
              <a:t>JLab</a:t>
            </a:r>
            <a:r>
              <a:rPr lang="en-US" dirty="0" smtClean="0">
                <a:solidFill>
                  <a:schemeClr val="tx1"/>
                </a:solidFill>
              </a:rPr>
              <a:t> work priorities…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– </a:t>
            </a:r>
            <a:r>
              <a:rPr lang="en-US" dirty="0" smtClean="0"/>
              <a:t>From May 13, 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822" y="639764"/>
            <a:ext cx="8288978" cy="5765545"/>
            <a:chOff x="397822" y="639764"/>
            <a:chExt cx="8288978" cy="5765545"/>
          </a:xfrm>
        </p:grpSpPr>
        <p:sp>
          <p:nvSpPr>
            <p:cNvPr id="3" name="TextBox 2"/>
            <p:cNvSpPr txBox="1"/>
            <p:nvPr/>
          </p:nvSpPr>
          <p:spPr>
            <a:xfrm>
              <a:off x="397822" y="772998"/>
              <a:ext cx="8288978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b="0" dirty="0" smtClean="0"/>
                <a:t>R</a:t>
              </a:r>
              <a:r>
                <a:rPr lang="en-US" sz="1800" b="0" dirty="0"/>
                <a:t>. </a:t>
              </a:r>
              <a:r>
                <a:rPr lang="en-US" sz="1800" b="0" dirty="0" err="1"/>
                <a:t>Sprouse</a:t>
              </a:r>
              <a:r>
                <a:rPr lang="en-US" sz="1800" b="0" dirty="0"/>
                <a:t>: confirm the UITF enclosure finish date – Nov 2015 or </a:t>
              </a:r>
              <a:r>
                <a:rPr lang="en-US" sz="1800" dirty="0">
                  <a:solidFill>
                    <a:srgbClr val="FF0000"/>
                  </a:solidFill>
                </a:rPr>
                <a:t>Feb </a:t>
              </a:r>
              <a:r>
                <a:rPr lang="en-US" sz="1800" dirty="0" smtClean="0">
                  <a:solidFill>
                    <a:srgbClr val="FF0000"/>
                  </a:solidFill>
                </a:rPr>
                <a:t>2016</a:t>
              </a:r>
              <a:endParaRPr lang="en-US" sz="1800" b="0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Logue: consult with </a:t>
              </a:r>
              <a:r>
                <a:rPr lang="en-US" sz="1800" b="0" dirty="0" err="1"/>
                <a:t>Vashek</a:t>
              </a:r>
              <a:r>
                <a:rPr lang="en-US" sz="1800" b="0" dirty="0"/>
                <a:t> on the shape of the </a:t>
              </a:r>
              <a:r>
                <a:rPr lang="en-US" sz="1800" b="0" dirty="0" err="1"/>
                <a:t>labrynth</a:t>
              </a:r>
              <a:r>
                <a:rPr lang="en-US" sz="1800" b="0" dirty="0"/>
                <a:t> (U-shape vs 2 hall).  It is felt that 2 bounces are achieved through the current configuration</a:t>
              </a:r>
              <a:r>
                <a:rPr lang="en-US" sz="1800" b="0" dirty="0" smtClean="0"/>
                <a:t>. </a:t>
              </a:r>
              <a:r>
                <a:rPr lang="en-US" sz="1800" dirty="0" smtClean="0">
                  <a:solidFill>
                    <a:srgbClr val="FF0000"/>
                  </a:solidFill>
                </a:rPr>
                <a:t>Done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</a:t>
              </a:r>
              <a:r>
                <a:rPr lang="en-US" sz="1800" b="0" dirty="0" err="1"/>
                <a:t>Poelker</a:t>
              </a:r>
              <a:r>
                <a:rPr lang="en-US" sz="1800" b="0" dirty="0"/>
                <a:t>/W. Oren: determine if the 18 FTEs requested to complete the work are prioritized correctly – is a squeeze play possible</a:t>
              </a:r>
              <a:r>
                <a:rPr lang="en-US" sz="1800" b="0" dirty="0" smtClean="0"/>
                <a:t>? </a:t>
              </a:r>
              <a:r>
                <a:rPr lang="en-US" sz="1800" dirty="0" smtClean="0">
                  <a:solidFill>
                    <a:srgbClr val="FF0000"/>
                  </a:solidFill>
                </a:rPr>
                <a:t>What does “squeeze play” mean?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</a:t>
              </a:r>
              <a:r>
                <a:rPr lang="en-US" sz="1800" b="0" dirty="0" err="1"/>
                <a:t>Poelker</a:t>
              </a:r>
              <a:r>
                <a:rPr lang="en-US" sz="1800" b="0" dirty="0"/>
                <a:t>: provide a summarized level spreadsheet comparing </a:t>
              </a:r>
              <a:r>
                <a:rPr lang="en-US" sz="1800" b="0" dirty="0" err="1"/>
                <a:t>Areti’s</a:t>
              </a:r>
              <a:r>
                <a:rPr lang="en-US" sz="1800" b="0" dirty="0"/>
                <a:t> original estimate with the current estimate, noting the differences</a:t>
              </a:r>
              <a:r>
                <a:rPr lang="en-US" sz="1800" b="0" dirty="0" smtClean="0"/>
                <a:t>.  </a:t>
              </a:r>
              <a:r>
                <a:rPr lang="en-US" sz="1800" dirty="0" smtClean="0">
                  <a:solidFill>
                    <a:srgbClr val="FF0000"/>
                  </a:solidFill>
                </a:rPr>
                <a:t>Done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</a:t>
              </a:r>
              <a:r>
                <a:rPr lang="en-US" sz="1800" b="0" dirty="0" err="1"/>
                <a:t>Poelker</a:t>
              </a:r>
              <a:r>
                <a:rPr lang="en-US" sz="1800" b="0" dirty="0"/>
                <a:t>: request B. May confirm safety tasks associated with the Aug 2016 finish </a:t>
              </a:r>
              <a:r>
                <a:rPr lang="en-US" sz="1800" b="0" dirty="0" smtClean="0"/>
                <a:t>date.   </a:t>
              </a:r>
              <a:r>
                <a:rPr lang="en-US" sz="1800" dirty="0" smtClean="0">
                  <a:solidFill>
                    <a:srgbClr val="FF0000"/>
                  </a:solidFill>
                </a:rPr>
                <a:t>We have a list, Hari to work on it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</a:t>
              </a:r>
              <a:r>
                <a:rPr lang="en-US" sz="1800" b="0" dirty="0" err="1"/>
                <a:t>Poelker</a:t>
              </a:r>
              <a:r>
                <a:rPr lang="en-US" sz="1800" b="0" dirty="0"/>
                <a:t>/W. Akers:  create a detailed schedule with milestones that can be updated during each </a:t>
              </a:r>
              <a:r>
                <a:rPr lang="en-US" sz="1800" b="0" dirty="0" smtClean="0"/>
                <a:t>meeting   Pass 1 complete, Detailed schedule </a:t>
              </a:r>
              <a:r>
                <a:rPr lang="en-US" sz="1800" dirty="0" smtClean="0">
                  <a:solidFill>
                    <a:srgbClr val="FF0000"/>
                  </a:solidFill>
                </a:rPr>
                <a:t>In progress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</a:t>
              </a:r>
              <a:r>
                <a:rPr lang="en-US" sz="1800" b="0" dirty="0" err="1"/>
                <a:t>Poelker</a:t>
              </a:r>
              <a:r>
                <a:rPr lang="en-US" sz="1800" b="0" dirty="0"/>
                <a:t>: get </a:t>
              </a:r>
              <a:r>
                <a:rPr lang="en-US" sz="1800" b="0" dirty="0" err="1"/>
                <a:t>Vashek’s</a:t>
              </a:r>
              <a:r>
                <a:rPr lang="en-US" sz="1800" b="0" dirty="0"/>
                <a:t> approval of </a:t>
              </a:r>
              <a:r>
                <a:rPr lang="en-US" sz="1800" b="0" dirty="0" smtClean="0"/>
                <a:t>&gt; </a:t>
              </a:r>
              <a:r>
                <a:rPr lang="en-US" sz="1800" b="0" dirty="0"/>
                <a:t>100 </a:t>
              </a:r>
              <a:r>
                <a:rPr lang="en-US" sz="1800" b="0" dirty="0" err="1" smtClean="0"/>
                <a:t>nA</a:t>
              </a:r>
              <a:r>
                <a:rPr lang="en-US" sz="1800" b="0" dirty="0" smtClean="0"/>
                <a:t> now. </a:t>
              </a:r>
              <a:r>
                <a:rPr lang="en-US" sz="1800" dirty="0" smtClean="0">
                  <a:solidFill>
                    <a:srgbClr val="FF0000"/>
                  </a:solidFill>
                </a:rPr>
                <a:t>Yes, good plan for 100uA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M. </a:t>
              </a:r>
              <a:r>
                <a:rPr lang="en-US" sz="1800" b="0" dirty="0" err="1"/>
                <a:t>Poelker</a:t>
              </a:r>
              <a:r>
                <a:rPr lang="en-US" sz="1800" b="0" dirty="0"/>
                <a:t>/R. </a:t>
              </a:r>
              <a:r>
                <a:rPr lang="en-US" sz="1800" b="0" dirty="0" err="1"/>
                <a:t>Sprouse</a:t>
              </a:r>
              <a:r>
                <a:rPr lang="en-US" sz="1800" b="0" dirty="0"/>
                <a:t>: determine disposition of the concrete walls being </a:t>
              </a:r>
              <a:r>
                <a:rPr lang="en-US" sz="1800" b="0" dirty="0" smtClean="0"/>
                <a:t>removed </a:t>
              </a:r>
              <a:r>
                <a:rPr lang="en-US" sz="1800" dirty="0" smtClean="0">
                  <a:solidFill>
                    <a:srgbClr val="FF0000"/>
                  </a:solidFill>
                </a:rPr>
                <a:t>Done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L. Wells: setup regular meetings for updates on the project progress – monthly or every 6 weeks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800" b="0" dirty="0"/>
                <a:t>All: provide names to attend the update meetings briefing the UITF progress</a:t>
              </a:r>
            </a:p>
            <a:p>
              <a:pPr lvl="1"/>
              <a:r>
                <a:rPr lang="en-US" sz="1800" b="0" dirty="0"/>
                <a:t>Accelerator: </a:t>
              </a:r>
              <a:r>
                <a:rPr lang="en-US" sz="1800" b="0" dirty="0" smtClean="0"/>
                <a:t>TBD, Engineering</a:t>
              </a:r>
              <a:r>
                <a:rPr lang="en-US" sz="1800" b="0" dirty="0"/>
                <a:t>: </a:t>
              </a:r>
              <a:r>
                <a:rPr lang="en-US" sz="1800" b="0" dirty="0" smtClean="0"/>
                <a:t>TBD, Physics</a:t>
              </a:r>
              <a:r>
                <a:rPr lang="en-US" sz="1800" b="0" dirty="0"/>
                <a:t>: </a:t>
              </a:r>
              <a:r>
                <a:rPr lang="en-US" sz="1800" b="0" dirty="0" smtClean="0"/>
                <a:t>TBD, Facilities</a:t>
              </a:r>
              <a:r>
                <a:rPr lang="en-US" sz="1800" b="0" dirty="0"/>
                <a:t>: R. </a:t>
              </a:r>
              <a:r>
                <a:rPr lang="en-US" sz="1800" b="0" dirty="0" err="1" smtClean="0"/>
                <a:t>Yasky</a:t>
              </a:r>
              <a:r>
                <a:rPr lang="en-US" sz="1800" b="0" dirty="0" smtClean="0"/>
                <a:t>, </a:t>
              </a:r>
              <a:r>
                <a:rPr lang="en-US" sz="1800" b="0" dirty="0" smtClean="0"/>
                <a:t>EHS&amp;Q</a:t>
              </a:r>
              <a:r>
                <a:rPr lang="en-US" sz="1800" b="0" dirty="0"/>
                <a:t>: TBD</a:t>
              </a:r>
            </a:p>
            <a:p>
              <a:pPr marL="457200" lvl="2" indent="-457200">
                <a:buFont typeface="Arial" pitchFamily="34" charset="0"/>
                <a:buChar char="•"/>
              </a:pPr>
              <a:endParaRPr lang="en-US" sz="1800" b="0" dirty="0" smtClean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5" name="Multiply 4"/>
            <p:cNvSpPr/>
            <p:nvPr/>
          </p:nvSpPr>
          <p:spPr bwMode="auto">
            <a:xfrm>
              <a:off x="5726783" y="639764"/>
              <a:ext cx="820132" cy="631596"/>
            </a:xfrm>
            <a:prstGeom prst="mathMultiply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Mech</a:t>
            </a:r>
            <a:r>
              <a:rPr lang="en-US" sz="1600" dirty="0" smtClean="0"/>
              <a:t> 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High Power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BFFC8"/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BFFC8"/>
                </a:solidFill>
              </a:rPr>
              <a:t>Commission </a:t>
            </a:r>
            <a:r>
              <a:rPr lang="en-US" dirty="0" smtClean="0">
                <a:solidFill>
                  <a:srgbClr val="9BFFC8"/>
                </a:solidFill>
              </a:rPr>
              <a:t>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BFFC8"/>
                </a:solidFill>
              </a:rPr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</a:t>
            </a:r>
            <a:r>
              <a:rPr lang="en-US" dirty="0" smtClean="0"/>
              <a:t>350kV ops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Beam to cup in front of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BFFC8"/>
                </a:solidFill>
              </a:rPr>
              <a:t>Beam to cup in front of </a:t>
            </a:r>
            <a:r>
              <a:rPr lang="en-US" dirty="0" err="1" smtClean="0">
                <a:solidFill>
                  <a:srgbClr val="9BFFC8"/>
                </a:solidFill>
              </a:rPr>
              <a:t>HDIce</a:t>
            </a:r>
            <a:endParaRPr lang="en-US" dirty="0" smtClean="0">
              <a:solidFill>
                <a:srgbClr val="9BFFC8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Shielding approval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Global hazard review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FSAD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err="1" smtClean="0"/>
              <a:t>Accel</a:t>
            </a:r>
            <a:r>
              <a:rPr lang="en-US" dirty="0" smtClean="0"/>
              <a:t> Readiness Review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BFFC8"/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BFFC8"/>
                </a:solidFill>
              </a:rPr>
              <a:t>Beam on </a:t>
            </a:r>
            <a:r>
              <a:rPr lang="en-US" dirty="0" err="1" smtClean="0">
                <a:solidFill>
                  <a:srgbClr val="9BFFC8"/>
                </a:solidFill>
              </a:rPr>
              <a:t>HDIce</a:t>
            </a:r>
            <a:endParaRPr lang="en-US" dirty="0" smtClean="0">
              <a:solidFill>
                <a:srgbClr val="9BFFC8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2743" y="769013"/>
            <a:ext cx="7550869" cy="3947028"/>
            <a:chOff x="612743" y="1051817"/>
            <a:chExt cx="7550869" cy="39470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116" y="1214713"/>
              <a:ext cx="2896496" cy="3784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 descr="C:\Users\poelker\AppData\Local\Temp\IMG_051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3" t="-5209" b="5209"/>
            <a:stretch/>
          </p:blipFill>
          <p:spPr bwMode="auto">
            <a:xfrm>
              <a:off x="612743" y="1051817"/>
              <a:ext cx="4288404" cy="394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09946" y="84842"/>
            <a:ext cx="5419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 demolition complete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7599" y="4828096"/>
            <a:ext cx="6643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Stairs are next (complete in FY15)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Bi-weekly meetings scheduled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2907"/>
            <a:ext cx="9144001" cy="50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8668" y="94270"/>
            <a:ext cx="733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 Labyrinth and plan for 100uA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2428" y="5788390"/>
            <a:ext cx="80787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Plus: augment ceiling shielding, and be generous with local shielding of dumps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9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0132"/>
          </a:xfrm>
        </p:spPr>
        <p:txBody>
          <a:bodyPr>
            <a:normAutofit/>
          </a:bodyPr>
          <a:lstStyle/>
          <a:p>
            <a:r>
              <a:rPr lang="en-US" sz="4000" b="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nion Pro"/>
                <a:cs typeface="Minion Pro"/>
              </a:rPr>
              <a:t>Building the 350 kV Gun</a:t>
            </a:r>
            <a:endParaRPr lang="en-US" sz="4000" b="0" cap="small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73393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Start with “dummy” electrodes and test different insulators and cathode screening electrode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Figure 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93618" y="2061471"/>
            <a:ext cx="7356763" cy="38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75877</TotalTime>
  <Pages>1</Pages>
  <Words>1596</Words>
  <Application>Microsoft Office PowerPoint</Application>
  <PresentationFormat>Letter Paper (8.5x11 in)</PresentationFormat>
  <Paragraphs>383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UITF Project Status Meeting </vt:lpstr>
      <vt:lpstr>Outline</vt:lpstr>
      <vt:lpstr>PowerPoint Presentation</vt:lpstr>
      <vt:lpstr>Highlights</vt:lpstr>
      <vt:lpstr>Highlights</vt:lpstr>
      <vt:lpstr>PowerPoint Presentation</vt:lpstr>
      <vt:lpstr>PowerPoint Presentation</vt:lpstr>
      <vt:lpstr>Building the 350 kV Gun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EHS&amp;Q related tasks (from Bob May)</vt:lpstr>
      <vt:lpstr>Original vs Current Estimate</vt:lpstr>
      <vt:lpstr>Revised Estimates Breakdown</vt:lpstr>
      <vt:lpstr>Comparison Procurement Estimates (Direct $)</vt:lpstr>
      <vt:lpstr>PowerPoint Presentation</vt:lpstr>
      <vt:lpstr>UITF Procurements</vt:lpstr>
      <vt:lpstr>FY16 Procurements?</vt:lpstr>
      <vt:lpstr>Milestones Update</vt:lpstr>
      <vt:lpstr>Schedule Ramifications </vt:lpstr>
      <vt:lpstr>PowerPoint Presentation</vt:lpstr>
      <vt:lpstr>Issues &amp; Concerns</vt:lpstr>
      <vt:lpstr>Haven’t started designing the MeV beamline yet…</vt:lpstr>
      <vt:lpstr>PowerPoint Presentation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858</cp:revision>
  <cp:lastPrinted>2000-12-01T16:23:09Z</cp:lastPrinted>
  <dcterms:created xsi:type="dcterms:W3CDTF">2005-02-01T21:25:50Z</dcterms:created>
  <dcterms:modified xsi:type="dcterms:W3CDTF">2015-07-24T17:26:12Z</dcterms:modified>
</cp:coreProperties>
</file>