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2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3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4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5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6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7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8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1" r:id="rId2"/>
    <p:sldMasterId id="2147483681" r:id="rId3"/>
    <p:sldMasterId id="2147483691" r:id="rId4"/>
    <p:sldMasterId id="2147483701" r:id="rId5"/>
    <p:sldMasterId id="2147483711" r:id="rId6"/>
    <p:sldMasterId id="2147483721" r:id="rId7"/>
    <p:sldMasterId id="2147483732" r:id="rId8"/>
    <p:sldMasterId id="2147483742" r:id="rId9"/>
    <p:sldMasterId id="2147483752" r:id="rId10"/>
    <p:sldMasterId id="2147483762" r:id="rId11"/>
    <p:sldMasterId id="2147483772" r:id="rId12"/>
    <p:sldMasterId id="2147483781" r:id="rId13"/>
    <p:sldMasterId id="2147483790" r:id="rId14"/>
    <p:sldMasterId id="2147483799" r:id="rId15"/>
    <p:sldMasterId id="2147483808" r:id="rId16"/>
    <p:sldMasterId id="2147483817" r:id="rId17"/>
    <p:sldMasterId id="2147483826" r:id="rId18"/>
    <p:sldMasterId id="2147483835" r:id="rId19"/>
  </p:sldMasterIdLst>
  <p:notesMasterIdLst>
    <p:notesMasterId r:id="rId24"/>
  </p:notesMasterIdLst>
  <p:handoutMasterIdLst>
    <p:handoutMasterId r:id="rId25"/>
  </p:handoutMasterIdLst>
  <p:sldIdLst>
    <p:sldId id="604" r:id="rId20"/>
    <p:sldId id="605" r:id="rId21"/>
    <p:sldId id="602" r:id="rId22"/>
    <p:sldId id="606" r:id="rId23"/>
  </p:sldIdLst>
  <p:sldSz cx="9144000" cy="6858000" type="screen4x3"/>
  <p:notesSz cx="6946900" cy="9220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Dallas" initials="MD" lastIdx="2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FF00"/>
    <a:srgbClr val="A0D565"/>
    <a:srgbClr val="0000FF"/>
    <a:srgbClr val="F9907B"/>
    <a:srgbClr val="FDE6D9"/>
    <a:srgbClr val="F5E9D9"/>
    <a:srgbClr val="DDF1E2"/>
    <a:srgbClr val="FF9933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047" autoAdjust="0"/>
    <p:restoredTop sz="97761" autoAdjust="0"/>
  </p:normalViewPr>
  <p:slideViewPr>
    <p:cSldViewPr snapToGrid="0" snapToObjects="1">
      <p:cViewPr varScale="1">
        <p:scale>
          <a:sx n="122" d="100"/>
          <a:sy n="122" d="100"/>
        </p:scale>
        <p:origin x="90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71" y="0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/>
          <a:lstStyle>
            <a:lvl1pPr algn="r">
              <a:defRPr sz="1200"/>
            </a:lvl1pPr>
          </a:lstStyle>
          <a:p>
            <a:fld id="{BF226278-2C6C-774D-8259-721EAA38D3B9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57592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71" y="8757592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 anchor="b"/>
          <a:lstStyle>
            <a:lvl1pPr algn="r">
              <a:defRPr sz="1200"/>
            </a:lvl1pPr>
          </a:lstStyle>
          <a:p>
            <a:fld id="{199538B4-289F-4F4E-BBCB-1CAD0E76E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92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71" y="0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/>
          <a:lstStyle>
            <a:lvl1pPr algn="r">
              <a:defRPr sz="1200"/>
            </a:lvl1pPr>
          </a:lstStyle>
          <a:p>
            <a:fld id="{B1AEAAEA-A1ED-E44B-BE33-F405D0F4CD6A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2150"/>
            <a:ext cx="4605338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46" tIns="46172" rIns="92346" bIns="461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7"/>
            <a:ext cx="5557520" cy="4149090"/>
          </a:xfrm>
          <a:prstGeom prst="rect">
            <a:avLst/>
          </a:prstGeom>
        </p:spPr>
        <p:txBody>
          <a:bodyPr vert="horz" lIns="92346" tIns="46172" rIns="92346" bIns="461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57592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71" y="8757592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 anchor="b"/>
          <a:lstStyle>
            <a:lvl1pPr algn="r">
              <a:defRPr sz="1200"/>
            </a:lvl1pPr>
          </a:lstStyle>
          <a:p>
            <a:fld id="{E556DBE8-8EF0-B64A-A8A7-F2D14BB1A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439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4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FY2014 Budget Impacts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105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669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386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690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873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7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567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87398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8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582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1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7015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413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206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74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872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88150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07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646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473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5892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22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9669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9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270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2887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99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125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09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7816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3179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3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24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4999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92866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8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761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968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2711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69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69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0056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40556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3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96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7426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946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3296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8837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03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646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7134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77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0936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1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38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0570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7845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4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1634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68172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37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3508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43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8866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14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7693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93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6505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9430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43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85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11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3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Division Resource Planning and Coordinating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97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49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37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5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43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5870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26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8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36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2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FY2014 Budget Impacts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83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76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0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22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0432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0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53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182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462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5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FY2014 Budget Impacts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834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60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763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9450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46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9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834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324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279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4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FY2014 Budget Impacts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6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878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037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88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75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737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646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129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320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31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10998" y="6448078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Division Resource Planning and Coordination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490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6110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9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7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212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49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100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464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9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8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0829" y="6448078"/>
            <a:ext cx="3518971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Division Resource Planning and Coordination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5417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6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63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854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25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166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478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55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38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507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10149" y="6448078"/>
            <a:ext cx="3309651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Division Resource Planning and Coordination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5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06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186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2881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941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737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51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83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15339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95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434728" y="6448078"/>
            <a:ext cx="358507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Division Resource Planning and Coordination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5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063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811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118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454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9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520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9853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95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85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03.xml"/><Relationship Id="rId9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2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11.xml"/><Relationship Id="rId9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19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8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7.xml"/><Relationship Id="rId9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35.xml"/><Relationship Id="rId9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44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43.xml"/><Relationship Id="rId9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52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1.xml"/><Relationship Id="rId9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6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9.xml"/><Relationship Id="rId9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FY2014 Budget Impacts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9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4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6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3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7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9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5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08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9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5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8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4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5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0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5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0" cap="small" dirty="0">
                <a:latin typeface="Minion Pro"/>
              </a:rPr>
              <a:t>Upgraded Injector Test </a:t>
            </a:r>
            <a:r>
              <a:rPr lang="en-US" sz="4400" b="0" cap="small" dirty="0" smtClean="0">
                <a:latin typeface="Minion Pro"/>
              </a:rPr>
              <a:t>Facility</a:t>
            </a:r>
            <a:endParaRPr lang="en-US" sz="4400" b="0" cap="small" dirty="0">
              <a:latin typeface="Minion Pro"/>
            </a:endParaRPr>
          </a:p>
        </p:txBody>
      </p:sp>
      <p:pic>
        <p:nvPicPr>
          <p:cNvPr id="1026" name="Picture 2" descr="C:\Users\poelker\AppData\Local\Temp\Screenshot - 7_16_2018 , 1_16_43 P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724"/>
            <a:ext cx="9144000" cy="268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1134" y="3508178"/>
            <a:ext cx="839110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Working a solution for North Wall Shielding and other shielding deficiencies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warm RF group finished the high power RF system!  Very nice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Commissioned the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buncher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solid state amp, nice!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HV conditioning the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photogun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in progress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Finished the MeV beamline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songsheet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good progress building MeV beamline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Have a reasonable draft of the AOD, which is big part of the COO….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Cooled the QCM to 2K but missed the window of opportunity to commission with RF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HDIce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target solenoid quenched, need to pull out IBC for repairs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Submitted draft report to Stuart summarizing “Uses of UITF” meeting from 12 Dec., 2018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308" y="306365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recent highlights: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9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0" cap="small" dirty="0">
                <a:latin typeface="Minion Pro"/>
              </a:rPr>
              <a:t>Upgraded Injector Test </a:t>
            </a:r>
            <a:r>
              <a:rPr lang="en-US" sz="4400" b="0" cap="small" dirty="0" smtClean="0">
                <a:latin typeface="Minion Pro"/>
              </a:rPr>
              <a:t>Facility</a:t>
            </a:r>
            <a:endParaRPr lang="en-US" sz="4400" b="0" cap="small" dirty="0">
              <a:latin typeface="Minion Pr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315" y="698683"/>
            <a:ext cx="4107020" cy="2618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60" y="3356709"/>
            <a:ext cx="4631731" cy="3453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93" y="851875"/>
            <a:ext cx="4059872" cy="52206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12906" y="787627"/>
            <a:ext cx="16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hanks Walt Akers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19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504"/>
            <a:ext cx="9144000" cy="634219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UITF Meeting with </a:t>
            </a:r>
            <a:r>
              <a:rPr lang="en-US" b="1" dirty="0" err="1" smtClean="0"/>
              <a:t>Patrizia</a:t>
            </a:r>
            <a:r>
              <a:rPr lang="en-US" b="1" dirty="0" smtClean="0"/>
              <a:t> R., June 15, 2018 </a:t>
            </a:r>
          </a:p>
          <a:p>
            <a:pPr marL="0" indent="0">
              <a:buNone/>
            </a:pPr>
            <a:r>
              <a:rPr lang="en-US" dirty="0" smtClean="0"/>
              <a:t>Tasks </a:t>
            </a:r>
            <a:r>
              <a:rPr lang="en-US" dirty="0"/>
              <a:t>before running beam to </a:t>
            </a:r>
            <a:r>
              <a:rPr lang="en-US" dirty="0" err="1"/>
              <a:t>HDIce</a:t>
            </a:r>
            <a:r>
              <a:rPr lang="en-US" dirty="0"/>
              <a:t> for target commissioning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Mechanical design, full time for next ~ </a:t>
            </a:r>
            <a:r>
              <a:rPr lang="en-US" sz="1200" dirty="0" smtClean="0"/>
              <a:t>2 </a:t>
            </a:r>
            <a:r>
              <a:rPr lang="en-US" sz="1200" dirty="0"/>
              <a:t>months, then intermittently (i.e., Shaun Gregory and company</a:t>
            </a:r>
            <a:r>
              <a:rPr lang="en-US" sz="1200" dirty="0" smtClean="0"/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Installation group to help secure </a:t>
            </a:r>
            <a:r>
              <a:rPr lang="en-US" sz="1200" dirty="0" err="1" smtClean="0"/>
              <a:t>HDIce</a:t>
            </a:r>
            <a:r>
              <a:rPr lang="en-US" sz="1200" dirty="0" smtClean="0"/>
              <a:t> target support structure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Suggest we use the Vacuum Group to build the MeV beamline (my group can help)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err="1"/>
              <a:t>Cryo</a:t>
            </a:r>
            <a:r>
              <a:rPr lang="en-US" sz="1200" dirty="0"/>
              <a:t>: install the helium return line, or be content to vent the helium to the test lab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SRF, need a point of contact for all things related to QCM </a:t>
            </a:r>
            <a:r>
              <a:rPr lang="en-US" sz="1200" dirty="0" smtClean="0"/>
              <a:t>operation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Electrical engineering and SSG: </a:t>
            </a:r>
            <a:r>
              <a:rPr lang="en-US" sz="1200" dirty="0"/>
              <a:t>design and build the PSS BCM, our "credited control" to limit beam current/loss and prevent accidental exposure to </a:t>
            </a:r>
            <a:r>
              <a:rPr lang="en-US" sz="1200" dirty="0" smtClean="0"/>
              <a:t>x-rays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Electrical engineering: </a:t>
            </a:r>
            <a:r>
              <a:rPr lang="en-US" sz="1200" dirty="0" err="1"/>
              <a:t>stripline</a:t>
            </a:r>
            <a:r>
              <a:rPr lang="en-US" sz="1200" dirty="0"/>
              <a:t> BPMs, get them to </a:t>
            </a:r>
            <a:r>
              <a:rPr lang="en-US" sz="1200" dirty="0" smtClean="0"/>
              <a:t>work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Magnet </a:t>
            </a:r>
            <a:r>
              <a:rPr lang="en-US" sz="1200" dirty="0" smtClean="0"/>
              <a:t>group: build a </a:t>
            </a:r>
            <a:r>
              <a:rPr lang="en-US" sz="1200" dirty="0"/>
              <a:t>third </a:t>
            </a:r>
            <a:r>
              <a:rPr lang="en-US" sz="1200" dirty="0" smtClean="0"/>
              <a:t>trim-card rack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Cable-up the MeV beamline: valves, viewers, magnets, BPMs, harps, water flow meters, current monitors, ….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RF </a:t>
            </a:r>
            <a:r>
              <a:rPr lang="en-US" sz="1200" dirty="0"/>
              <a:t>group: </a:t>
            </a:r>
            <a:r>
              <a:rPr lang="en-US" sz="1200" dirty="0" smtClean="0"/>
              <a:t>commission the </a:t>
            </a:r>
            <a:r>
              <a:rPr lang="en-US" sz="1200" dirty="0" err="1" smtClean="0"/>
              <a:t>buncher</a:t>
            </a:r>
            <a:r>
              <a:rPr lang="en-US" sz="1200" dirty="0" smtClean="0"/>
              <a:t> with solid state amp, finish klystrons and </a:t>
            </a:r>
            <a:r>
              <a:rPr lang="en-US" sz="1200" dirty="0"/>
              <a:t>high power amplifier, </a:t>
            </a:r>
            <a:r>
              <a:rPr lang="en-US" sz="1200" dirty="0" smtClean="0"/>
              <a:t>water skids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SSG needs to </a:t>
            </a:r>
            <a:r>
              <a:rPr lang="en-US" sz="1200" dirty="0"/>
              <a:t>incorporate high power RF interlocks into PSS, </a:t>
            </a:r>
            <a:r>
              <a:rPr lang="en-US" sz="1200" dirty="0" smtClean="0"/>
              <a:t>recertify.  BLMs.   Add PSS BCM to circuitry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err="1"/>
              <a:t>Vashek</a:t>
            </a:r>
            <a:r>
              <a:rPr lang="en-US" sz="1200" dirty="0"/>
              <a:t>: finish specifying the shielding requirements, then we start moving </a:t>
            </a:r>
            <a:r>
              <a:rPr lang="en-US" sz="1200" dirty="0" smtClean="0"/>
              <a:t>lead  and sand (open CATS item)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RCG to install all CARMs and electronics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R&amp;D related to low current BPMs, suggest Andy take this on, with help from Engineering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Operations Group should augment Joe's modeling, using a particle tracking </a:t>
            </a:r>
            <a:r>
              <a:rPr lang="en-US" sz="1200" dirty="0" smtClean="0"/>
              <a:t>code (to support commissioning of QCM)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Safety and Approvals: </a:t>
            </a:r>
            <a:r>
              <a:rPr lang="en-US" sz="1200" dirty="0"/>
              <a:t>OSP for </a:t>
            </a:r>
            <a:r>
              <a:rPr lang="en-US" sz="1200" dirty="0" err="1"/>
              <a:t>buncher</a:t>
            </a:r>
            <a:r>
              <a:rPr lang="en-US" sz="1200" dirty="0"/>
              <a:t>, OSP for MeV beam, PSS BCM credited control documentation, UITF Accelerator Operations Directive, Conduct of Operations, Accelerator Readiness </a:t>
            </a:r>
            <a:r>
              <a:rPr lang="en-US" sz="1200" dirty="0" smtClean="0"/>
              <a:t>review  (i.e., </a:t>
            </a:r>
            <a:r>
              <a:rPr lang="en-US" sz="1200" dirty="0"/>
              <a:t>lots of documents, lots of </a:t>
            </a:r>
            <a:r>
              <a:rPr lang="en-US" sz="1200" dirty="0" smtClean="0"/>
              <a:t>reviews)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Gun group needs to build a new </a:t>
            </a:r>
            <a:r>
              <a:rPr lang="en-US" sz="1200" dirty="0" err="1" smtClean="0"/>
              <a:t>photogun</a:t>
            </a:r>
            <a:r>
              <a:rPr lang="en-US" sz="1200" dirty="0" smtClean="0"/>
              <a:t>, improve the Wien filter, test </a:t>
            </a:r>
            <a:r>
              <a:rPr lang="en-US" sz="1200" dirty="0" err="1" smtClean="0"/>
              <a:t>polarimeters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Need to operate the UITF on a daily basis</a:t>
            </a:r>
            <a:r>
              <a:rPr lang="en-US" sz="1200" dirty="0" smtClean="0"/>
              <a:t>.....students, Operators, Staff Scientist1 (critical hire list)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Need access to liquid helium for </a:t>
            </a:r>
            <a:r>
              <a:rPr lang="en-US" sz="1200" dirty="0" smtClean="0"/>
              <a:t>weeks-long </a:t>
            </a:r>
            <a:r>
              <a:rPr lang="en-US" sz="1200" dirty="0"/>
              <a:t>periods of time (i.e., competition with LCLS)</a:t>
            </a:r>
          </a:p>
          <a:p>
            <a:pPr marL="974725" lvl="3" indent="-119063">
              <a:spcBef>
                <a:spcPts val="0"/>
              </a:spcBef>
              <a:buClrTx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20377080">
            <a:off x="882794" y="2914425"/>
            <a:ext cx="6467491" cy="769441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This list is getting shorter!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82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504"/>
            <a:ext cx="9144000" cy="634219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Tasks </a:t>
            </a:r>
            <a:r>
              <a:rPr lang="en-US" dirty="0"/>
              <a:t>before running beam to </a:t>
            </a:r>
            <a:r>
              <a:rPr lang="en-US" dirty="0" err="1"/>
              <a:t>HDIce</a:t>
            </a:r>
            <a:r>
              <a:rPr lang="en-US" dirty="0"/>
              <a:t> for target commissioning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2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Mechanical design (Shaun Gregory and Keith Harding), assist with MeV beamline construction, design </a:t>
            </a:r>
            <a:r>
              <a:rPr lang="en-US" sz="1200" dirty="0" err="1" smtClean="0"/>
              <a:t>HDIce</a:t>
            </a:r>
            <a:r>
              <a:rPr lang="en-US" sz="1200" dirty="0" smtClean="0"/>
              <a:t> related components (dump, catwalk)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Installation group: LCW and compressed air, ceiling tile removal/installation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Electrical </a:t>
            </a:r>
            <a:r>
              <a:rPr lang="en-US" sz="1200" dirty="0" smtClean="0"/>
              <a:t>engineering and SSG: </a:t>
            </a:r>
            <a:r>
              <a:rPr lang="en-US" sz="1200" dirty="0"/>
              <a:t>design and build the PSS BCM, our "credited control" to limit beam current/loss and prevent accidental exposure to </a:t>
            </a:r>
            <a:r>
              <a:rPr lang="en-US" sz="1200" dirty="0" smtClean="0"/>
              <a:t>x-rays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Magnet </a:t>
            </a:r>
            <a:r>
              <a:rPr lang="en-US" sz="1200" dirty="0" smtClean="0"/>
              <a:t>group: build a </a:t>
            </a:r>
            <a:r>
              <a:rPr lang="en-US" sz="1200" dirty="0"/>
              <a:t>third </a:t>
            </a:r>
            <a:r>
              <a:rPr lang="en-US" sz="1200" dirty="0" smtClean="0"/>
              <a:t>trim-card rack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Cable-up the MeV beamline: valves, </a:t>
            </a:r>
            <a:r>
              <a:rPr lang="en-US" sz="1200" dirty="0" smtClean="0"/>
              <a:t>interlocks, viewers</a:t>
            </a:r>
            <a:r>
              <a:rPr lang="en-US" sz="1200" dirty="0" smtClean="0"/>
              <a:t>, magnets, BPMs, harps, water flow meters, current monitors, </a:t>
            </a:r>
            <a:r>
              <a:rPr lang="en-US" sz="1200" dirty="0" smtClean="0"/>
              <a:t>….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SSG </a:t>
            </a:r>
            <a:r>
              <a:rPr lang="en-US" sz="1200" dirty="0" smtClean="0"/>
              <a:t>needs to </a:t>
            </a:r>
            <a:r>
              <a:rPr lang="en-US" sz="1200" dirty="0"/>
              <a:t>incorporate high power RF interlocks into PSS, </a:t>
            </a:r>
            <a:r>
              <a:rPr lang="en-US" sz="1200" dirty="0" smtClean="0"/>
              <a:t>recertify.  BLMs.   Add PSS BCM to circuitry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Operations </a:t>
            </a:r>
            <a:r>
              <a:rPr lang="en-US" sz="1200" dirty="0"/>
              <a:t>Software group: more screens, MPS system, UED, etc.,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b="1" dirty="0" err="1" smtClean="0"/>
              <a:t>RadConGroup</a:t>
            </a:r>
            <a:r>
              <a:rPr lang="en-US" sz="1200" dirty="0" smtClean="0"/>
              <a:t>: </a:t>
            </a:r>
            <a:r>
              <a:rPr lang="en-US" sz="1200" dirty="0"/>
              <a:t>finish specifying the shielding </a:t>
            </a:r>
            <a:r>
              <a:rPr lang="en-US" sz="1200" dirty="0"/>
              <a:t>requirements, install all CARMs and electronics</a:t>
            </a:r>
            <a:endParaRPr lang="en-US" sz="12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b="1" dirty="0" smtClean="0"/>
              <a:t>Facilities</a:t>
            </a:r>
            <a:r>
              <a:rPr lang="en-US" sz="1200" dirty="0" smtClean="0"/>
              <a:t> to help implement shielding solutions:  purchase concrete, steel support structure, re-route electrical conduit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Safety </a:t>
            </a:r>
            <a:r>
              <a:rPr lang="en-US" sz="1200" dirty="0" smtClean="0"/>
              <a:t>and Approvals: </a:t>
            </a:r>
            <a:r>
              <a:rPr lang="en-US" sz="1200" dirty="0" smtClean="0"/>
              <a:t>OSP </a:t>
            </a:r>
            <a:r>
              <a:rPr lang="en-US" sz="1200" dirty="0"/>
              <a:t>for MeV beam, PSS BCM credited control documentation, </a:t>
            </a:r>
            <a:r>
              <a:rPr lang="en-US" sz="1200" dirty="0" smtClean="0"/>
              <a:t>SCMB review, UITF </a:t>
            </a:r>
            <a:r>
              <a:rPr lang="en-US" sz="1200" dirty="0"/>
              <a:t>Accelerator Operations </a:t>
            </a:r>
            <a:r>
              <a:rPr lang="en-US" sz="1200" dirty="0" smtClean="0"/>
              <a:t>Directive/Conduct </a:t>
            </a:r>
            <a:r>
              <a:rPr lang="en-US" sz="1200" dirty="0"/>
              <a:t>of Operations, Accelerator Readiness </a:t>
            </a:r>
            <a:r>
              <a:rPr lang="en-US" sz="1200" dirty="0" smtClean="0"/>
              <a:t>review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Poelker meeting with SCMB on Wednesday January 16, 2019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Gun Group: finish the MeV beamline, vacuum from gun to </a:t>
            </a:r>
            <a:r>
              <a:rPr lang="en-US" sz="1200" dirty="0" err="1"/>
              <a:t>HDIce</a:t>
            </a:r>
            <a:r>
              <a:rPr lang="en-US" sz="1200" dirty="0"/>
              <a:t> target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Gun group: make beam from </a:t>
            </a:r>
            <a:r>
              <a:rPr lang="en-US" sz="1200" dirty="0" err="1" smtClean="0"/>
              <a:t>photogun</a:t>
            </a:r>
            <a:r>
              <a:rPr lang="en-US" sz="1200" dirty="0" smtClean="0"/>
              <a:t> at 200kV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Need to operate the UITF on a daily basis</a:t>
            </a:r>
            <a:r>
              <a:rPr lang="en-US" sz="1200" dirty="0" smtClean="0"/>
              <a:t>.....</a:t>
            </a:r>
            <a:r>
              <a:rPr lang="en-US" sz="1200" dirty="0" smtClean="0"/>
              <a:t>students, gun group and injector group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Work with SRF and </a:t>
            </a:r>
            <a:r>
              <a:rPr lang="en-US" sz="1200" dirty="0" err="1" smtClean="0"/>
              <a:t>Cryo</a:t>
            </a:r>
            <a:r>
              <a:rPr lang="en-US" sz="1200" dirty="0" smtClean="0"/>
              <a:t> to schedule helium delivery to UITF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Install, operate the raster magnets (C. Cuevas)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Left Brace 1"/>
          <p:cNvSpPr/>
          <p:nvPr/>
        </p:nvSpPr>
        <p:spPr bwMode="auto">
          <a:xfrm>
            <a:off x="328245" y="1039442"/>
            <a:ext cx="171938" cy="1805354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543763" y="175064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ngineering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2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6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7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DOE Site Visit 2013-Hutton</Template>
  <TotalTime>25836</TotalTime>
  <Words>772</Words>
  <Application>Microsoft Office PowerPoint</Application>
  <PresentationFormat>On-screen Show (4:3)</PresentationFormat>
  <Paragraphs>58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4</vt:i4>
      </vt:variant>
    </vt:vector>
  </HeadingPairs>
  <TitlesOfParts>
    <vt:vector size="28" baseType="lpstr">
      <vt:lpstr>ＭＳ Ｐゴシック</vt:lpstr>
      <vt:lpstr>Arial</vt:lpstr>
      <vt:lpstr>Calibri</vt:lpstr>
      <vt:lpstr>Minion Pro</vt:lpstr>
      <vt:lpstr>Times</vt:lpstr>
      <vt:lpstr>DOE Site Visit 2013-Hutton</vt:lpstr>
      <vt:lpstr>1_DOE Site Visit 2013-Hutton</vt:lpstr>
      <vt:lpstr>2_DOE Site Visit 2013-Hutton</vt:lpstr>
      <vt:lpstr>3_DOE Site Visit 2013-Hutton</vt:lpstr>
      <vt:lpstr>4_DOE Site Visit 2013-Hutton</vt:lpstr>
      <vt:lpstr>5_DOE Site Visit 2013-Hutton</vt:lpstr>
      <vt:lpstr>6_DOE Site Visit 2013-Hutton</vt:lpstr>
      <vt:lpstr>7_DOE Site Visit 2013-Hutton</vt:lpstr>
      <vt:lpstr>8_DOE Site Visit 2013-Hutton</vt:lpstr>
      <vt:lpstr>9_DOE Site Visit 2013-Hutton</vt:lpstr>
      <vt:lpstr>10_DOE Site Visit 2013-Hutton</vt:lpstr>
      <vt:lpstr>Default Theme</vt:lpstr>
      <vt:lpstr>1_Default Theme</vt:lpstr>
      <vt:lpstr>2_Default Theme</vt:lpstr>
      <vt:lpstr>3_Default Theme</vt:lpstr>
      <vt:lpstr>4_Default Theme</vt:lpstr>
      <vt:lpstr>5_Default Theme</vt:lpstr>
      <vt:lpstr>6_Default Theme</vt:lpstr>
      <vt:lpstr>7_Default Theme</vt:lpstr>
      <vt:lpstr>Upgraded Injector Test Facility</vt:lpstr>
      <vt:lpstr>Upgraded Injector Test Facility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SRF Overview</dc:title>
  <dc:creator>Erin Clifton</dc:creator>
  <cp:lastModifiedBy>Matthew Poelker</cp:lastModifiedBy>
  <cp:revision>772</cp:revision>
  <cp:lastPrinted>2014-10-24T18:30:21Z</cp:lastPrinted>
  <dcterms:created xsi:type="dcterms:W3CDTF">2013-07-05T14:18:22Z</dcterms:created>
  <dcterms:modified xsi:type="dcterms:W3CDTF">2019-01-11T17:04:19Z</dcterms:modified>
</cp:coreProperties>
</file>