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60" r:id="rId3"/>
    <p:sldId id="350" r:id="rId4"/>
    <p:sldId id="352" r:id="rId5"/>
    <p:sldId id="424" r:id="rId6"/>
    <p:sldId id="354" r:id="rId7"/>
    <p:sldId id="427" r:id="rId8"/>
    <p:sldId id="429" r:id="rId9"/>
    <p:sldId id="431" r:id="rId10"/>
    <p:sldId id="425" r:id="rId11"/>
    <p:sldId id="433" r:id="rId12"/>
    <p:sldId id="435" r:id="rId13"/>
    <p:sldId id="432" r:id="rId14"/>
    <p:sldId id="434" r:id="rId15"/>
    <p:sldId id="377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548" autoAdjust="0"/>
    <p:restoredTop sz="94660"/>
  </p:normalViewPr>
  <p:slideViewPr>
    <p:cSldViewPr snapToGrid="0">
      <p:cViewPr varScale="1">
        <p:scale>
          <a:sx n="68" d="100"/>
          <a:sy n="68" d="100"/>
        </p:scale>
        <p:origin x="4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image" Target="../media/image13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46DA74-8BE7-4975-844A-DD4A285C94C9}" type="datetimeFigureOut">
              <a:rPr lang="en-US" smtClean="0"/>
              <a:t>11/30/2022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F87802C-DD95-4E0C-9B66-19368988F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8399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02195FC-914A-4B8F-AD36-07B3543312A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235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C08853-5AF9-4371-AFC1-6C275AC361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F7EE6C-D35E-4E53-B3C2-B35C6BBC99C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827CE-C67A-4C49-A4D9-C4F46A239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1C195-686F-45CE-8B2A-D7DACBC7F3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82F13A-888B-4020-AF2D-8320C03AE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1744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BF064-67AD-43B7-BDA5-319A44D4B3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907C77F-5616-41DE-AAE9-6237D95C5E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F9D42F-F533-407A-8683-08F4673C3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E63BD3A-C94E-4460-A546-220BCA475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D12C3-8774-42FB-A8FA-CF0082CCF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5412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674C5-4CCE-4963-A654-DB1A31F96BA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2598AF1-7854-4317-AA4E-AF7301E219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EE631B-A156-4616-A03D-09E6580A1E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C2B601-1273-4F8F-9FB4-FEFB25F2C6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3325EE-5154-4B7D-8C55-F553E8492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0428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8E88F3-DDF0-43F8-A117-3022BB69B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A823-7E82-45B2-94C0-C6D72A38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81F805-F115-430F-957B-091D7A7050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233AB7-960A-4D6A-AACC-021F42204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CE6A57-8040-4100-8E78-2C689F847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10072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19A823-7E82-45B2-94C0-C6D72A387D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89F8F8-DE0D-486B-B0C5-83FDF6A17C0A}"/>
              </a:ext>
            </a:extLst>
          </p:cNvPr>
          <p:cNvSpPr txBox="1"/>
          <p:nvPr userDrawn="1"/>
        </p:nvSpPr>
        <p:spPr>
          <a:xfrm>
            <a:off x="11629292" y="6400800"/>
            <a:ext cx="5627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0A20ADB4-98FB-4CB8-91FF-29304017307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7415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CA011-041C-4A65-A3A0-EBAB143D66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D7FB79-7051-4201-8D20-2FA479072D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A4C298-A285-4F2B-9B31-C6593A836D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EDA33D-C8ED-4149-92EC-4C271689C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E3E8DC-DA51-4C8B-97BD-62DDC8B28C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1244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9557A-B4E9-4802-83E2-D60F1DCF7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99A3A-58B6-4F87-9C14-DB16E2E34A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A631F3C-5199-4D4C-AF8A-6B13ABC6DE7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11D250-54DD-4604-B479-F1CE55B81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A11BA-8A5F-47D3-B997-6411313572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30D79-95D5-448C-A20B-AEBA33819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704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DD6B8-1F80-4C77-B3D8-C796FAC960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F1CEAF-0969-4C32-8E4E-0EBC1EA09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5C14F1-C249-4600-9450-A2C8074BB2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56B107-37F5-48F3-A68F-6E06923AFD5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18F90E2-4F47-4E85-927F-AC09D5EDB81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7D17D59-29B7-4431-B125-1F58C180C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DB0F850-2770-4DF1-A2C5-863DAA8BF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82E0EC-6A0E-4C1F-BE70-F292A3FBF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1137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1815B8-CB10-4B17-973F-A5F1BF296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1D38C08-7C20-4967-897A-DE073F813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E876EEE-CF8A-4C81-A61E-9B3EC0D612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AD121F4-27EB-43B6-8741-D67797708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1958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12C1C2C-4336-4A6D-9ABD-988380FF4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9B09673-830E-4AA9-B665-2D2576AF1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4F8B8F-57C6-4CCF-A69F-7598A7F884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785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D88878-F6A2-433B-B5E6-9CED23BEA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4F7043-BE73-4CC3-9C20-46BB375C50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EEB10A1-1539-4630-B5F0-705CBCB004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AF5767-EDA2-427D-B7DD-9E041A4CA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A07BF8-5B97-420C-ACB8-6CE3E8AB31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AE2454-1902-4F12-A408-B6D080039F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05672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A497B0-D9A4-4A0B-902F-DC3B8A8F60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2CB70D0-4960-420C-B3E4-BFF1CCCC51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34D71F3-A9C7-4338-8B74-F77FC45D418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1962AE-55D8-418A-8EB2-C685E14FE6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34627E-54F2-4EAB-AC3B-3C9E18EDAEA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33598E-FE20-4096-A9C8-E96888D90E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ACA1F3-F2A4-4A6A-9341-23A2B0D79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7795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74A0EC2-21D5-4386-9E7D-92D412BE5C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1FDDF2-3EAD-4517-AA13-1D55E8F564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435F9D-F437-42D5-983B-6D86AA692AE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34627E-54F2-4EAB-AC3B-3C9E18EDAEA0}" type="datetimeFigureOut">
              <a:rPr lang="en-US" smtClean="0"/>
              <a:t>11/30/2022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BD4009-BA30-4DA1-918D-330CA9D864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81D8EC-2413-43F3-958F-115C8D10011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0A8B9-356A-4873-9983-F9E9111CAE4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7679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g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1.sv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oleObject" Target="../embeddings/oleObject1.bin"/><Relationship Id="rId7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3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sv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885DC-540F-4B2C-A969-4BA9BAA81A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6892" y="151982"/>
            <a:ext cx="11338216" cy="1608211"/>
          </a:xfrm>
        </p:spPr>
        <p:txBody>
          <a:bodyPr>
            <a:noAutofit/>
          </a:bodyPr>
          <a:lstStyle/>
          <a:p>
            <a:r>
              <a:rPr lang="en-US" sz="4000" dirty="0">
                <a:latin typeface="+mn-lt"/>
              </a:rPr>
              <a:t>Test of Target </a:t>
            </a:r>
            <a:r>
              <a:rPr lang="en-US" sz="4000">
                <a:latin typeface="+mn-lt"/>
              </a:rPr>
              <a:t>Materials </a:t>
            </a:r>
            <a:br>
              <a:rPr lang="en-US" sz="4000">
                <a:latin typeface="+mn-lt"/>
              </a:rPr>
            </a:br>
            <a:r>
              <a:rPr lang="en-US" sz="4000">
                <a:latin typeface="+mn-lt"/>
              </a:rPr>
              <a:t>Irradiated </a:t>
            </a:r>
            <a:r>
              <a:rPr lang="en-US" sz="4000" dirty="0">
                <a:latin typeface="+mn-lt"/>
              </a:rPr>
              <a:t>by 180 MeV Electron Beam at MAMI</a:t>
            </a:r>
            <a:endParaRPr lang="en-US" sz="32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C0487A-A682-4B46-82AA-160B6EEE9C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2132" y="1996869"/>
            <a:ext cx="11330596" cy="2616090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dirty="0"/>
              <a:t>Andriy Ushakov</a:t>
            </a:r>
            <a:r>
              <a:rPr lang="en-US" baseline="30000" dirty="0"/>
              <a:t>1,2</a:t>
            </a:r>
            <a:r>
              <a:rPr lang="en-US" dirty="0"/>
              <a:t>, C. Le Galliard</a:t>
            </a:r>
            <a:r>
              <a:rPr lang="en-US" baseline="30000" dirty="0"/>
              <a:t>1</a:t>
            </a:r>
            <a:r>
              <a:rPr lang="en-US" dirty="0"/>
              <a:t>,</a:t>
            </a:r>
            <a:r>
              <a:rPr lang="en-US" baseline="30000" dirty="0"/>
              <a:t> </a:t>
            </a:r>
            <a:r>
              <a:rPr lang="en-US" dirty="0"/>
              <a:t>Eric Voutier</a:t>
            </a:r>
            <a:r>
              <a:rPr lang="en-US" baseline="30000" dirty="0"/>
              <a:t>1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/>
              <a:t>Joe Grames</a:t>
            </a:r>
            <a:r>
              <a:rPr lang="en-US" baseline="30000" dirty="0"/>
              <a:t>2</a:t>
            </a:r>
            <a:r>
              <a:rPr lang="en-US" dirty="0"/>
              <a:t>, Silviu Covrig Dusa</a:t>
            </a:r>
            <a:r>
              <a:rPr lang="en-US" baseline="30000" dirty="0"/>
              <a:t>2</a:t>
            </a:r>
            <a:r>
              <a:rPr lang="en-US" dirty="0"/>
              <a:t>, Shukui Zhang</a:t>
            </a:r>
            <a:r>
              <a:rPr lang="en-US" baseline="30000" dirty="0"/>
              <a:t>2</a:t>
            </a:r>
            <a:br>
              <a:rPr lang="en-US" baseline="30000" dirty="0"/>
            </a:br>
            <a:br>
              <a:rPr lang="en-US" baseline="30000" dirty="0"/>
            </a:br>
            <a:r>
              <a:rPr lang="en-US" baseline="30000" dirty="0"/>
              <a:t>1</a:t>
            </a:r>
            <a:r>
              <a:rPr lang="en-US" dirty="0"/>
              <a:t>Université Paris-</a:t>
            </a:r>
            <a:r>
              <a:rPr lang="en-US" dirty="0" err="1"/>
              <a:t>Saclay</a:t>
            </a:r>
            <a:r>
              <a:rPr lang="en-US" dirty="0"/>
              <a:t>, CNRS/IN2P3, </a:t>
            </a:r>
            <a:r>
              <a:rPr lang="en-US" dirty="0" err="1"/>
              <a:t>IJCLab</a:t>
            </a:r>
            <a:r>
              <a:rPr lang="en-US" dirty="0"/>
              <a:t>, Orsay;</a:t>
            </a:r>
            <a:br>
              <a:rPr lang="en-US" dirty="0"/>
            </a:br>
            <a:r>
              <a:rPr lang="en-US" baseline="30000" dirty="0"/>
              <a:t>2</a:t>
            </a:r>
            <a:r>
              <a:rPr lang="en-US" dirty="0"/>
              <a:t>Jefferson Lab</a:t>
            </a:r>
            <a:br>
              <a:rPr lang="en-US" dirty="0"/>
            </a:br>
            <a:endParaRPr lang="en-US" sz="800" dirty="0"/>
          </a:p>
          <a:p>
            <a:pPr>
              <a:spcAft>
                <a:spcPts val="600"/>
              </a:spcAft>
            </a:pPr>
            <a:r>
              <a:rPr lang="en-US" dirty="0"/>
              <a:t>December 1, 2022</a:t>
            </a: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1C9DCC08-7B20-4C11-831D-880C3FA622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364711" y="4825524"/>
            <a:ext cx="987826" cy="987826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A8DAF8BB-9354-4378-9BA9-7C5D5178CE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018371" y="4861131"/>
            <a:ext cx="1495425" cy="10763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C3738A97-FB61-4A4E-BDE8-354C8E76E78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246" y="4945118"/>
            <a:ext cx="2828523" cy="821184"/>
          </a:xfrm>
          <a:prstGeom prst="rect">
            <a:avLst/>
          </a:prstGeom>
        </p:spPr>
      </p:pic>
      <p:pic>
        <p:nvPicPr>
          <p:cNvPr id="8" name="Image 14">
            <a:extLst>
              <a:ext uri="{FF2B5EF4-FFF2-40B4-BE49-F238E27FC236}">
                <a16:creationId xmlns:a16="http://schemas.microsoft.com/office/drawing/2014/main" id="{F707D95F-6D8D-404A-B800-DB516FFF5D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72" y="4849635"/>
            <a:ext cx="1559306" cy="108397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0382A29-EED8-4162-AF45-EBEDF3867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8878" y="5924848"/>
            <a:ext cx="1006623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en-US" altLang="fr-FR" sz="16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This project has received funding from the European Union’s Horizon 2020 research and innovation program under grant agreement No 824093; </a:t>
            </a:r>
            <a:r>
              <a:rPr lang="en-US" sz="1600" dirty="0"/>
              <a:t>the U.S. Department of Energy, Office of Science, Office of Nuclear Physics under contract DE-AC05-06OR23177; UT-Battelle, LLC, under contract DE-AC05-00OR22725 with the US Department of Energy (DOE).</a:t>
            </a:r>
            <a:endParaRPr kumimoji="0" lang="en-US" altLang="fr-FR" sz="16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pic>
        <p:nvPicPr>
          <p:cNvPr id="12" name="Image 35" descr="flag_yellow_low">
            <a:extLst>
              <a:ext uri="{FF2B5EF4-FFF2-40B4-BE49-F238E27FC236}">
                <a16:creationId xmlns:a16="http://schemas.microsoft.com/office/drawing/2014/main" id="{E3703BFD-A210-4A54-B3C3-891A5DBDA4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55" y="5973035"/>
            <a:ext cx="1199540" cy="740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1816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9FF926B-9B0E-4122-B4BF-C88AB17698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665388"/>
                  </p:ext>
                </p:extLst>
              </p:nvPr>
            </p:nvGraphicFramePr>
            <p:xfrm>
              <a:off x="295406" y="1260532"/>
              <a:ext cx="11601190" cy="2475122"/>
            </p:xfrm>
            <a:graphic>
              <a:graphicData uri="http://schemas.openxmlformats.org/drawingml/2006/table">
                <a:tbl>
                  <a:tblPr firstRow="1" firstCol="1" lastRow="1" bandRow="1">
                    <a:tableStyleId>{5C22544A-7EE6-4342-B048-85BDC9FD1C3A}</a:tableStyleId>
                  </a:tblPr>
                  <a:tblGrid>
                    <a:gridCol w="458660">
                      <a:extLst>
                        <a:ext uri="{9D8B030D-6E8A-4147-A177-3AD203B41FA5}">
                          <a16:colId xmlns:a16="http://schemas.microsoft.com/office/drawing/2014/main" val="1943773963"/>
                        </a:ext>
                      </a:extLst>
                    </a:gridCol>
                    <a:gridCol w="1150351">
                      <a:extLst>
                        <a:ext uri="{9D8B030D-6E8A-4147-A177-3AD203B41FA5}">
                          <a16:colId xmlns:a16="http://schemas.microsoft.com/office/drawing/2014/main" val="2369043628"/>
                        </a:ext>
                      </a:extLst>
                    </a:gridCol>
                    <a:gridCol w="1572539">
                      <a:extLst>
                        <a:ext uri="{9D8B030D-6E8A-4147-A177-3AD203B41FA5}">
                          <a16:colId xmlns:a16="http://schemas.microsoft.com/office/drawing/2014/main" val="4285064461"/>
                        </a:ext>
                      </a:extLst>
                    </a:gridCol>
                    <a:gridCol w="971916">
                      <a:extLst>
                        <a:ext uri="{9D8B030D-6E8A-4147-A177-3AD203B41FA5}">
                          <a16:colId xmlns:a16="http://schemas.microsoft.com/office/drawing/2014/main" val="3418870333"/>
                        </a:ext>
                      </a:extLst>
                    </a:gridCol>
                    <a:gridCol w="829951">
                      <a:extLst>
                        <a:ext uri="{9D8B030D-6E8A-4147-A177-3AD203B41FA5}">
                          <a16:colId xmlns:a16="http://schemas.microsoft.com/office/drawing/2014/main" val="2308213465"/>
                        </a:ext>
                      </a:extLst>
                    </a:gridCol>
                    <a:gridCol w="706484">
                      <a:extLst>
                        <a:ext uri="{9D8B030D-6E8A-4147-A177-3AD203B41FA5}">
                          <a16:colId xmlns:a16="http://schemas.microsoft.com/office/drawing/2014/main" val="1006192926"/>
                        </a:ext>
                      </a:extLst>
                    </a:gridCol>
                    <a:gridCol w="787274">
                      <a:extLst>
                        <a:ext uri="{9D8B030D-6E8A-4147-A177-3AD203B41FA5}">
                          <a16:colId xmlns:a16="http://schemas.microsoft.com/office/drawing/2014/main" val="3677755661"/>
                        </a:ext>
                      </a:extLst>
                    </a:gridCol>
                    <a:gridCol w="1329834">
                      <a:extLst>
                        <a:ext uri="{9D8B030D-6E8A-4147-A177-3AD203B41FA5}">
                          <a16:colId xmlns:a16="http://schemas.microsoft.com/office/drawing/2014/main" val="701288537"/>
                        </a:ext>
                      </a:extLst>
                    </a:gridCol>
                    <a:gridCol w="1112144">
                      <a:extLst>
                        <a:ext uri="{9D8B030D-6E8A-4147-A177-3AD203B41FA5}">
                          <a16:colId xmlns:a16="http://schemas.microsoft.com/office/drawing/2014/main" val="2867515056"/>
                        </a:ext>
                      </a:extLst>
                    </a:gridCol>
                    <a:gridCol w="1284221">
                      <a:extLst>
                        <a:ext uri="{9D8B030D-6E8A-4147-A177-3AD203B41FA5}">
                          <a16:colId xmlns:a16="http://schemas.microsoft.com/office/drawing/2014/main" val="2900745999"/>
                        </a:ext>
                      </a:extLst>
                    </a:gridCol>
                    <a:gridCol w="1397816">
                      <a:extLst>
                        <a:ext uri="{9D8B030D-6E8A-4147-A177-3AD203B41FA5}">
                          <a16:colId xmlns:a16="http://schemas.microsoft.com/office/drawing/2014/main" val="1410361780"/>
                        </a:ext>
                      </a:extLst>
                    </a:gridCol>
                  </a:tblGrid>
                  <a:tr h="1040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#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Thickness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μm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Length x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Width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Length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ms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Period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ms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ave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fr-FR" sz="1800" dirty="0">
                              <a:effectLst/>
                            </a:rPr>
                            <a:t>°C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800" dirty="0">
                              <a:effectLst/>
                            </a:rPr>
                            <a:t>Δ</a:t>
                          </a:r>
                          <a:r>
                            <a:rPr lang="en-US" sz="1800" dirty="0" err="1">
                              <a:effectLst/>
                            </a:rPr>
                            <a:t>T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pulse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fr-FR" sz="1800" dirty="0">
                              <a:effectLst/>
                            </a:rPr>
                            <a:t>°C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Rad. Damage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[dpa]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Number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of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cycles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Irradiation Time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[h]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Total Charge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[C]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670504"/>
                      </a:ext>
                    </a:extLst>
                  </a:tr>
                  <a:tr h="502418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100μm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80mm x 10mm</a:t>
                          </a: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cw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619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0.215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22.16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08672755"/>
                      </a:ext>
                    </a:extLst>
                  </a:tr>
                  <a:tr h="47227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100μm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80mm x 3mm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302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125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en-US" sz="1800" b="1" baseline="30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0.556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1800" i="1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~</m:t>
                              </m:r>
                            </m:oMath>
                          </a14:m>
                          <a:r>
                            <a:rPr lang="en-US" sz="1800" dirty="0">
                              <a:effectLst/>
                            </a:rPr>
                            <a:t>0.01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254676403"/>
                      </a:ext>
                    </a:extLst>
                  </a:tr>
                  <a:tr h="459891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Ʃ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22.72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21968552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3" name="Table 2">
                <a:extLst>
                  <a:ext uri="{FF2B5EF4-FFF2-40B4-BE49-F238E27FC236}">
                    <a16:creationId xmlns:a16="http://schemas.microsoft.com/office/drawing/2014/main" id="{89FF926B-9B0E-4122-B4BF-C88AB17698E5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11665388"/>
                  </p:ext>
                </p:extLst>
              </p:nvPr>
            </p:nvGraphicFramePr>
            <p:xfrm>
              <a:off x="295406" y="1260532"/>
              <a:ext cx="11601190" cy="2475122"/>
            </p:xfrm>
            <a:graphic>
              <a:graphicData uri="http://schemas.openxmlformats.org/drawingml/2006/table">
                <a:tbl>
                  <a:tblPr firstRow="1" firstCol="1" lastRow="1" bandRow="1">
                    <a:tableStyleId>{5C22544A-7EE6-4342-B048-85BDC9FD1C3A}</a:tableStyleId>
                  </a:tblPr>
                  <a:tblGrid>
                    <a:gridCol w="458660">
                      <a:extLst>
                        <a:ext uri="{9D8B030D-6E8A-4147-A177-3AD203B41FA5}">
                          <a16:colId xmlns:a16="http://schemas.microsoft.com/office/drawing/2014/main" val="1943773963"/>
                        </a:ext>
                      </a:extLst>
                    </a:gridCol>
                    <a:gridCol w="1150351">
                      <a:extLst>
                        <a:ext uri="{9D8B030D-6E8A-4147-A177-3AD203B41FA5}">
                          <a16:colId xmlns:a16="http://schemas.microsoft.com/office/drawing/2014/main" val="2369043628"/>
                        </a:ext>
                      </a:extLst>
                    </a:gridCol>
                    <a:gridCol w="1572539">
                      <a:extLst>
                        <a:ext uri="{9D8B030D-6E8A-4147-A177-3AD203B41FA5}">
                          <a16:colId xmlns:a16="http://schemas.microsoft.com/office/drawing/2014/main" val="4285064461"/>
                        </a:ext>
                      </a:extLst>
                    </a:gridCol>
                    <a:gridCol w="971916">
                      <a:extLst>
                        <a:ext uri="{9D8B030D-6E8A-4147-A177-3AD203B41FA5}">
                          <a16:colId xmlns:a16="http://schemas.microsoft.com/office/drawing/2014/main" val="3418870333"/>
                        </a:ext>
                      </a:extLst>
                    </a:gridCol>
                    <a:gridCol w="829951">
                      <a:extLst>
                        <a:ext uri="{9D8B030D-6E8A-4147-A177-3AD203B41FA5}">
                          <a16:colId xmlns:a16="http://schemas.microsoft.com/office/drawing/2014/main" val="2308213465"/>
                        </a:ext>
                      </a:extLst>
                    </a:gridCol>
                    <a:gridCol w="706484">
                      <a:extLst>
                        <a:ext uri="{9D8B030D-6E8A-4147-A177-3AD203B41FA5}">
                          <a16:colId xmlns:a16="http://schemas.microsoft.com/office/drawing/2014/main" val="1006192926"/>
                        </a:ext>
                      </a:extLst>
                    </a:gridCol>
                    <a:gridCol w="787274">
                      <a:extLst>
                        <a:ext uri="{9D8B030D-6E8A-4147-A177-3AD203B41FA5}">
                          <a16:colId xmlns:a16="http://schemas.microsoft.com/office/drawing/2014/main" val="3677755661"/>
                        </a:ext>
                      </a:extLst>
                    </a:gridCol>
                    <a:gridCol w="1329834">
                      <a:extLst>
                        <a:ext uri="{9D8B030D-6E8A-4147-A177-3AD203B41FA5}">
                          <a16:colId xmlns:a16="http://schemas.microsoft.com/office/drawing/2014/main" val="701288537"/>
                        </a:ext>
                      </a:extLst>
                    </a:gridCol>
                    <a:gridCol w="1112144">
                      <a:extLst>
                        <a:ext uri="{9D8B030D-6E8A-4147-A177-3AD203B41FA5}">
                          <a16:colId xmlns:a16="http://schemas.microsoft.com/office/drawing/2014/main" val="2867515056"/>
                        </a:ext>
                      </a:extLst>
                    </a:gridCol>
                    <a:gridCol w="1284221">
                      <a:extLst>
                        <a:ext uri="{9D8B030D-6E8A-4147-A177-3AD203B41FA5}">
                          <a16:colId xmlns:a16="http://schemas.microsoft.com/office/drawing/2014/main" val="2900745999"/>
                        </a:ext>
                      </a:extLst>
                    </a:gridCol>
                    <a:gridCol w="1397816">
                      <a:extLst>
                        <a:ext uri="{9D8B030D-6E8A-4147-A177-3AD203B41FA5}">
                          <a16:colId xmlns:a16="http://schemas.microsoft.com/office/drawing/2014/main" val="1410361780"/>
                        </a:ext>
                      </a:extLst>
                    </a:gridCol>
                  </a:tblGrid>
                  <a:tr h="1040541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#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Thickness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μm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Length x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Width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Length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ms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Pulse Period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en-US" sz="1800" dirty="0" err="1">
                              <a:effectLst/>
                            </a:rPr>
                            <a:t>ms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 err="1">
                              <a:effectLst/>
                            </a:rPr>
                            <a:t>T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ave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fr-FR" sz="1800" dirty="0">
                              <a:effectLst/>
                            </a:rPr>
                            <a:t>°C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l-GR" sz="1800" dirty="0">
                              <a:effectLst/>
                            </a:rPr>
                            <a:t>Δ</a:t>
                          </a:r>
                          <a:r>
                            <a:rPr lang="en-US" sz="1800" dirty="0" err="1">
                              <a:effectLst/>
                            </a:rPr>
                            <a:t>T</a:t>
                          </a:r>
                          <a:r>
                            <a:rPr lang="en-US" sz="1800" baseline="-25000" dirty="0" err="1">
                              <a:effectLst/>
                            </a:rPr>
                            <a:t>pulse</a:t>
                          </a:r>
                          <a:endParaRPr lang="en-US" sz="1800" dirty="0">
                            <a:effectLst/>
                          </a:endParaRP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</a:t>
                          </a:r>
                          <a:r>
                            <a:rPr lang="fr-FR" sz="1800" dirty="0">
                              <a:effectLst/>
                            </a:rPr>
                            <a:t>°C</a:t>
                          </a:r>
                          <a:r>
                            <a:rPr lang="en-US" sz="1800" dirty="0">
                              <a:effectLst/>
                            </a:rPr>
                            <a:t>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Rad. Damage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[dpa]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Number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of</a:t>
                          </a:r>
                          <a:b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</a:b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cycles</a:t>
                          </a: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Irradiation Time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[h]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Total Charge</a:t>
                          </a:r>
                        </a:p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[C]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/>
                    </a:tc>
                    <a:extLst>
                      <a:ext uri="{0D108BD9-81ED-4DB2-BD59-A6C34878D82A}">
                        <a16:rowId xmlns:a16="http://schemas.microsoft.com/office/drawing/2014/main" val="275670504"/>
                      </a:ext>
                    </a:extLst>
                  </a:tr>
                  <a:tr h="502418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100μm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80mm x 10mm</a:t>
                          </a: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 err="1">
                              <a:effectLst/>
                            </a:rPr>
                            <a:t>cw</a:t>
                          </a:r>
                          <a:endParaRPr lang="en-US" sz="1800" b="1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gridSpan="2">
                      <a:txBody>
                        <a:bodyPr/>
                        <a:lstStyle/>
                        <a:p>
                          <a:pPr algn="ct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chemeClr val="tx1"/>
                              </a:solidFill>
                              <a:effectLst/>
                            </a:rPr>
                            <a:t>619</a:t>
                          </a:r>
                          <a:endParaRPr lang="en-US" sz="1800" b="1" dirty="0">
                            <a:solidFill>
                              <a:schemeClr val="tx1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 hMerge="1"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0.215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-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22.16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1.75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2708672755"/>
                      </a:ext>
                    </a:extLst>
                  </a:tr>
                  <a:tr h="472272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100μm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marL="0" marR="0" lvl="0" indent="0" algn="r" defTabSz="914400" rtl="0" eaLnBrk="1" fontAlgn="auto" latinLnBrk="0" hangingPunct="1">
                            <a:lnSpc>
                              <a:spcPct val="107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80mm x 3mm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34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200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302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solidFill>
                                <a:srgbClr val="00B050"/>
                              </a:solidFill>
                              <a:effectLst/>
                            </a:rPr>
                            <a:t>125</a:t>
                          </a:r>
                          <a:endParaRPr lang="en-US" sz="1800" b="1" dirty="0">
                            <a:solidFill>
                              <a:srgbClr val="00B050"/>
                            </a:solidFill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0.001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b="1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10</a:t>
                          </a:r>
                          <a:r>
                            <a:rPr lang="en-US" sz="1800" b="1" baseline="30000" dirty="0">
                              <a:effectLst/>
                              <a:latin typeface="Calibri" panose="020F0502020204030204" pitchFamily="34" charset="0"/>
                              <a:ea typeface="Calibri" panose="020F0502020204030204" pitchFamily="34" charset="0"/>
                              <a:cs typeface="Arial" panose="020B0604020202020204" pitchFamily="34" charset="0"/>
                            </a:rPr>
                            <a:t>4</a:t>
                          </a: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0.556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blipFill>
                          <a:blip r:embed="rId2"/>
                          <a:stretch>
                            <a:fillRect l="-731878" t="-344156" r="-1747" b="-11039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54676403"/>
                      </a:ext>
                    </a:extLst>
                  </a:tr>
                  <a:tr h="459891"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Ʃ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>
                              <a:effectLst/>
                            </a:rPr>
                            <a:t> </a:t>
                          </a:r>
                          <a:endParaRPr lang="en-US" sz="180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 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22.72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tc>
                      <a:txBody>
                        <a:bodyPr/>
                        <a:lstStyle/>
                        <a:p>
                          <a:pPr algn="r">
                            <a:lnSpc>
                              <a:spcPct val="107000"/>
                            </a:lnSpc>
                            <a:spcAft>
                              <a:spcPts val="0"/>
                            </a:spcAft>
                          </a:pPr>
                          <a:r>
                            <a:rPr lang="en-US" sz="1800" dirty="0">
                              <a:effectLst/>
                            </a:rPr>
                            <a:t>1.76</a:t>
                          </a:r>
                          <a:endParaRPr lang="en-US" sz="180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Arial" panose="020B0604020202020204" pitchFamily="34" charset="0"/>
                          </a:endParaRPr>
                        </a:p>
                      </a:txBody>
                      <a:tcPr marL="68580" marR="68580" marT="0" marB="0" anchor="ctr"/>
                    </a:tc>
                    <a:extLst>
                      <a:ext uri="{0D108BD9-81ED-4DB2-BD59-A6C34878D82A}">
                        <a16:rowId xmlns:a16="http://schemas.microsoft.com/office/drawing/2014/main" val="142196855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5F349715-DD9C-4CA7-8BDF-B5D6F2FA61A5}"/>
              </a:ext>
            </a:extLst>
          </p:cNvPr>
          <p:cNvSpPr txBox="1"/>
          <p:nvPr/>
        </p:nvSpPr>
        <p:spPr>
          <a:xfrm>
            <a:off x="656948" y="4627972"/>
            <a:ext cx="1088402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Target #1: test of </a:t>
            </a:r>
            <a:r>
              <a:rPr lang="en-US" sz="2400" b="1" dirty="0"/>
              <a:t>radiation damage</a:t>
            </a:r>
            <a:endParaRPr lang="en-US" sz="2400" dirty="0"/>
          </a:p>
          <a:p>
            <a:pPr marL="285750" lvl="0" indent="-285750">
              <a:lnSpc>
                <a:spcPts val="24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dirty="0"/>
              <a:t>Target #2: test 10k thermal cycles with expected </a:t>
            </a:r>
            <a:r>
              <a:rPr lang="en-US" sz="2400" b="1" dirty="0"/>
              <a:t>temperatures</a:t>
            </a:r>
            <a:r>
              <a:rPr lang="en-US" sz="2400" dirty="0"/>
              <a:t> at JLab e</a:t>
            </a:r>
            <a:r>
              <a:rPr lang="en-US" sz="2400" baseline="30000" dirty="0"/>
              <a:t>+</a:t>
            </a:r>
            <a:r>
              <a:rPr lang="en-US" sz="2400" dirty="0"/>
              <a:t> target</a:t>
            </a:r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CE10AFC9-69A8-4E14-A331-5C13349ADF7B}"/>
              </a:ext>
            </a:extLst>
          </p:cNvPr>
          <p:cNvSpPr txBox="1">
            <a:spLocks/>
          </p:cNvSpPr>
          <p:nvPr/>
        </p:nvSpPr>
        <p:spPr>
          <a:xfrm>
            <a:off x="295406" y="64800"/>
            <a:ext cx="11601188" cy="10423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b="1" dirty="0"/>
              <a:t>Plan of Irradiation Test of W Targets</a:t>
            </a:r>
            <a:endParaRPr lang="en-US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9188317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3443-6EF0-4125-B7BF-BBB319B2DE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44352" y="72848"/>
            <a:ext cx="4935984" cy="859993"/>
          </a:xfrm>
        </p:spPr>
        <p:txBody>
          <a:bodyPr>
            <a:noAutofit/>
          </a:bodyPr>
          <a:lstStyle/>
          <a:p>
            <a:r>
              <a:rPr lang="en-US" sz="2800" dirty="0">
                <a:latin typeface="+mn-lt"/>
              </a:rPr>
              <a:t>Test at MAMI (180 MeV e-)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8DFA-02E0-4A00-9548-E1D6911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52" y="863389"/>
            <a:ext cx="5206208" cy="1778211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To test the </a:t>
            </a:r>
            <a:r>
              <a:rPr lang="en-US" sz="2600" b="1" dirty="0"/>
              <a:t>radiation damage </a:t>
            </a:r>
            <a:r>
              <a:rPr lang="en-US" sz="2600" dirty="0"/>
              <a:t>of target materials at moderate elevated average temperatures (0.215 </a:t>
            </a:r>
            <a:r>
              <a:rPr lang="en-US" sz="2600" dirty="0" err="1"/>
              <a:t>dpa</a:t>
            </a:r>
            <a:r>
              <a:rPr lang="en-US" sz="2600" dirty="0"/>
              <a:t> at 300 °C for W)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600" dirty="0"/>
              <a:t>(If possible) Short tests of  cycling temperature expected at JLab e</a:t>
            </a:r>
            <a:r>
              <a:rPr lang="en-US" sz="2600" baseline="30000" dirty="0"/>
              <a:t>+</a:t>
            </a:r>
            <a:r>
              <a:rPr lang="en-US" sz="2600" dirty="0"/>
              <a:t> injector  </a:t>
            </a:r>
          </a:p>
          <a:p>
            <a:pPr>
              <a:spcAft>
                <a:spcPts val="600"/>
              </a:spcAft>
            </a:pPr>
            <a:endParaRPr lang="en-US" sz="2400" b="1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AD01F0-3C76-4796-9DC8-585F7444B8B2}"/>
              </a:ext>
            </a:extLst>
          </p:cNvPr>
          <p:cNvSpPr txBox="1">
            <a:spLocks/>
          </p:cNvSpPr>
          <p:nvPr/>
        </p:nvSpPr>
        <p:spPr>
          <a:xfrm>
            <a:off x="544350" y="2445476"/>
            <a:ext cx="4593202" cy="85999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Tasks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2D9E4C-CDA4-4CFA-8907-94B646B022C5}"/>
              </a:ext>
            </a:extLst>
          </p:cNvPr>
          <p:cNvSpPr txBox="1">
            <a:spLocks/>
          </p:cNvSpPr>
          <p:nvPr/>
        </p:nvSpPr>
        <p:spPr>
          <a:xfrm>
            <a:off x="544353" y="3236017"/>
            <a:ext cx="11103295" cy="3621983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Define target geometry (thickness and other dimensions), target holder, and required beam time structure.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Simulate radiation damage and calculate target temperatures of different materials (W, Ta, </a:t>
            </a:r>
            <a:r>
              <a:rPr lang="en-US" sz="2000" dirty="0" err="1"/>
              <a:t>WRe</a:t>
            </a:r>
            <a:r>
              <a:rPr lang="en-US" sz="2000" dirty="0"/>
              <a:t>- and </a:t>
            </a:r>
            <a:r>
              <a:rPr lang="en-US" sz="2000" dirty="0" err="1"/>
              <a:t>WCu</a:t>
            </a:r>
            <a:r>
              <a:rPr lang="en-US" sz="2000" dirty="0"/>
              <a:t>- alloys,).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Prepare/buy materials and equipment for the experiments and measure material properties before irradiation</a:t>
            </a:r>
          </a:p>
          <a:p>
            <a:pPr marL="45720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US" sz="2000" dirty="0"/>
              <a:t>Post-analysis of irradiated materials: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Surface analysis (cracks) using microscopes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Changes in a bulk material (crystal structure), thermal and mechanical properties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/>
              <a:t>Measure radiation damage using X-rays (PETRA, DESY, Hamburg)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2000" dirty="0"/>
          </a:p>
        </p:txBody>
      </p:sp>
      <p:sp>
        <p:nvSpPr>
          <p:cNvPr id="25" name="Title 1">
            <a:extLst>
              <a:ext uri="{FF2B5EF4-FFF2-40B4-BE49-F238E27FC236}">
                <a16:creationId xmlns:a16="http://schemas.microsoft.com/office/drawing/2014/main" id="{1BE879D7-2B9C-42B6-92A8-119D91A9BB91}"/>
              </a:ext>
            </a:extLst>
          </p:cNvPr>
          <p:cNvSpPr txBox="1">
            <a:spLocks/>
          </p:cNvSpPr>
          <p:nvPr/>
        </p:nvSpPr>
        <p:spPr>
          <a:xfrm>
            <a:off x="6711666" y="72847"/>
            <a:ext cx="4935984" cy="8599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>
                <a:latin typeface="+mn-lt"/>
              </a:rPr>
              <a:t>Test at </a:t>
            </a:r>
            <a:r>
              <a:rPr lang="en-US" sz="2800" dirty="0" err="1">
                <a:latin typeface="+mn-lt"/>
              </a:rPr>
              <a:t>JLab</a:t>
            </a:r>
            <a:r>
              <a:rPr lang="en-US" sz="2800" dirty="0">
                <a:latin typeface="+mn-lt"/>
              </a:rPr>
              <a:t> (Laser)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3A44B609-0B32-43B2-9198-ED95D3AA35E7}"/>
              </a:ext>
            </a:extLst>
          </p:cNvPr>
          <p:cNvSpPr txBox="1">
            <a:spLocks/>
          </p:cNvSpPr>
          <p:nvPr/>
        </p:nvSpPr>
        <p:spPr>
          <a:xfrm>
            <a:off x="6556026" y="863389"/>
            <a:ext cx="5091622" cy="28737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To test </a:t>
            </a:r>
            <a:r>
              <a:rPr lang="en-US" sz="2400" b="1" dirty="0"/>
              <a:t>high peak heat load </a:t>
            </a:r>
            <a:r>
              <a:rPr lang="en-US" sz="2400" dirty="0"/>
              <a:t>(PEDD) in a wide temperature range (up to 1000 °C)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400" dirty="0"/>
              <a:t>To test </a:t>
            </a:r>
            <a:r>
              <a:rPr lang="en-US" sz="2400" b="1" dirty="0"/>
              <a:t>fatigues limits </a:t>
            </a:r>
            <a:r>
              <a:rPr lang="en-US" sz="2400" dirty="0"/>
              <a:t>at different T</a:t>
            </a:r>
          </a:p>
          <a:p>
            <a:pPr>
              <a:spcAft>
                <a:spcPts val="600"/>
              </a:spcAft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8989628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BE6462D-527C-4EC3-AC24-C60B7E3FD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4800" dirty="0"/>
          </a:p>
          <a:p>
            <a:pPr marL="0" indent="0" algn="ctr">
              <a:buNone/>
            </a:pPr>
            <a:r>
              <a:rPr lang="en-US" sz="4800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3122255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113635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+mn-lt"/>
              </a:rPr>
              <a:t>Pulsed MAMI Beam: Temperatures of W foil </a:t>
            </a:r>
            <a:r>
              <a:rPr lang="en-US" sz="3100" dirty="0">
                <a:latin typeface="+mn-lt"/>
              </a:rPr>
              <a:t>(</a:t>
            </a:r>
            <a:r>
              <a:rPr lang="en-US" sz="2800" dirty="0">
                <a:latin typeface="+mn-lt"/>
              </a:rPr>
              <a:t>0.1mm x </a:t>
            </a:r>
            <a:r>
              <a:rPr lang="en-US" sz="2800" b="1" dirty="0">
                <a:latin typeface="+mn-lt"/>
              </a:rPr>
              <a:t>3</a:t>
            </a:r>
            <a:r>
              <a:rPr lang="en-US" sz="2800" dirty="0">
                <a:latin typeface="+mn-lt"/>
              </a:rPr>
              <a:t>mm x 80mm)</a:t>
            </a:r>
            <a:br>
              <a:rPr lang="en-US" sz="3600" dirty="0">
                <a:latin typeface="+mn-lt"/>
              </a:rPr>
            </a:br>
            <a:r>
              <a:rPr lang="en-US" sz="3200" dirty="0">
                <a:latin typeface="+mn-lt"/>
              </a:rPr>
              <a:t>Pulse Length = 34 </a:t>
            </a:r>
            <a:r>
              <a:rPr lang="en-US" sz="3200" dirty="0" err="1">
                <a:latin typeface="+mn-lt"/>
              </a:rPr>
              <a:t>ms</a:t>
            </a:r>
            <a:r>
              <a:rPr lang="en-US" sz="3200" dirty="0">
                <a:latin typeface="+mn-lt"/>
              </a:rPr>
              <a:t> and Pulse Period = 200 </a:t>
            </a:r>
            <a:r>
              <a:rPr lang="en-US" sz="3200" dirty="0" err="1">
                <a:latin typeface="+mn-lt"/>
              </a:rPr>
              <a:t>ms</a:t>
            </a:r>
            <a:endParaRPr lang="en-US" sz="3200" dirty="0"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E714-3794-4B28-A01D-8984840E8727}"/>
              </a:ext>
            </a:extLst>
          </p:cNvPr>
          <p:cNvSpPr txBox="1"/>
          <p:nvPr/>
        </p:nvSpPr>
        <p:spPr>
          <a:xfrm>
            <a:off x="2385139" y="5432741"/>
            <a:ext cx="689592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Red</a:t>
            </a:r>
            <a:r>
              <a:rPr lang="en-US" sz="2400" dirty="0"/>
              <a:t> profile: T at the end of heating (t = 34 </a:t>
            </a:r>
            <a:r>
              <a:rPr lang="en-US" sz="2400" dirty="0" err="1"/>
              <a:t>ms</a:t>
            </a:r>
            <a:r>
              <a:rPr lang="en-US" sz="2400" dirty="0"/>
              <a:t>)</a:t>
            </a:r>
          </a:p>
          <a:p>
            <a:r>
              <a:rPr lang="en-US" sz="2400" dirty="0">
                <a:solidFill>
                  <a:srgbClr val="0070C0"/>
                </a:solidFill>
              </a:rPr>
              <a:t>Blue</a:t>
            </a:r>
            <a:r>
              <a:rPr lang="en-US" sz="2400" dirty="0"/>
              <a:t> profile: T at the end of thermal cycle (t = 200 </a:t>
            </a:r>
            <a:r>
              <a:rPr lang="en-US" sz="2400" dirty="0" err="1"/>
              <a:t>ms</a:t>
            </a:r>
            <a:r>
              <a:rPr lang="en-US" sz="2400" dirty="0"/>
              <a:t>)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9C394609-06C5-401D-B235-AD9E7E86D7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75340" y="1383832"/>
            <a:ext cx="5821254" cy="4017146"/>
          </a:xfrm>
          <a:prstGeom prst="rect">
            <a:avLst/>
          </a:prstGeom>
        </p:spPr>
      </p:pic>
      <p:pic>
        <p:nvPicPr>
          <p:cNvPr id="10" name="Graphic 9">
            <a:extLst>
              <a:ext uri="{FF2B5EF4-FFF2-40B4-BE49-F238E27FC236}">
                <a16:creationId xmlns:a16="http://schemas.microsoft.com/office/drawing/2014/main" id="{2C25DDDF-FBCD-4C7A-A378-17B22ED5DA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9211" y="1383832"/>
            <a:ext cx="5821254" cy="4017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47421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+mn-lt"/>
              </a:rPr>
              <a:t>CW MAMI Beam: Temperature of W foil (0.1mm x </a:t>
            </a:r>
            <a:r>
              <a:rPr lang="en-US" sz="3200" b="1" dirty="0">
                <a:latin typeface="+mn-lt"/>
              </a:rPr>
              <a:t>10</a:t>
            </a:r>
            <a:r>
              <a:rPr lang="en-US" sz="3200" dirty="0">
                <a:latin typeface="+mn-lt"/>
              </a:rPr>
              <a:t>mm x 80mm)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0A1BC34-4D16-48F6-91C5-89E3C800CCA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/>
          <a:stretch/>
        </p:blipFill>
        <p:spPr>
          <a:xfrm>
            <a:off x="170259" y="1526072"/>
            <a:ext cx="6048380" cy="4224488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2A537B22-C4F2-480F-B07A-62257E9F380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37159" y="1869440"/>
            <a:ext cx="5584581" cy="3853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28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62323"/>
            <a:ext cx="11601188" cy="119144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Tungsten: Temperature Dependence of Yield Strength</a:t>
            </a:r>
            <a:br>
              <a:rPr lang="en-US" sz="3600" dirty="0">
                <a:latin typeface="+mn-lt"/>
              </a:rPr>
            </a:br>
            <a:r>
              <a:rPr lang="en-US" sz="3600" dirty="0">
                <a:latin typeface="+mn-lt"/>
              </a:rPr>
              <a:t>and Fatigue Limit vs Number of Cycles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9C55601-37C9-42A1-8AB4-1FED78136396}"/>
              </a:ext>
            </a:extLst>
          </p:cNvPr>
          <p:cNvGrpSpPr/>
          <p:nvPr/>
        </p:nvGrpSpPr>
        <p:grpSpPr>
          <a:xfrm>
            <a:off x="512919" y="1300731"/>
            <a:ext cx="5230903" cy="4426834"/>
            <a:chOff x="512919" y="1401211"/>
            <a:chExt cx="5230903" cy="4426834"/>
          </a:xfrm>
        </p:grpSpPr>
        <p:pic>
          <p:nvPicPr>
            <p:cNvPr id="9" name="Graphic 8">
              <a:extLst>
                <a:ext uri="{FF2B5EF4-FFF2-40B4-BE49-F238E27FC236}">
                  <a16:creationId xmlns:a16="http://schemas.microsoft.com/office/drawing/2014/main" id="{83297A6B-C33F-4FEF-9B74-1860C57491F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12919" y="2218291"/>
              <a:ext cx="5230903" cy="3609754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72250E7-2F61-439A-8C43-1F3A3A0A3AFF}"/>
                </a:ext>
              </a:extLst>
            </p:cNvPr>
            <p:cNvSpPr txBox="1"/>
            <p:nvPr/>
          </p:nvSpPr>
          <p:spPr>
            <a:xfrm>
              <a:off x="1136880" y="1401211"/>
              <a:ext cx="3925112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Yield Strength vs Temperature</a:t>
              </a:r>
              <a:br>
                <a:rPr lang="en-US" sz="2400" dirty="0"/>
              </a:br>
              <a:r>
                <a:rPr lang="en-US" sz="2200" dirty="0"/>
                <a:t>(taken from </a:t>
              </a:r>
              <a:r>
                <a:rPr lang="en-US" sz="2200" dirty="0" err="1"/>
                <a:t>Plansee</a:t>
              </a:r>
              <a:r>
                <a:rPr lang="en-US" sz="2200"/>
                <a:t> website</a:t>
              </a:r>
              <a:r>
                <a:rPr lang="en-US" sz="2200" dirty="0"/>
                <a:t>)</a:t>
              </a:r>
              <a:endParaRPr lang="en-US" sz="2200" i="1" dirty="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34CAE73-A52E-42A2-B768-378D0C21A824}"/>
              </a:ext>
            </a:extLst>
          </p:cNvPr>
          <p:cNvGrpSpPr/>
          <p:nvPr/>
        </p:nvGrpSpPr>
        <p:grpSpPr>
          <a:xfrm>
            <a:off x="204682" y="5840997"/>
            <a:ext cx="6214906" cy="820316"/>
            <a:chOff x="204682" y="5941477"/>
            <a:chExt cx="6214906" cy="82031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2804090A-6328-4BC5-9EBD-6E4AFC52BD87}"/>
                </a:ext>
              </a:extLst>
            </p:cNvPr>
            <p:cNvSpPr txBox="1"/>
            <p:nvPr/>
          </p:nvSpPr>
          <p:spPr>
            <a:xfrm>
              <a:off x="551250" y="5941477"/>
              <a:ext cx="552176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 err="1"/>
                <a:t>Plansee</a:t>
              </a:r>
              <a:r>
                <a:rPr lang="en-US" sz="2200" dirty="0"/>
                <a:t>: Yield Strength (T = 420 </a:t>
              </a:r>
              <a:r>
                <a:rPr lang="fr-FR" sz="2200" dirty="0"/>
                <a:t>°C</a:t>
              </a:r>
              <a:r>
                <a:rPr lang="en-US" sz="2200" dirty="0"/>
                <a:t>) ≈ 923 MPa </a:t>
              </a:r>
              <a:endParaRPr lang="en-US" sz="2200" i="1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B8647EA-6BFC-480D-885B-5FC4E22D1BC7}"/>
                </a:ext>
              </a:extLst>
            </p:cNvPr>
            <p:cNvSpPr txBox="1"/>
            <p:nvPr/>
          </p:nvSpPr>
          <p:spPr>
            <a:xfrm>
              <a:off x="204682" y="6330906"/>
              <a:ext cx="6214906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200" dirty="0"/>
                <a:t>ANSYS </a:t>
              </a:r>
              <a:r>
                <a:rPr lang="en-US" sz="2200" dirty="0" err="1"/>
                <a:t>Granta</a:t>
              </a:r>
              <a:r>
                <a:rPr lang="en-US" sz="2200" dirty="0"/>
                <a:t>: Yield Strength (T = 22 </a:t>
              </a:r>
              <a:r>
                <a:rPr lang="fr-FR" sz="2200" dirty="0"/>
                <a:t>°C</a:t>
              </a:r>
              <a:r>
                <a:rPr lang="en-US" sz="2200" dirty="0"/>
                <a:t>) = 1506 MPa </a:t>
              </a:r>
              <a:endParaRPr lang="en-US" sz="2200" i="1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B531ACA-08EA-470D-A37D-912BD5E77687}"/>
              </a:ext>
            </a:extLst>
          </p:cNvPr>
          <p:cNvGrpSpPr/>
          <p:nvPr/>
        </p:nvGrpSpPr>
        <p:grpSpPr>
          <a:xfrm>
            <a:off x="6448180" y="1300731"/>
            <a:ext cx="5120814" cy="4426834"/>
            <a:chOff x="6448180" y="1300731"/>
            <a:chExt cx="5120814" cy="4426834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58A649B2-043C-43B1-86F1-F3E2A25DD933}"/>
                </a:ext>
              </a:extLst>
            </p:cNvPr>
            <p:cNvGrpSpPr/>
            <p:nvPr/>
          </p:nvGrpSpPr>
          <p:grpSpPr>
            <a:xfrm>
              <a:off x="6448180" y="2117811"/>
              <a:ext cx="5120814" cy="3609754"/>
              <a:chOff x="6448180" y="2117811"/>
              <a:chExt cx="5120814" cy="3609754"/>
            </a:xfrm>
          </p:grpSpPr>
          <p:pic>
            <p:nvPicPr>
              <p:cNvPr id="5" name="Content Placeholder 5">
                <a:extLst>
                  <a:ext uri="{FF2B5EF4-FFF2-40B4-BE49-F238E27FC236}">
                    <a16:creationId xmlns:a16="http://schemas.microsoft.com/office/drawing/2014/main" id="{1C48B7C8-A8B1-4F72-95F1-85430566AC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448180" y="2117811"/>
                <a:ext cx="5120814" cy="3609754"/>
              </a:xfrm>
              <a:prstGeom prst="rect">
                <a:avLst/>
              </a:prstGeom>
            </p:spPr>
          </p:pic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44B520C7-23C1-447B-9F29-6CF3251B1A04}"/>
                  </a:ext>
                </a:extLst>
              </p:cNvPr>
              <p:cNvSpPr txBox="1"/>
              <p:nvPr/>
            </p:nvSpPr>
            <p:spPr>
              <a:xfrm>
                <a:off x="10250522" y="2518384"/>
                <a:ext cx="913197" cy="33855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T = 22 °C</a:t>
                </a: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B2EDE53-4161-449E-B604-01434EF15185}"/>
                </a:ext>
              </a:extLst>
            </p:cNvPr>
            <p:cNvSpPr txBox="1"/>
            <p:nvPr/>
          </p:nvSpPr>
          <p:spPr>
            <a:xfrm>
              <a:off x="7060961" y="1300731"/>
              <a:ext cx="437613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Fatigue Limit vs Number of Cycles</a:t>
              </a:r>
              <a:br>
                <a:rPr lang="en-US" sz="2400" dirty="0"/>
              </a:br>
              <a:r>
                <a:rPr lang="en-US" sz="2200" dirty="0"/>
                <a:t>(taken from ANSYS </a:t>
              </a:r>
              <a:r>
                <a:rPr lang="en-US" sz="2200" dirty="0" err="1"/>
                <a:t>Granta</a:t>
              </a:r>
              <a:r>
                <a:rPr lang="en-US" sz="2400" dirty="0"/>
                <a:t>)</a:t>
              </a:r>
              <a:endParaRPr lang="en-US" sz="2400" i="1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2EF0218-02CB-4BB0-9FD3-B095632236EB}"/>
              </a:ext>
            </a:extLst>
          </p:cNvPr>
          <p:cNvGrpSpPr/>
          <p:nvPr/>
        </p:nvGrpSpPr>
        <p:grpSpPr>
          <a:xfrm>
            <a:off x="6619662" y="5808345"/>
            <a:ext cx="5258748" cy="800219"/>
            <a:chOff x="6619662" y="5898777"/>
            <a:chExt cx="5258748" cy="80021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2744323-9E9D-42BA-A817-7D23208992E3}"/>
                </a:ext>
              </a:extLst>
            </p:cNvPr>
            <p:cNvSpPr txBox="1"/>
            <p:nvPr/>
          </p:nvSpPr>
          <p:spPr>
            <a:xfrm>
              <a:off x="6619662" y="5898777"/>
              <a:ext cx="5258748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/>
                <a:t>Fatigue Limit (</a:t>
              </a:r>
              <a:r>
                <a:rPr lang="en-US" sz="2200" dirty="0" err="1"/>
                <a:t>N</a:t>
              </a:r>
              <a:r>
                <a:rPr lang="en-US" sz="2200" baseline="-25000" dirty="0" err="1"/>
                <a:t>cycles</a:t>
              </a:r>
              <a:r>
                <a:rPr lang="en-US" sz="2200" dirty="0"/>
                <a:t> = 6.55e+7</a:t>
              </a:r>
              <a:r>
                <a:rPr lang="en-US" sz="2200" dirty="0">
                  <a:solidFill>
                    <a:schemeClr val="accent1"/>
                  </a:solidFill>
                </a:rPr>
                <a:t>*</a:t>
              </a:r>
              <a:r>
                <a:rPr lang="en-US" sz="2200" dirty="0"/>
                <a:t>) = 774 MPa </a:t>
              </a:r>
              <a:endParaRPr lang="en-US" sz="2200" i="1" dirty="0"/>
            </a:p>
          </p:txBody>
        </p:sp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E39729-E2B0-4A9E-B45F-468F91B7DF06}"/>
                </a:ext>
              </a:extLst>
            </p:cNvPr>
            <p:cNvSpPr/>
            <p:nvPr/>
          </p:nvSpPr>
          <p:spPr>
            <a:xfrm>
              <a:off x="6619662" y="6329664"/>
              <a:ext cx="51414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>
                  <a:solidFill>
                    <a:schemeClr val="accent1"/>
                  </a:solidFill>
                </a:rPr>
                <a:t>* </a:t>
              </a:r>
              <a:r>
                <a:rPr lang="en-US" dirty="0"/>
                <a:t>For Ø35 cm target spinning with 4 m/s after 5000h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464902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3443-6EF0-4125-B7BF-BBB319B2DE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783" y="63673"/>
            <a:ext cx="11144434" cy="859993"/>
          </a:xfrm>
        </p:spPr>
        <p:txBody>
          <a:bodyPr>
            <a:normAutofit/>
          </a:bodyPr>
          <a:lstStyle/>
          <a:p>
            <a:pPr algn="ctr"/>
            <a:r>
              <a:rPr lang="en-US" sz="3600" dirty="0" err="1">
                <a:latin typeface="+mn-lt"/>
              </a:rPr>
              <a:t>JLab</a:t>
            </a:r>
            <a:r>
              <a:rPr lang="en-US" sz="3600" dirty="0">
                <a:latin typeface="+mn-lt"/>
              </a:rPr>
              <a:t> e</a:t>
            </a:r>
            <a:r>
              <a:rPr lang="en-US" sz="3600" baseline="30000" dirty="0">
                <a:latin typeface="+mn-lt"/>
              </a:rPr>
              <a:t>+</a:t>
            </a:r>
            <a:r>
              <a:rPr lang="en-US" sz="3600" dirty="0">
                <a:latin typeface="+mn-lt"/>
              </a:rPr>
              <a:t> Source: e</a:t>
            </a:r>
            <a:r>
              <a:rPr lang="en-US" sz="3200" baseline="30000" dirty="0">
                <a:latin typeface="+mn-lt"/>
              </a:rPr>
              <a:t>‒</a:t>
            </a:r>
            <a:r>
              <a:rPr lang="en-US" sz="3600" dirty="0">
                <a:latin typeface="+mn-lt"/>
              </a:rPr>
              <a:t> Beam and e</a:t>
            </a:r>
            <a:r>
              <a:rPr lang="en-US" sz="3600" baseline="30000" dirty="0">
                <a:latin typeface="+mn-lt"/>
              </a:rPr>
              <a:t>+ </a:t>
            </a:r>
            <a:r>
              <a:rPr lang="en-US" sz="3600" dirty="0">
                <a:latin typeface="+mn-lt"/>
              </a:rPr>
              <a:t>Target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E8DFA-02E0-4A00-9548-E1D6911D966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13203" y="1167300"/>
                <a:ext cx="7271732" cy="5196973"/>
              </a:xfrm>
            </p:spPr>
            <p:txBody>
              <a:bodyPr>
                <a:normAutofit lnSpcReduction="10000"/>
              </a:bodyPr>
              <a:lstStyle/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Electron beam energy: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120 MeV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Beam current: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1 mA cw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Beam size on target: </a:t>
                </a:r>
                <a:r>
                  <a:rPr lang="en-US" sz="2400" b="1" dirty="0">
                    <a:solidFill>
                      <a:schemeClr val="accent1">
                        <a:lumMod val="75000"/>
                      </a:schemeClr>
                    </a:solidFill>
                  </a:rPr>
                  <a:t>1.5 mm </a:t>
                </a:r>
                <a:r>
                  <a:rPr lang="en-US" sz="2400" dirty="0"/>
                  <a:t>(rms)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Target material: pure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tungsten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Target thickness: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4 mm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Average power deposited in target: </a:t>
                </a:r>
                <a:r>
                  <a:rPr lang="en-US" sz="2400" b="1" dirty="0">
                    <a:solidFill>
                      <a:srgbClr val="FF0000"/>
                    </a:solidFill>
                  </a:rPr>
                  <a:t>17 kW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Beam passes through tungsten rim at radius of </a:t>
                </a:r>
                <a:r>
                  <a:rPr lang="en-US" sz="2400" b="1" dirty="0">
                    <a:solidFill>
                      <a:srgbClr val="00B050"/>
                    </a:solidFill>
                  </a:rPr>
                  <a:t>17.5 cm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Tangential speed at R = 17.5 cm: </a:t>
                </a:r>
                <a:r>
                  <a:rPr lang="en-US" sz="2400" b="1" dirty="0"/>
                  <a:t>4 m/s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Tungsten cooled by copper disk with 6 water channels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Cross-section of water channels: 10 mm </a:t>
                </a:r>
                <a14:m>
                  <m:oMath xmlns:m="http://schemas.openxmlformats.org/officeDocument/2006/math"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20 mm</a:t>
                </a:r>
              </a:p>
              <a:p>
                <a:pPr>
                  <a:spcBef>
                    <a:spcPts val="0"/>
                  </a:spcBef>
                  <a:spcAft>
                    <a:spcPts val="1200"/>
                  </a:spcAft>
                </a:pPr>
                <a:r>
                  <a:rPr lang="en-US" sz="2400" dirty="0"/>
                  <a:t>Velocity of water flow: </a:t>
                </a:r>
                <a:r>
                  <a:rPr lang="en-US" sz="2400" b="1" dirty="0"/>
                  <a:t>2 m/s</a:t>
                </a:r>
                <a:r>
                  <a:rPr lang="en-US" sz="2400" dirty="0"/>
                  <a:t> (fully developed turbulent flow)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41E8DFA-02E0-4A00-9548-E1D6911D966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13203" y="1167300"/>
                <a:ext cx="7271732" cy="5196973"/>
              </a:xfrm>
              <a:blipFill>
                <a:blip r:embed="rId2"/>
                <a:stretch>
                  <a:fillRect l="-1090" t="-2227" r="-2263" b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F262D4-0376-4E89-ABF1-C6274623E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85267" y="6409106"/>
            <a:ext cx="468565" cy="365125"/>
          </a:xfrm>
        </p:spPr>
        <p:txBody>
          <a:bodyPr wrap="none"/>
          <a:lstStyle/>
          <a:p>
            <a:fld id="{FA20A8B9-356A-4873-9983-F9E9111CAE42}" type="slidenum">
              <a:rPr lang="en-US" sz="1800" smtClean="0">
                <a:solidFill>
                  <a:schemeClr val="tx1"/>
                </a:solidFill>
              </a:rPr>
              <a:t>2</a:t>
            </a:fld>
            <a:endParaRPr lang="en-US" sz="1800" dirty="0">
              <a:solidFill>
                <a:schemeClr val="tx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AA82A510-4969-44FA-8C5F-B4DBC9F0A7C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22850" r="14527"/>
          <a:stretch/>
        </p:blipFill>
        <p:spPr>
          <a:xfrm>
            <a:off x="8054221" y="1680330"/>
            <a:ext cx="3240976" cy="461788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B6D7998-A838-4B3A-BF11-58B47C0E7240}"/>
              </a:ext>
            </a:extLst>
          </p:cNvPr>
          <p:cNvSpPr txBox="1"/>
          <p:nvPr/>
        </p:nvSpPr>
        <p:spPr>
          <a:xfrm>
            <a:off x="8242932" y="984738"/>
            <a:ext cx="28635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3D View of 60</a:t>
            </a:r>
            <a:r>
              <a:rPr lang="fr-FR" dirty="0"/>
              <a:t>° </a:t>
            </a:r>
            <a:r>
              <a:rPr lang="en-US" dirty="0"/>
              <a:t>Target Sector</a:t>
            </a:r>
            <a:br>
              <a:rPr lang="en-US" dirty="0"/>
            </a:br>
            <a:r>
              <a:rPr lang="en-US" dirty="0"/>
              <a:t>Cut in the Middle  </a:t>
            </a:r>
          </a:p>
        </p:txBody>
      </p:sp>
    </p:spTree>
    <p:extLst>
      <p:ext uri="{BB962C8B-B14F-4D97-AF65-F5344CB8AC3E}">
        <p14:creationId xmlns:p14="http://schemas.microsoft.com/office/powerpoint/2010/main" val="1643181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64800"/>
            <a:ext cx="11601188" cy="1042330"/>
          </a:xfrm>
        </p:spPr>
        <p:txBody>
          <a:bodyPr>
            <a:noAutofit/>
          </a:bodyPr>
          <a:lstStyle/>
          <a:p>
            <a:pPr algn="ctr"/>
            <a:r>
              <a:rPr lang="en-US" sz="3600" dirty="0" err="1">
                <a:latin typeface="+mn-lt"/>
              </a:rPr>
              <a:t>JLab</a:t>
            </a:r>
            <a:r>
              <a:rPr lang="en-US" sz="3600" dirty="0">
                <a:latin typeface="+mn-lt"/>
              </a:rPr>
              <a:t> e</a:t>
            </a:r>
            <a:r>
              <a:rPr lang="en-US" sz="3600" baseline="30000" dirty="0">
                <a:latin typeface="+mn-lt"/>
              </a:rPr>
              <a:t>+</a:t>
            </a:r>
            <a:r>
              <a:rPr lang="en-US" sz="3600" dirty="0">
                <a:latin typeface="+mn-lt"/>
              </a:rPr>
              <a:t> Source: Average Temperature and Thermal Stress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FD2CC-2E95-4E32-A8E6-7FF4E580AA12}"/>
              </a:ext>
            </a:extLst>
          </p:cNvPr>
          <p:cNvSpPr txBox="1"/>
          <p:nvPr/>
        </p:nvSpPr>
        <p:spPr>
          <a:xfrm>
            <a:off x="2233807" y="6052522"/>
            <a:ext cx="1764199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= 258 </a:t>
            </a:r>
            <a:r>
              <a:rPr lang="fr-FR" sz="2400" dirty="0"/>
              <a:t>°C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CE6F5-738C-4A56-9968-419049729F03}"/>
              </a:ext>
            </a:extLst>
          </p:cNvPr>
          <p:cNvSpPr txBox="1"/>
          <p:nvPr/>
        </p:nvSpPr>
        <p:spPr>
          <a:xfrm>
            <a:off x="7761845" y="6052522"/>
            <a:ext cx="239950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σ</a:t>
            </a:r>
            <a:r>
              <a:rPr lang="en-US" sz="2400" baseline="-25000" dirty="0" err="1"/>
              <a:t>vM</a:t>
            </a:r>
            <a:r>
              <a:rPr lang="en-US" sz="2400" baseline="-25000" dirty="0"/>
              <a:t> max</a:t>
            </a:r>
            <a:r>
              <a:rPr lang="en-US" sz="2400" dirty="0"/>
              <a:t> = 282 MPa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5B937F-30C6-4150-837D-5E1EF96D2BA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808" y="1635870"/>
            <a:ext cx="4780196" cy="4351338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9BFEA7C-5CCB-46AF-B531-E5BA48702F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7001" y="1635870"/>
            <a:ext cx="5009191" cy="435133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EE95932-3FC1-45AD-8389-C7D0FA19E90F}"/>
              </a:ext>
            </a:extLst>
          </p:cNvPr>
          <p:cNvSpPr txBox="1"/>
          <p:nvPr/>
        </p:nvSpPr>
        <p:spPr>
          <a:xfrm>
            <a:off x="725808" y="1107130"/>
            <a:ext cx="478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Average Temperature of Tungsten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2FE3710-F440-4A9A-B480-23DD048B38E7}"/>
              </a:ext>
            </a:extLst>
          </p:cNvPr>
          <p:cNvSpPr txBox="1"/>
          <p:nvPr/>
        </p:nvSpPr>
        <p:spPr>
          <a:xfrm>
            <a:off x="6571498" y="1107130"/>
            <a:ext cx="47801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Equivalent von Mises Stress</a:t>
            </a:r>
          </a:p>
        </p:txBody>
      </p:sp>
    </p:spTree>
    <p:extLst>
      <p:ext uri="{BB962C8B-B14F-4D97-AF65-F5344CB8AC3E}">
        <p14:creationId xmlns:p14="http://schemas.microsoft.com/office/powerpoint/2010/main" val="13082835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4E28B3FB-169D-45B7-B96C-27329F8DC917}"/>
              </a:ext>
            </a:extLst>
          </p:cNvPr>
          <p:cNvSpPr txBox="1">
            <a:spLocks/>
          </p:cNvSpPr>
          <p:nvPr/>
        </p:nvSpPr>
        <p:spPr>
          <a:xfrm>
            <a:off x="295406" y="14448"/>
            <a:ext cx="11601188" cy="7794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600" dirty="0">
                <a:latin typeface="+mn-lt"/>
              </a:rPr>
              <a:t>JLab e</a:t>
            </a:r>
            <a:r>
              <a:rPr lang="en-US" sz="3600" baseline="30000" dirty="0">
                <a:latin typeface="+mn-lt"/>
              </a:rPr>
              <a:t>+</a:t>
            </a:r>
            <a:r>
              <a:rPr lang="en-US" sz="3600" dirty="0">
                <a:latin typeface="+mn-lt"/>
              </a:rPr>
              <a:t> Source: Thermal Cycling of a Spinning Target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FED3C82-15E6-4BE5-9502-AB5E8CDB1239}"/>
              </a:ext>
            </a:extLst>
          </p:cNvPr>
          <p:cNvGrpSpPr/>
          <p:nvPr/>
        </p:nvGrpSpPr>
        <p:grpSpPr>
          <a:xfrm>
            <a:off x="120576" y="842896"/>
            <a:ext cx="4260501" cy="5879968"/>
            <a:chOff x="0" y="913232"/>
            <a:chExt cx="4260501" cy="5879968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11C8A7B-E0CA-4313-9F27-DC43D5AB3010}"/>
                </a:ext>
              </a:extLst>
            </p:cNvPr>
            <p:cNvGrpSpPr/>
            <p:nvPr/>
          </p:nvGrpSpPr>
          <p:grpSpPr>
            <a:xfrm>
              <a:off x="0" y="913232"/>
              <a:ext cx="4260501" cy="2939984"/>
              <a:chOff x="100479" y="913232"/>
              <a:chExt cx="4260501" cy="2939984"/>
            </a:xfrm>
          </p:grpSpPr>
          <p:graphicFrame>
            <p:nvGraphicFramePr>
              <p:cNvPr id="5" name="Object 4">
                <a:extLst>
                  <a:ext uri="{FF2B5EF4-FFF2-40B4-BE49-F238E27FC236}">
                    <a16:creationId xmlns:a16="http://schemas.microsoft.com/office/drawing/2014/main" id="{63FFCB95-9736-4936-A31F-E568ABEF96F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10910163"/>
                  </p:ext>
                </p:extLst>
              </p:nvPr>
            </p:nvGraphicFramePr>
            <p:xfrm>
              <a:off x="100479" y="913232"/>
              <a:ext cx="4260501" cy="29399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4" name="Acrobat Document" r:id="rId3" imgW="3687796" imgH="2544813" progId="Acrobat.Document.DC">
                      <p:embed/>
                    </p:oleObj>
                  </mc:Choice>
                  <mc:Fallback>
                    <p:oleObj name="Acrobat Document" r:id="rId3" imgW="3687796" imgH="2544813" progId="Acrobat.Document.DC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4"/>
                          <a:stretch>
                            <a:fillRect/>
                          </a:stretch>
                        </p:blipFill>
                        <p:spPr>
                          <a:xfrm>
                            <a:off x="100479" y="913232"/>
                            <a:ext cx="4260501" cy="293998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55E8888-5351-4E02-AE7E-D1B6B8852BCB}"/>
                  </a:ext>
                </a:extLst>
              </p:cNvPr>
              <p:cNvSpPr txBox="1"/>
              <p:nvPr/>
            </p:nvSpPr>
            <p:spPr>
              <a:xfrm>
                <a:off x="2439639" y="1004556"/>
                <a:ext cx="1737912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Thermal Cycle 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64A8ED9-128E-4C5F-83F5-2F40AB69117E}"/>
                </a:ext>
              </a:extLst>
            </p:cNvPr>
            <p:cNvGrpSpPr/>
            <p:nvPr/>
          </p:nvGrpSpPr>
          <p:grpSpPr>
            <a:xfrm>
              <a:off x="0" y="3853216"/>
              <a:ext cx="4260500" cy="2939984"/>
              <a:chOff x="0" y="3853216"/>
              <a:chExt cx="4260500" cy="2939984"/>
            </a:xfrm>
          </p:grpSpPr>
          <p:graphicFrame>
            <p:nvGraphicFramePr>
              <p:cNvPr id="9" name="Object 8">
                <a:extLst>
                  <a:ext uri="{FF2B5EF4-FFF2-40B4-BE49-F238E27FC236}">
                    <a16:creationId xmlns:a16="http://schemas.microsoft.com/office/drawing/2014/main" id="{E2FB1255-FA8B-4286-B585-254ECE7EFDC7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077623174"/>
                  </p:ext>
                </p:extLst>
              </p:nvPr>
            </p:nvGraphicFramePr>
            <p:xfrm>
              <a:off x="0" y="3853216"/>
              <a:ext cx="4260500" cy="293998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2185" name="Acrobat Document" r:id="rId5" imgW="3687796" imgH="2544813" progId="Acrobat.Document.DC">
                      <p:embed/>
                    </p:oleObj>
                  </mc:Choice>
                  <mc:Fallback>
                    <p:oleObj name="Acrobat Document" r:id="rId5" imgW="3687796" imgH="2544813" progId="Acrobat.Document.DC">
                      <p:embed/>
                      <p:pic>
                        <p:nvPicPr>
                          <p:cNvPr id="0" name=""/>
                          <p:cNvPicPr/>
                          <p:nvPr/>
                        </p:nvPicPr>
                        <p:blipFill>
                          <a:blip r:embed="rId6"/>
                          <a:stretch>
                            <a:fillRect/>
                          </a:stretch>
                        </p:blipFill>
                        <p:spPr>
                          <a:xfrm>
                            <a:off x="0" y="3853216"/>
                            <a:ext cx="4260500" cy="2939984"/>
                          </a:xfrm>
                          <a:prstGeom prst="rect">
                            <a:avLst/>
                          </a:prstGeom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EEB7CB0-F872-430E-BC1E-F457EB9CC3D3}"/>
                  </a:ext>
                </a:extLst>
              </p:cNvPr>
              <p:cNvSpPr txBox="1"/>
              <p:nvPr/>
            </p:nvSpPr>
            <p:spPr>
              <a:xfrm>
                <a:off x="755215" y="3944540"/>
                <a:ext cx="1759649" cy="400110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r>
                  <a:rPr lang="en-US" sz="2000" b="1" dirty="0"/>
                  <a:t>Heating Phase </a:t>
                </a:r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01161BFF-9DF5-4F29-83F2-EF1FE6820E51}"/>
              </a:ext>
            </a:extLst>
          </p:cNvPr>
          <p:cNvGrpSpPr/>
          <p:nvPr/>
        </p:nvGrpSpPr>
        <p:grpSpPr>
          <a:xfrm>
            <a:off x="4836803" y="932161"/>
            <a:ext cx="6785295" cy="4648076"/>
            <a:chOff x="5198531" y="932161"/>
            <a:chExt cx="6785295" cy="464807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39F7F8D8-8026-41FC-971C-60DE12187088}"/>
                </a:ext>
              </a:extLst>
            </p:cNvPr>
            <p:cNvGrpSpPr/>
            <p:nvPr/>
          </p:nvGrpSpPr>
          <p:grpSpPr>
            <a:xfrm>
              <a:off x="5198531" y="1277763"/>
              <a:ext cx="6785295" cy="4302474"/>
              <a:chOff x="5300131" y="913232"/>
              <a:chExt cx="6785295" cy="4302474"/>
            </a:xfrm>
          </p:grpSpPr>
          <p:pic>
            <p:nvPicPr>
              <p:cNvPr id="15" name="Picture 14">
                <a:extLst>
                  <a:ext uri="{FF2B5EF4-FFF2-40B4-BE49-F238E27FC236}">
                    <a16:creationId xmlns:a16="http://schemas.microsoft.com/office/drawing/2014/main" id="{1180A7FE-AF30-49D4-A33B-7CCC271256A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r="13141"/>
              <a:stretch/>
            </p:blipFill>
            <p:spPr>
              <a:xfrm>
                <a:off x="8360860" y="913232"/>
                <a:ext cx="3724566" cy="4302474"/>
              </a:xfrm>
              <a:prstGeom prst="rect">
                <a:avLst/>
              </a:prstGeom>
            </p:spPr>
          </p:pic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id="{A1DD4739-D630-49F7-85F1-EA4772ED1F16}"/>
                  </a:ext>
                </a:extLst>
              </p:cNvPr>
              <p:cNvGrpSpPr/>
              <p:nvPr/>
            </p:nvGrpSpPr>
            <p:grpSpPr>
              <a:xfrm>
                <a:off x="5300131" y="913232"/>
                <a:ext cx="2980341" cy="4302474"/>
                <a:chOff x="5300131" y="913232"/>
                <a:chExt cx="2980341" cy="4302474"/>
              </a:xfrm>
            </p:grpSpPr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3E59EE3B-D3BA-47F7-A16E-C03CBC76376F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8190" r="13141"/>
                <a:stretch/>
              </p:blipFill>
              <p:spPr>
                <a:xfrm>
                  <a:off x="6193536" y="913232"/>
                  <a:ext cx="2086936" cy="4302474"/>
                </a:xfrm>
                <a:prstGeom prst="rect">
                  <a:avLst/>
                </a:prstGeom>
              </p:spPr>
            </p:pic>
            <p:pic>
              <p:nvPicPr>
                <p:cNvPr id="16" name="Picture 15">
                  <a:extLst>
                    <a:ext uri="{FF2B5EF4-FFF2-40B4-BE49-F238E27FC236}">
                      <a16:creationId xmlns:a16="http://schemas.microsoft.com/office/drawing/2014/main" id="{18A6BEDD-43F6-4BB5-8153-BB386AC120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49" r="78016"/>
                <a:stretch/>
              </p:blipFill>
              <p:spPr>
                <a:xfrm>
                  <a:off x="5300131" y="913232"/>
                  <a:ext cx="893405" cy="4302474"/>
                </a:xfrm>
                <a:prstGeom prst="rect">
                  <a:avLst/>
                </a:prstGeom>
              </p:spPr>
            </p:pic>
          </p:grp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0F04590E-5F25-41D4-836F-696E4C6445B2}"/>
                </a:ext>
              </a:extLst>
            </p:cNvPr>
            <p:cNvSpPr txBox="1"/>
            <p:nvPr/>
          </p:nvSpPr>
          <p:spPr>
            <a:xfrm>
              <a:off x="5714750" y="932161"/>
              <a:ext cx="5752857" cy="400110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2000" b="1" dirty="0"/>
                <a:t>Temperature and Stress at the End of Heating Phase 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BDBB570-C03F-48A4-8D0F-71DDD5499F1D}"/>
              </a:ext>
            </a:extLst>
          </p:cNvPr>
          <p:cNvSpPr txBox="1"/>
          <p:nvPr/>
        </p:nvSpPr>
        <p:spPr>
          <a:xfrm>
            <a:off x="4580478" y="6230731"/>
            <a:ext cx="1931747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l-GR" sz="2400" dirty="0"/>
              <a:t>Δ</a:t>
            </a:r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≈ 120</a:t>
            </a:r>
            <a:r>
              <a:rPr lang="fr-FR" sz="2400" dirty="0"/>
              <a:t>°C</a:t>
            </a:r>
            <a:endParaRPr lang="en-US" sz="24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B2B39B7-6664-47C6-8BBA-8D5678D4266E}"/>
              </a:ext>
            </a:extLst>
          </p:cNvPr>
          <p:cNvSpPr txBox="1"/>
          <p:nvPr/>
        </p:nvSpPr>
        <p:spPr>
          <a:xfrm>
            <a:off x="4753602" y="5659108"/>
            <a:ext cx="168969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400" dirty="0" err="1"/>
              <a:t>T</a:t>
            </a:r>
            <a:r>
              <a:rPr lang="en-US" sz="2400" baseline="-25000" dirty="0" err="1"/>
              <a:t>max</a:t>
            </a:r>
            <a:r>
              <a:rPr lang="en-US" sz="2400" dirty="0"/>
              <a:t> ≈ 340</a:t>
            </a:r>
            <a:r>
              <a:rPr lang="fr-FR" sz="2400" dirty="0"/>
              <a:t>°C</a:t>
            </a:r>
            <a:endParaRPr lang="en-US" sz="2400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B0C25AA6-7C01-40D5-94C9-55B69F6865A4}"/>
              </a:ext>
            </a:extLst>
          </p:cNvPr>
          <p:cNvSpPr txBox="1"/>
          <p:nvPr/>
        </p:nvSpPr>
        <p:spPr>
          <a:xfrm>
            <a:off x="6585228" y="5653315"/>
            <a:ext cx="2399503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l-GR" sz="2400" dirty="0"/>
              <a:t>σ</a:t>
            </a:r>
            <a:r>
              <a:rPr lang="en-US" sz="2400" baseline="-25000" dirty="0" err="1"/>
              <a:t>vM</a:t>
            </a:r>
            <a:r>
              <a:rPr lang="en-US" sz="2400" baseline="-25000" dirty="0"/>
              <a:t> max</a:t>
            </a:r>
            <a:r>
              <a:rPr lang="en-US" sz="2400" dirty="0"/>
              <a:t> ≈ 150 MPa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48E374E-6127-4AC3-BBEC-A737FA832252}"/>
              </a:ext>
            </a:extLst>
          </p:cNvPr>
          <p:cNvSpPr txBox="1"/>
          <p:nvPr/>
        </p:nvSpPr>
        <p:spPr>
          <a:xfrm>
            <a:off x="8886388" y="5674497"/>
            <a:ext cx="32987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+ 280 MPa due to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T</a:t>
            </a:r>
            <a:r>
              <a:rPr lang="en-US" sz="2000" baseline="-25000" dirty="0" err="1">
                <a:solidFill>
                  <a:schemeClr val="bg1">
                    <a:lumMod val="50000"/>
                  </a:schemeClr>
                </a:solidFill>
              </a:rPr>
              <a:t>ave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= 258</a:t>
            </a:r>
            <a:r>
              <a:rPr lang="fr-FR" sz="2000" dirty="0">
                <a:solidFill>
                  <a:schemeClr val="bg1">
                    <a:lumMod val="50000"/>
                  </a:schemeClr>
                </a:solidFill>
              </a:rPr>
              <a:t>°C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966F1D60-072F-4ADC-BA18-0479D43CD5C9}"/>
              </a:ext>
            </a:extLst>
          </p:cNvPr>
          <p:cNvGrpSpPr/>
          <p:nvPr/>
        </p:nvGrpSpPr>
        <p:grpSpPr>
          <a:xfrm>
            <a:off x="6679598" y="6097553"/>
            <a:ext cx="3160191" cy="703118"/>
            <a:chOff x="7272451" y="6152417"/>
            <a:chExt cx="3160191" cy="703118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C80CC308-A3F0-4AA6-A81B-26E5A9848894}"/>
                </a:ext>
              </a:extLst>
            </p:cNvPr>
            <p:cNvGrpSpPr/>
            <p:nvPr/>
          </p:nvGrpSpPr>
          <p:grpSpPr>
            <a:xfrm>
              <a:off x="7272451" y="6152417"/>
              <a:ext cx="3160191" cy="400110"/>
              <a:chOff x="7272451" y="6152417"/>
              <a:chExt cx="3160191" cy="400110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41A186C0-543D-498A-9D7D-3CDDA344E0DB}"/>
                  </a:ext>
                </a:extLst>
              </p:cNvPr>
              <p:cNvSpPr txBox="1"/>
              <p:nvPr/>
            </p:nvSpPr>
            <p:spPr>
              <a:xfrm>
                <a:off x="7272451" y="6152417"/>
                <a:ext cx="2422073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Duration of Heating ≈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841D209A-0CA3-4BFB-A0DD-99C313EBC6A5}"/>
                  </a:ext>
                </a:extLst>
              </p:cNvPr>
              <p:cNvSpPr/>
              <p:nvPr/>
            </p:nvSpPr>
            <p:spPr>
              <a:xfrm>
                <a:off x="9629217" y="6178068"/>
                <a:ext cx="803425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2.5 ms</a:t>
                </a:r>
              </a:p>
            </p:txBody>
          </p: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D2FE3D4-89E1-431B-897B-B492551C100B}"/>
                </a:ext>
              </a:extLst>
            </p:cNvPr>
            <p:cNvGrpSpPr/>
            <p:nvPr/>
          </p:nvGrpSpPr>
          <p:grpSpPr>
            <a:xfrm>
              <a:off x="7674804" y="6455425"/>
              <a:ext cx="2757838" cy="400110"/>
              <a:chOff x="7674804" y="6455425"/>
              <a:chExt cx="2757838" cy="400110"/>
            </a:xfrm>
          </p:grpSpPr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D2195A5A-C7BD-46C8-9011-F527386DAE4F}"/>
                  </a:ext>
                </a:extLst>
              </p:cNvPr>
              <p:cNvSpPr txBox="1"/>
              <p:nvPr/>
            </p:nvSpPr>
            <p:spPr>
              <a:xfrm>
                <a:off x="7674804" y="6455425"/>
                <a:ext cx="2019720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dirty="0"/>
                  <a:t>Period of Cycles =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6D0806A3-5B93-421E-BE2F-4C00AF8B21FA}"/>
                  </a:ext>
                </a:extLst>
              </p:cNvPr>
              <p:cNvSpPr/>
              <p:nvPr/>
            </p:nvSpPr>
            <p:spPr>
              <a:xfrm>
                <a:off x="9569905" y="6481076"/>
                <a:ext cx="862737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dirty="0"/>
                  <a:t>275 ms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5671408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64800"/>
            <a:ext cx="11601188" cy="1042330"/>
          </a:xfrm>
        </p:spPr>
        <p:txBody>
          <a:bodyPr>
            <a:noAutofit/>
          </a:bodyPr>
          <a:lstStyle/>
          <a:p>
            <a:pPr algn="ctr"/>
            <a:r>
              <a:rPr lang="en-US" sz="3600" dirty="0">
                <a:latin typeface="+mn-lt"/>
              </a:rPr>
              <a:t>JLab e</a:t>
            </a:r>
            <a:r>
              <a:rPr lang="en-US" sz="3600" baseline="30000" dirty="0">
                <a:latin typeface="+mn-lt"/>
              </a:rPr>
              <a:t>+</a:t>
            </a:r>
            <a:r>
              <a:rPr lang="en-US" sz="3600" dirty="0">
                <a:latin typeface="+mn-lt"/>
              </a:rPr>
              <a:t> Source: Radiation Damage of Tungsten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18FD2CC-2E95-4E32-A8E6-7FF4E580AA12}"/>
              </a:ext>
            </a:extLst>
          </p:cNvPr>
          <p:cNvSpPr txBox="1"/>
          <p:nvPr/>
        </p:nvSpPr>
        <p:spPr>
          <a:xfrm>
            <a:off x="529007" y="5672946"/>
            <a:ext cx="51196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Max Damage per e</a:t>
            </a:r>
            <a:r>
              <a:rPr lang="en-US" sz="2400" baseline="30000" dirty="0"/>
              <a:t>‒</a:t>
            </a:r>
            <a:r>
              <a:rPr lang="en-US" sz="2400" dirty="0"/>
              <a:t> = 5.7· 10</a:t>
            </a:r>
            <a:r>
              <a:rPr lang="en-US" sz="2400" baseline="30000" dirty="0"/>
              <a:t> ‒22</a:t>
            </a:r>
            <a:r>
              <a:rPr lang="en-US" sz="2400" dirty="0"/>
              <a:t> dpa/e</a:t>
            </a:r>
            <a:r>
              <a:rPr lang="en-US" sz="2400" baseline="30000" dirty="0"/>
              <a:t>‒</a:t>
            </a:r>
            <a:endParaRPr lang="en-US" sz="2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7CCE6F5-738C-4A56-9968-419049729F03}"/>
              </a:ext>
            </a:extLst>
          </p:cNvPr>
          <p:cNvSpPr txBox="1"/>
          <p:nvPr/>
        </p:nvSpPr>
        <p:spPr>
          <a:xfrm>
            <a:off x="7084162" y="5672946"/>
            <a:ext cx="4763805" cy="4616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Max Damage per 5000 h = </a:t>
            </a:r>
            <a:r>
              <a:rPr lang="en-US" sz="2400" b="1" dirty="0"/>
              <a:t>0.215 dpa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8E3E3AC9-4BA3-4AF2-B862-E3B83C62A293}"/>
              </a:ext>
            </a:extLst>
          </p:cNvPr>
          <p:cNvGrpSpPr/>
          <p:nvPr/>
        </p:nvGrpSpPr>
        <p:grpSpPr>
          <a:xfrm>
            <a:off x="91843" y="1208730"/>
            <a:ext cx="6237838" cy="4221342"/>
            <a:chOff x="91843" y="1107130"/>
            <a:chExt cx="6237838" cy="422134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EE95932-3FC1-45AD-8389-C7D0FA19E90F}"/>
                </a:ext>
              </a:extLst>
            </p:cNvPr>
            <p:cNvSpPr txBox="1"/>
            <p:nvPr/>
          </p:nvSpPr>
          <p:spPr>
            <a:xfrm>
              <a:off x="337706" y="1107130"/>
              <a:ext cx="574611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dirty="0"/>
                <a:t>Radiation Damage per e</a:t>
              </a:r>
              <a:r>
                <a:rPr lang="en-US" sz="2400" baseline="30000" dirty="0"/>
                <a:t>‒</a:t>
              </a:r>
              <a:r>
                <a:rPr lang="en-US" sz="2400" dirty="0"/>
                <a:t> in Stationary Target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8A78D072-1A5C-4A12-AA09-56DF6BE69A2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843" y="1568795"/>
              <a:ext cx="6237838" cy="3759677"/>
            </a:xfrm>
            <a:prstGeom prst="rect">
              <a:avLst/>
            </a:prstGeom>
          </p:spPr>
        </p:pic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52FE3710-F440-4A9A-B480-23DD048B38E7}"/>
              </a:ext>
            </a:extLst>
          </p:cNvPr>
          <p:cNvSpPr txBox="1"/>
          <p:nvPr/>
        </p:nvSpPr>
        <p:spPr>
          <a:xfrm>
            <a:off x="7513634" y="1208730"/>
            <a:ext cx="394550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Damage of Rotated Target vs </a:t>
            </a:r>
            <a:r>
              <a:rPr lang="en-US" sz="2400" i="1" dirty="0"/>
              <a:t>z</a:t>
            </a:r>
          </a:p>
        </p:txBody>
      </p:sp>
      <p:graphicFrame>
        <p:nvGraphicFramePr>
          <p:cNvPr id="6" name="Object 5">
            <a:extLst>
              <a:ext uri="{FF2B5EF4-FFF2-40B4-BE49-F238E27FC236}">
                <a16:creationId xmlns:a16="http://schemas.microsoft.com/office/drawing/2014/main" id="{892165DA-02BF-4E15-BE2C-4B166E239CC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0266692"/>
              </p:ext>
            </p:extLst>
          </p:nvPr>
        </p:nvGraphicFramePr>
        <p:xfrm>
          <a:off x="6547093" y="1670395"/>
          <a:ext cx="5350267" cy="3802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30" name="Acrobat Document" r:id="rId4" imgW="4320221" imgH="3070829" progId="Acrobat.Document.DC">
                  <p:embed/>
                </p:oleObj>
              </mc:Choice>
              <mc:Fallback>
                <p:oleObj name="Acrobat Document" r:id="rId4" imgW="4320221" imgH="3070829" progId="Acrobat.Document.DC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547093" y="1670395"/>
                        <a:ext cx="5350267" cy="380279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313006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E93443-6EF0-4125-B7BF-BBB319B2DE9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01593" y="852850"/>
            <a:ext cx="4935984" cy="859993"/>
          </a:xfrm>
        </p:spPr>
        <p:txBody>
          <a:bodyPr>
            <a:noAutofit/>
          </a:bodyPr>
          <a:lstStyle/>
          <a:p>
            <a:pPr algn="ctr"/>
            <a:r>
              <a:rPr lang="en-US" sz="3200" dirty="0">
                <a:latin typeface="+mn-lt"/>
              </a:rPr>
              <a:t>What We Would Like to Test at MAMI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1E8DFA-02E0-4A00-9548-E1D6911D9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352" y="2070457"/>
            <a:ext cx="5265482" cy="3446423"/>
          </a:xfrm>
        </p:spPr>
        <p:txBody>
          <a:bodyPr>
            <a:norm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Rad. Damage of Tungsten ≈</a:t>
            </a:r>
            <a:r>
              <a:rPr lang="en-US" sz="2400" b="1" dirty="0">
                <a:solidFill>
                  <a:srgbClr val="FF0000"/>
                </a:solidFill>
              </a:rPr>
              <a:t> 0.215 </a:t>
            </a:r>
            <a:r>
              <a:rPr lang="en-US" sz="2400" b="1" dirty="0" err="1">
                <a:solidFill>
                  <a:srgbClr val="FF0000"/>
                </a:solidFill>
              </a:rPr>
              <a:t>dpa</a:t>
            </a:r>
            <a:endParaRPr lang="en-US" sz="2400" dirty="0"/>
          </a:p>
          <a:p>
            <a:pPr>
              <a:spcAft>
                <a:spcPts val="1200"/>
              </a:spcAft>
            </a:pPr>
            <a:r>
              <a:rPr lang="en-US" sz="2400" dirty="0"/>
              <a:t>Tungsten at cycling temperatures expected at JLab e</a:t>
            </a:r>
            <a:r>
              <a:rPr lang="en-US" sz="2400" baseline="30000" dirty="0"/>
              <a:t>+</a:t>
            </a:r>
            <a:r>
              <a:rPr lang="en-US" sz="2400" dirty="0"/>
              <a:t> source:</a:t>
            </a:r>
            <a:endParaRPr lang="en-US" sz="2400" b="1" dirty="0"/>
          </a:p>
          <a:p>
            <a:pPr lvl="1">
              <a:spcAft>
                <a:spcPts val="1200"/>
              </a:spcAft>
            </a:pPr>
            <a:r>
              <a:rPr lang="en-US" dirty="0"/>
              <a:t>Average T ≈ </a:t>
            </a:r>
            <a:r>
              <a:rPr lang="en-US" b="1" dirty="0"/>
              <a:t>300 </a:t>
            </a:r>
            <a:r>
              <a:rPr lang="fr-FR" b="1" dirty="0"/>
              <a:t>°C</a:t>
            </a:r>
          </a:p>
          <a:p>
            <a:pPr lvl="1">
              <a:spcAft>
                <a:spcPts val="1200"/>
              </a:spcAft>
            </a:pPr>
            <a:r>
              <a:rPr lang="fr-FR" dirty="0" err="1"/>
              <a:t>ΔT</a:t>
            </a:r>
            <a:r>
              <a:rPr lang="fr-FR" baseline="-25000" dirty="0" err="1"/>
              <a:t>pulse</a:t>
            </a:r>
            <a:r>
              <a:rPr lang="fr-FR" dirty="0"/>
              <a:t> </a:t>
            </a:r>
            <a:r>
              <a:rPr lang="en-US" dirty="0"/>
              <a:t>≈</a:t>
            </a:r>
            <a:r>
              <a:rPr lang="fr-FR" b="1" dirty="0"/>
              <a:t> 120 °C</a:t>
            </a:r>
            <a:endParaRPr lang="en-US" sz="2400" dirty="0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AAAD01F0-3C76-4796-9DC8-585F7444B8B2}"/>
              </a:ext>
            </a:extLst>
          </p:cNvPr>
          <p:cNvSpPr txBox="1">
            <a:spLocks/>
          </p:cNvSpPr>
          <p:nvPr/>
        </p:nvSpPr>
        <p:spPr>
          <a:xfrm>
            <a:off x="6459985" y="833269"/>
            <a:ext cx="4593202" cy="859993"/>
          </a:xfrm>
          <a:prstGeom prst="rect">
            <a:avLst/>
          </a:prstGeom>
        </p:spPr>
        <p:txBody>
          <a:bodyPr vert="horz" wrap="none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3200" dirty="0">
                <a:latin typeface="+mn-lt"/>
              </a:rPr>
              <a:t>MAMI Beam and Target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B2D9E4C-CDA4-4CFA-8907-94B646B022C5}"/>
              </a:ext>
            </a:extLst>
          </p:cNvPr>
          <p:cNvSpPr txBox="1">
            <a:spLocks/>
          </p:cNvSpPr>
          <p:nvPr/>
        </p:nvSpPr>
        <p:spPr>
          <a:xfrm>
            <a:off x="6382167" y="2050876"/>
            <a:ext cx="5091621" cy="34660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1200"/>
              </a:spcAft>
            </a:pPr>
            <a:r>
              <a:rPr lang="en-US" sz="2400" dirty="0"/>
              <a:t>Electron beam energy: </a:t>
            </a:r>
            <a:r>
              <a:rPr lang="en-US" sz="2400" b="1" dirty="0">
                <a:solidFill>
                  <a:srgbClr val="FF0000"/>
                </a:solidFill>
              </a:rPr>
              <a:t>180 MeV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Beam current: </a:t>
            </a:r>
            <a:r>
              <a:rPr lang="en-US" sz="2400" b="1" dirty="0">
                <a:solidFill>
                  <a:srgbClr val="FF0000"/>
                </a:solidFill>
              </a:rPr>
              <a:t>22 </a:t>
            </a:r>
            <a:r>
              <a:rPr lang="en-US" sz="2400" b="1" dirty="0" err="1">
                <a:solidFill>
                  <a:srgbClr val="FF0000"/>
                </a:solidFill>
              </a:rPr>
              <a:t>μA</a:t>
            </a:r>
            <a:endParaRPr lang="en-US" sz="2400" b="1" dirty="0">
              <a:solidFill>
                <a:srgbClr val="FF0000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2400" dirty="0"/>
              <a:t>Beam size on target: </a:t>
            </a:r>
            <a:r>
              <a:rPr lang="en-US" sz="2400" b="1" dirty="0">
                <a:solidFill>
                  <a:srgbClr val="FF0000"/>
                </a:solidFill>
              </a:rPr>
              <a:t>250 </a:t>
            </a:r>
            <a:r>
              <a:rPr lang="en-US" sz="2400" b="1" dirty="0" err="1">
                <a:solidFill>
                  <a:srgbClr val="FF0000"/>
                </a:solidFill>
              </a:rPr>
              <a:t>μm</a:t>
            </a:r>
            <a:r>
              <a:rPr lang="en-US" sz="2400" b="1" dirty="0"/>
              <a:t> </a:t>
            </a:r>
            <a:r>
              <a:rPr lang="en-US" sz="2400" dirty="0"/>
              <a:t>(RMS)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Target material: pure </a:t>
            </a:r>
            <a:r>
              <a:rPr lang="en-US" sz="2400" b="1" dirty="0"/>
              <a:t>Tungsten</a:t>
            </a:r>
          </a:p>
          <a:p>
            <a:pPr>
              <a:spcAft>
                <a:spcPts val="1200"/>
              </a:spcAft>
            </a:pPr>
            <a:r>
              <a:rPr lang="en-US" sz="2400" dirty="0"/>
              <a:t>Target thickness: </a:t>
            </a:r>
            <a:r>
              <a:rPr lang="en-US" sz="2400" b="1" dirty="0"/>
              <a:t>100 </a:t>
            </a:r>
            <a:r>
              <a:rPr lang="en-US" sz="2400" b="1" dirty="0" err="1"/>
              <a:t>μm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68657541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EF43944-6EA6-49F8-865E-D0F7589A1B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56"/>
          <a:stretch/>
        </p:blipFill>
        <p:spPr>
          <a:xfrm>
            <a:off x="117369" y="1196492"/>
            <a:ext cx="7520132" cy="417006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Geometry of W Target and Al Holder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3142FDA-5581-4B45-B793-DB56D6EAF370}"/>
              </a:ext>
            </a:extLst>
          </p:cNvPr>
          <p:cNvGrpSpPr/>
          <p:nvPr/>
        </p:nvGrpSpPr>
        <p:grpSpPr>
          <a:xfrm>
            <a:off x="7171101" y="3105683"/>
            <a:ext cx="932799" cy="689782"/>
            <a:chOff x="7689120" y="3286897"/>
            <a:chExt cx="932799" cy="689782"/>
          </a:xfrm>
        </p:grpSpPr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D0E6DA34-A6E4-4217-92D0-8AE5B4520D6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716911" y="3440041"/>
              <a:ext cx="905008" cy="536638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FED32EE-C35D-42DD-A9B7-4CBECE31BAAB}"/>
                </a:ext>
              </a:extLst>
            </p:cNvPr>
            <p:cNvSpPr txBox="1"/>
            <p:nvPr/>
          </p:nvSpPr>
          <p:spPr>
            <a:xfrm rot="19764541">
              <a:off x="7689120" y="3286897"/>
              <a:ext cx="805786" cy="41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FF0000"/>
                  </a:solidFill>
                </a:rPr>
                <a:t>Beam</a:t>
              </a: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FA2C6155-32AB-4A53-A4E7-6513760A7B44}"/>
              </a:ext>
            </a:extLst>
          </p:cNvPr>
          <p:cNvGrpSpPr/>
          <p:nvPr/>
        </p:nvGrpSpPr>
        <p:grpSpPr>
          <a:xfrm>
            <a:off x="5825343" y="2642771"/>
            <a:ext cx="984883" cy="851788"/>
            <a:chOff x="6266671" y="2818031"/>
            <a:chExt cx="984883" cy="851788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3C717853-16E5-4AEA-AC66-0515F8716FA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266671" y="3068320"/>
              <a:ext cx="596409" cy="601499"/>
            </a:xfrm>
            <a:prstGeom prst="straightConnector1">
              <a:avLst/>
            </a:prstGeom>
            <a:ln w="952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AD2F075-760D-4ECC-A1C3-2CC5770951F7}"/>
                </a:ext>
              </a:extLst>
            </p:cNvPr>
            <p:cNvSpPr txBox="1"/>
            <p:nvPr/>
          </p:nvSpPr>
          <p:spPr>
            <a:xfrm>
              <a:off x="6815296" y="2818031"/>
              <a:ext cx="436258" cy="4132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W</a:t>
              </a:r>
            </a:p>
          </p:txBody>
        </p:sp>
      </p:grp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0031F79F-EC03-4CA0-A371-7133DF88AF92}"/>
              </a:ext>
            </a:extLst>
          </p:cNvPr>
          <p:cNvCxnSpPr>
            <a:cxnSpLocks/>
          </p:cNvCxnSpPr>
          <p:nvPr/>
        </p:nvCxnSpPr>
        <p:spPr>
          <a:xfrm flipH="1">
            <a:off x="2149327" y="1491448"/>
            <a:ext cx="1333671" cy="763841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89A6A665-0179-4BF9-B691-565D9B1D5525}"/>
              </a:ext>
            </a:extLst>
          </p:cNvPr>
          <p:cNvCxnSpPr>
            <a:cxnSpLocks/>
          </p:cNvCxnSpPr>
          <p:nvPr/>
        </p:nvCxnSpPr>
        <p:spPr>
          <a:xfrm flipH="1" flipV="1">
            <a:off x="3151110" y="3718294"/>
            <a:ext cx="1093297" cy="571719"/>
          </a:xfrm>
          <a:prstGeom prst="straightConnector1">
            <a:avLst/>
          </a:prstGeom>
          <a:ln w="95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98E29FA6-770D-4DF4-B411-366D43C718A5}"/>
              </a:ext>
            </a:extLst>
          </p:cNvPr>
          <p:cNvSpPr txBox="1"/>
          <p:nvPr/>
        </p:nvSpPr>
        <p:spPr>
          <a:xfrm>
            <a:off x="3335128" y="1196491"/>
            <a:ext cx="679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84C99AF-8979-4407-B487-11E987863AB1}"/>
              </a:ext>
            </a:extLst>
          </p:cNvPr>
          <p:cNvSpPr txBox="1"/>
          <p:nvPr/>
        </p:nvSpPr>
        <p:spPr>
          <a:xfrm>
            <a:off x="4408198" y="1310446"/>
            <a:ext cx="297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dirty="0"/>
              <a:t>3D View of ¼ of Target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A22549E-D29D-4ACD-8F0E-19780E282D0B}"/>
              </a:ext>
            </a:extLst>
          </p:cNvPr>
          <p:cNvSpPr txBox="1"/>
          <p:nvPr/>
        </p:nvSpPr>
        <p:spPr>
          <a:xfrm>
            <a:off x="8414832" y="1184215"/>
            <a:ext cx="3695415" cy="17113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Thickness of W target: </a:t>
            </a:r>
            <a:r>
              <a:rPr lang="en-US" b="1" dirty="0"/>
              <a:t>100 </a:t>
            </a:r>
            <a:r>
              <a:rPr lang="el-GR" b="1" dirty="0"/>
              <a:t>μ</a:t>
            </a:r>
            <a:r>
              <a:rPr lang="en-US" b="1" dirty="0"/>
              <a:t>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Length of W target: </a:t>
            </a:r>
            <a:r>
              <a:rPr lang="en-US" b="1" dirty="0">
                <a:solidFill>
                  <a:srgbClr val="FF0000"/>
                </a:solidFill>
              </a:rPr>
              <a:t>80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Width of W target: </a:t>
            </a:r>
            <a:r>
              <a:rPr lang="en-US" b="1" dirty="0">
                <a:solidFill>
                  <a:srgbClr val="FF0000"/>
                </a:solidFill>
              </a:rPr>
              <a:t>3 mm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/>
              <a:t>Thickness of Al</a:t>
            </a:r>
            <a:r>
              <a:rPr lang="en-US" baseline="-25000" dirty="0"/>
              <a:t>2</a:t>
            </a:r>
            <a:r>
              <a:rPr lang="en-US" dirty="0"/>
              <a:t>O</a:t>
            </a:r>
            <a:r>
              <a:rPr lang="en-US" baseline="-25000" dirty="0"/>
              <a:t>3</a:t>
            </a:r>
            <a:r>
              <a:rPr lang="en-US" dirty="0"/>
              <a:t> ceramic: 1 mm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EF4E470-1811-49B4-BB22-FBE648E1A133}"/>
              </a:ext>
            </a:extLst>
          </p:cNvPr>
          <p:cNvSpPr txBox="1"/>
          <p:nvPr/>
        </p:nvSpPr>
        <p:spPr>
          <a:xfrm>
            <a:off x="4222891" y="4155901"/>
            <a:ext cx="3706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</a:t>
            </a:r>
            <a:endParaRPr lang="en-US" baseline="-25000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AE06C937-9A8A-4DBD-8F43-FD108B7C18D5}"/>
              </a:ext>
            </a:extLst>
          </p:cNvPr>
          <p:cNvGrpSpPr/>
          <p:nvPr/>
        </p:nvGrpSpPr>
        <p:grpSpPr>
          <a:xfrm>
            <a:off x="8232091" y="3448975"/>
            <a:ext cx="3959909" cy="3409025"/>
            <a:chOff x="8103900" y="3024679"/>
            <a:chExt cx="3959909" cy="340902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A51ECB44-2B1F-4D11-9364-299A58A72A4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3" r="29426"/>
            <a:stretch/>
          </p:blipFill>
          <p:spPr>
            <a:xfrm>
              <a:off x="8145992" y="3024679"/>
              <a:ext cx="3917817" cy="3409025"/>
            </a:xfrm>
            <a:prstGeom prst="rect">
              <a:avLst/>
            </a:prstGeom>
          </p:spPr>
        </p:pic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36DFCFC7-8D0B-4BC4-A6F0-41282CA0F1D4}"/>
                </a:ext>
              </a:extLst>
            </p:cNvPr>
            <p:cNvSpPr/>
            <p:nvPr/>
          </p:nvSpPr>
          <p:spPr>
            <a:xfrm>
              <a:off x="8103900" y="5212120"/>
              <a:ext cx="1484189" cy="92333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/>
                <a:t>Temperature,</a:t>
              </a:r>
              <a:br>
                <a:rPr lang="en-US" dirty="0"/>
              </a:br>
              <a:r>
                <a:rPr lang="en-US" dirty="0"/>
                <a:t>Radiation and</a:t>
              </a:r>
              <a:br>
                <a:rPr lang="en-US" dirty="0"/>
              </a:br>
              <a:r>
                <a:rPr lang="en-US" dirty="0"/>
                <a:t>Convection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847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-9950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Power and Temperature for Duty Cycles of 0.17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50A684D6-3A9D-474F-A7D3-8D58B4C83508}"/>
              </a:ext>
            </a:extLst>
          </p:cNvPr>
          <p:cNvGrpSpPr/>
          <p:nvPr/>
        </p:nvGrpSpPr>
        <p:grpSpPr>
          <a:xfrm>
            <a:off x="1085553" y="770789"/>
            <a:ext cx="3481066" cy="4672205"/>
            <a:chOff x="386846" y="1251752"/>
            <a:chExt cx="3481066" cy="467220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A95FADFD-E583-40FB-BFC0-CB3E09A58C7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20" r="19543"/>
            <a:stretch/>
          </p:blipFill>
          <p:spPr>
            <a:xfrm>
              <a:off x="386846" y="1681544"/>
              <a:ext cx="3481066" cy="4242413"/>
            </a:xfrm>
            <a:prstGeom prst="rect">
              <a:avLst/>
            </a:prstGeom>
          </p:spPr>
        </p:pic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B98501-AF1D-4EDA-AC2D-83C3403C4212}"/>
                </a:ext>
              </a:extLst>
            </p:cNvPr>
            <p:cNvSpPr txBox="1"/>
            <p:nvPr/>
          </p:nvSpPr>
          <p:spPr>
            <a:xfrm>
              <a:off x="472085" y="1251752"/>
              <a:ext cx="331058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400" dirty="0"/>
                <a:t>Average P = 25.9 W/mm</a:t>
              </a:r>
              <a:r>
                <a:rPr lang="en-US" sz="2400" baseline="30000" dirty="0"/>
                <a:t>3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F2645553-B23B-4993-B23E-BD3351981BBB}"/>
              </a:ext>
            </a:extLst>
          </p:cNvPr>
          <p:cNvGrpSpPr/>
          <p:nvPr/>
        </p:nvGrpSpPr>
        <p:grpSpPr>
          <a:xfrm>
            <a:off x="295406" y="3583709"/>
            <a:ext cx="5061360" cy="3055602"/>
            <a:chOff x="4551903" y="2638829"/>
            <a:chExt cx="5061360" cy="305560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945759C-D8B5-434E-AA2D-06BA06255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51903" y="2638829"/>
              <a:ext cx="5061360" cy="3055602"/>
            </a:xfrm>
            <a:prstGeom prst="rect">
              <a:avLst/>
            </a:prstGeom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8583DDD-E942-4674-BFB5-3203C532A31B}"/>
                </a:ext>
              </a:extLst>
            </p:cNvPr>
            <p:cNvSpPr txBox="1"/>
            <p:nvPr/>
          </p:nvSpPr>
          <p:spPr>
            <a:xfrm>
              <a:off x="5817955" y="2665499"/>
              <a:ext cx="2866041" cy="461665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Average Temperature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20669CA0-D5C0-408E-BAF7-FF256FBEDA95}"/>
              </a:ext>
            </a:extLst>
          </p:cNvPr>
          <p:cNvSpPr txBox="1"/>
          <p:nvPr/>
        </p:nvSpPr>
        <p:spPr>
          <a:xfrm>
            <a:off x="7904607" y="5600234"/>
            <a:ext cx="307488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P</a:t>
            </a:r>
            <a:r>
              <a:rPr lang="en-US" sz="2800" baseline="-25000" dirty="0" err="1"/>
              <a:t>pulse</a:t>
            </a:r>
            <a:r>
              <a:rPr lang="en-US" sz="2800" dirty="0"/>
              <a:t> = 152 </a:t>
            </a:r>
            <a:r>
              <a:rPr lang="fr-FR" sz="2800" dirty="0"/>
              <a:t>W/mm</a:t>
            </a:r>
            <a:r>
              <a:rPr lang="fr-FR" sz="2800" baseline="30000" dirty="0"/>
              <a:t>3</a:t>
            </a:r>
            <a:endParaRPr lang="en-US" sz="2800" baseline="300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B441812-27CB-414A-9E15-E6D243736FA6}"/>
              </a:ext>
            </a:extLst>
          </p:cNvPr>
          <p:cNvSpPr txBox="1"/>
          <p:nvPr/>
        </p:nvSpPr>
        <p:spPr>
          <a:xfrm>
            <a:off x="9443938" y="6207251"/>
            <a:ext cx="18469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800" dirty="0"/>
              <a:t>Δ</a:t>
            </a:r>
            <a:r>
              <a:rPr lang="en-US" sz="2800" dirty="0"/>
              <a:t>T = 125 </a:t>
            </a:r>
            <a:r>
              <a:rPr lang="fr-FR" sz="2800" dirty="0"/>
              <a:t>°C</a:t>
            </a:r>
            <a:endParaRPr lang="en-US" sz="2800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69A338B0-08A5-4F0D-86EF-5919A7198DD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222233" y="1641926"/>
            <a:ext cx="5614562" cy="387451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01582A56-35AB-4A5C-B5B2-6F225B42793E}"/>
              </a:ext>
            </a:extLst>
          </p:cNvPr>
          <p:cNvSpPr/>
          <p:nvPr/>
        </p:nvSpPr>
        <p:spPr>
          <a:xfrm>
            <a:off x="6096000" y="749430"/>
            <a:ext cx="6096000" cy="8925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sz="2800" dirty="0"/>
              <a:t>Cycling Temperature for </a:t>
            </a:r>
            <a:br>
              <a:rPr lang="en-US" sz="2800" dirty="0"/>
            </a:br>
            <a:r>
              <a:rPr lang="en-US" sz="2400" dirty="0"/>
              <a:t>Pulse length = 34 </a:t>
            </a:r>
            <a:r>
              <a:rPr lang="en-US" sz="2400" dirty="0" err="1"/>
              <a:t>ms</a:t>
            </a:r>
            <a:r>
              <a:rPr lang="en-US" sz="2400" dirty="0"/>
              <a:t>, Pulse Period = 200 </a:t>
            </a:r>
            <a:r>
              <a:rPr lang="en-US" sz="2400" dirty="0" err="1"/>
              <a:t>ms</a:t>
            </a:r>
            <a:endParaRPr lang="en-US" sz="24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D7F6ED0-4415-4B21-8CC6-BC5B4EBE685E}"/>
              </a:ext>
            </a:extLst>
          </p:cNvPr>
          <p:cNvSpPr txBox="1"/>
          <p:nvPr/>
        </p:nvSpPr>
        <p:spPr>
          <a:xfrm>
            <a:off x="7146793" y="6207251"/>
            <a:ext cx="195207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/>
              <a:t>T</a:t>
            </a:r>
            <a:r>
              <a:rPr lang="en-US" sz="2800" baseline="-25000" dirty="0" err="1"/>
              <a:t>ave</a:t>
            </a:r>
            <a:r>
              <a:rPr lang="en-US" sz="2800" dirty="0"/>
              <a:t> = 302 </a:t>
            </a:r>
            <a:r>
              <a:rPr lang="fr-FR" sz="2800" dirty="0"/>
              <a:t>°C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419510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1106C-7CC4-4E91-979B-D324B344C9A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95406" y="115393"/>
            <a:ext cx="11601188" cy="1136359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+mn-lt"/>
              </a:rPr>
              <a:t>Radiation Damage by 22 </a:t>
            </a:r>
            <a:r>
              <a:rPr lang="el-GR" sz="3600" dirty="0">
                <a:latin typeface="+mn-lt"/>
              </a:rPr>
              <a:t>μ</a:t>
            </a:r>
            <a:r>
              <a:rPr lang="en-US" sz="3600" dirty="0">
                <a:latin typeface="+mn-lt"/>
              </a:rPr>
              <a:t>A @ 180 MeV e- beam</a:t>
            </a:r>
            <a:br>
              <a:rPr lang="en-US" sz="3600" dirty="0">
                <a:latin typeface="+mn-lt"/>
              </a:rPr>
            </a:br>
            <a:r>
              <a:rPr lang="en-US" sz="3200" dirty="0">
                <a:latin typeface="+mn-lt"/>
              </a:rPr>
              <a:t>with 250 </a:t>
            </a:r>
            <a:r>
              <a:rPr lang="el-GR" sz="3200" dirty="0">
                <a:latin typeface="+mn-lt"/>
              </a:rPr>
              <a:t>μ</a:t>
            </a:r>
            <a:r>
              <a:rPr lang="en-US" sz="3200" dirty="0">
                <a:latin typeface="+mn-lt"/>
              </a:rPr>
              <a:t>m RMS spot size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29E714-3794-4B28-A01D-8984840E8727}"/>
              </a:ext>
            </a:extLst>
          </p:cNvPr>
          <p:cNvSpPr txBox="1"/>
          <p:nvPr/>
        </p:nvSpPr>
        <p:spPr>
          <a:xfrm>
            <a:off x="295406" y="5606248"/>
            <a:ext cx="5538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Rad. Damage of </a:t>
            </a:r>
            <a:r>
              <a:rPr lang="en-US" sz="2400" b="1" dirty="0">
                <a:solidFill>
                  <a:srgbClr val="0070C0"/>
                </a:solidFill>
              </a:rPr>
              <a:t>W</a:t>
            </a:r>
            <a:r>
              <a:rPr lang="en-US" sz="2400" dirty="0"/>
              <a:t> per e</a:t>
            </a:r>
            <a:r>
              <a:rPr lang="en-US" sz="2400" baseline="30000" dirty="0"/>
              <a:t>-</a:t>
            </a:r>
            <a:r>
              <a:rPr lang="en-US" sz="2400" dirty="0"/>
              <a:t> = 1.96E-20 </a:t>
            </a:r>
            <a:r>
              <a:rPr lang="fr-FR" sz="2400" dirty="0"/>
              <a:t>dpa/</a:t>
            </a:r>
            <a:r>
              <a:rPr lang="en-US" sz="2400" dirty="0"/>
              <a:t>e</a:t>
            </a:r>
            <a:r>
              <a:rPr lang="en-US" sz="2400" baseline="30000" dirty="0"/>
              <a:t>-</a:t>
            </a:r>
            <a:endParaRPr lang="en-US" sz="24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B32E25-A9B8-4905-8FDC-5346C98580F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70" y="1251752"/>
            <a:ext cx="6096000" cy="43243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A2D0237-91D3-4BCF-B51C-7B6AF99BA2C3}"/>
              </a:ext>
            </a:extLst>
          </p:cNvPr>
          <p:cNvSpPr txBox="1"/>
          <p:nvPr/>
        </p:nvSpPr>
        <p:spPr>
          <a:xfrm>
            <a:off x="7253213" y="1384492"/>
            <a:ext cx="367555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22 </a:t>
            </a:r>
            <a:r>
              <a:rPr lang="el-GR" sz="2800" dirty="0"/>
              <a:t>μ</a:t>
            </a:r>
            <a:r>
              <a:rPr lang="en-US" sz="2800" dirty="0"/>
              <a:t>A → 1.375E+14 e</a:t>
            </a:r>
            <a:r>
              <a:rPr lang="en-US" sz="2800" baseline="30000" dirty="0"/>
              <a:t>-</a:t>
            </a:r>
            <a:r>
              <a:rPr lang="fr-FR" sz="2800" dirty="0"/>
              <a:t>/s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765F35-B98D-4CB6-85A3-745CB692E0F5}"/>
                  </a:ext>
                </a:extLst>
              </p:cNvPr>
              <p:cNvSpPr txBox="1"/>
              <p:nvPr/>
            </p:nvSpPr>
            <p:spPr>
              <a:xfrm>
                <a:off x="6163470" y="1971702"/>
                <a:ext cx="5961059" cy="173893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sz="2800" dirty="0"/>
                  <a:t>For </a:t>
                </a:r>
                <a:r>
                  <a:rPr lang="en-US" sz="2800" b="1" dirty="0" err="1"/>
                  <a:t>cw</a:t>
                </a:r>
                <a:r>
                  <a:rPr lang="en-US" sz="2800" b="1" dirty="0"/>
                  <a:t> e</a:t>
                </a:r>
                <a:r>
                  <a:rPr lang="en-US" sz="2800" b="1" baseline="30000" dirty="0"/>
                  <a:t>-</a:t>
                </a:r>
                <a:r>
                  <a:rPr lang="en-US" sz="2800" b="1" dirty="0"/>
                  <a:t> beam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400" dirty="0"/>
                  <a:t>To reach the damage of </a:t>
                </a:r>
                <a:r>
                  <a:rPr lang="en-US" sz="2400" b="1" dirty="0"/>
                  <a:t>0.215 </a:t>
                </a:r>
                <a:r>
                  <a:rPr lang="en-US" sz="2400" b="1" dirty="0" err="1"/>
                  <a:t>dpa</a:t>
                </a:r>
                <a:r>
                  <a:rPr lang="en-US" sz="2400" b="1" dirty="0"/>
                  <a:t> </a:t>
                </a:r>
                <a:r>
                  <a:rPr lang="en-US" sz="2400" dirty="0"/>
                  <a:t>in </a:t>
                </a:r>
                <a:r>
                  <a:rPr lang="en-US" sz="2400" b="1" dirty="0">
                    <a:solidFill>
                      <a:srgbClr val="0070C0"/>
                    </a:solidFill>
                  </a:rPr>
                  <a:t>W</a:t>
                </a:r>
                <a:r>
                  <a:rPr lang="en-US" sz="2400" dirty="0"/>
                  <a:t>: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  • 8E+4 seconds of irradiation is needed (</a:t>
                </a:r>
                <a:r>
                  <a:rPr lang="en-US" sz="2000" b="1" dirty="0">
                    <a:solidFill>
                      <a:srgbClr val="FF0000"/>
                    </a:solidFill>
                  </a:rPr>
                  <a:t>22.2 h</a:t>
                </a:r>
                <a:r>
                  <a:rPr lang="en-US" sz="2000" dirty="0"/>
                  <a:t>). </a:t>
                </a:r>
              </a:p>
              <a:p>
                <a:pPr>
                  <a:spcAft>
                    <a:spcPts val="600"/>
                  </a:spcAft>
                </a:pPr>
                <a:r>
                  <a:rPr lang="en-US" sz="2000" dirty="0"/>
                  <a:t>  •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</m:d>
                    <m:r>
                      <m:rPr>
                        <m:sty m:val="p"/>
                      </m:rPr>
                      <a:rPr lang="en-US" sz="2000" b="0" i="0" baseline="-25000" smtClean="0">
                        <a:latin typeface="Cambria Math" panose="02040503050406030204" pitchFamily="18" charset="0"/>
                      </a:rPr>
                      <m:t>max</m:t>
                    </m:r>
                  </m:oMath>
                </a14:m>
                <a:r>
                  <a:rPr lang="en-US" sz="2000" dirty="0"/>
                  <a:t> = 619 </a:t>
                </a:r>
                <a:r>
                  <a:rPr lang="fr-FR" sz="2000" dirty="0"/>
                  <a:t>°C</a:t>
                </a:r>
                <a:r>
                  <a:rPr lang="en-US" sz="2000" dirty="0"/>
                  <a:t> in W foil (0.1 mm x 10 mm x 80 mm)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2765F35-B98D-4CB6-85A3-745CB692E0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63470" y="1971702"/>
                <a:ext cx="5961059" cy="1738938"/>
              </a:xfrm>
              <a:prstGeom prst="rect">
                <a:avLst/>
              </a:prstGeom>
              <a:blipFill>
                <a:blip r:embed="rId3"/>
                <a:stretch>
                  <a:fillRect l="-2045" t="-3147" b="-52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3DDEC01-38B3-4DF8-BAC0-D939070EC63B}"/>
              </a:ext>
            </a:extLst>
          </p:cNvPr>
          <p:cNvSpPr txBox="1"/>
          <p:nvPr/>
        </p:nvSpPr>
        <p:spPr>
          <a:xfrm>
            <a:off x="3420270" y="2060774"/>
            <a:ext cx="1316130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400" dirty="0"/>
              <a:t>Tungsten</a:t>
            </a: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037CA9D1-1D10-4DCC-86CF-EAC4342BC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266598"/>
              </p:ext>
            </p:extLst>
          </p:nvPr>
        </p:nvGraphicFramePr>
        <p:xfrm>
          <a:off x="6520512" y="3953687"/>
          <a:ext cx="5019039" cy="2707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168">
                  <a:extLst>
                    <a:ext uri="{9D8B030D-6E8A-4147-A177-3AD203B41FA5}">
                      <a16:colId xmlns:a16="http://schemas.microsoft.com/office/drawing/2014/main" val="2240185214"/>
                    </a:ext>
                  </a:extLst>
                </a:gridCol>
                <a:gridCol w="1727200">
                  <a:extLst>
                    <a:ext uri="{9D8B030D-6E8A-4147-A177-3AD203B41FA5}">
                      <a16:colId xmlns:a16="http://schemas.microsoft.com/office/drawing/2014/main" val="3354422604"/>
                    </a:ext>
                  </a:extLst>
                </a:gridCol>
                <a:gridCol w="2212671">
                  <a:extLst>
                    <a:ext uri="{9D8B030D-6E8A-4147-A177-3AD203B41FA5}">
                      <a16:colId xmlns:a16="http://schemas.microsoft.com/office/drawing/2014/main" val="312803045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Displacement</a:t>
                      </a:r>
                      <a:br>
                        <a:rPr lang="en-US" sz="1600" dirty="0"/>
                      </a:br>
                      <a:r>
                        <a:rPr lang="en-US" sz="1600" dirty="0"/>
                        <a:t>Threshold Energy</a:t>
                      </a:r>
                      <a:br>
                        <a:rPr lang="en-US" dirty="0"/>
                      </a:br>
                      <a:r>
                        <a:rPr lang="en-US" dirty="0"/>
                        <a:t>[eV]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Rad. Damage</a:t>
                      </a:r>
                      <a:br>
                        <a:rPr lang="en-US" dirty="0"/>
                      </a:br>
                      <a:r>
                        <a:rPr lang="en-US" dirty="0"/>
                        <a:t>[</a:t>
                      </a:r>
                      <a:r>
                        <a:rPr lang="en-US" dirty="0" err="1"/>
                        <a:t>dpa</a:t>
                      </a:r>
                      <a:r>
                        <a:rPr lang="en-US" dirty="0"/>
                        <a:t>/e</a:t>
                      </a:r>
                      <a:r>
                        <a:rPr lang="en-US" baseline="30000" dirty="0"/>
                        <a:t>-</a:t>
                      </a:r>
                      <a:r>
                        <a:rPr lang="en-US" dirty="0"/>
                        <a:t>]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946058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1.94E-20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66180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90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1.96E-20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96472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60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3.37E-20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3741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53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W40Cu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dirty="0"/>
                        <a:t>5.27E-20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4507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752229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7047</TotalTime>
  <Words>1131</Words>
  <Application>Microsoft Office PowerPoint</Application>
  <PresentationFormat>Widescreen</PresentationFormat>
  <Paragraphs>174</Paragraphs>
  <Slides>15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Calibri</vt:lpstr>
      <vt:lpstr>Calibri Light</vt:lpstr>
      <vt:lpstr>Cambria Math</vt:lpstr>
      <vt:lpstr>Times New Roman</vt:lpstr>
      <vt:lpstr>Office Theme</vt:lpstr>
      <vt:lpstr>Acrobat Document</vt:lpstr>
      <vt:lpstr>Test of Target Materials  Irradiated by 180 MeV Electron Beam at MAMI</vt:lpstr>
      <vt:lpstr>JLab e+ Source: e‒ Beam and e+ Target</vt:lpstr>
      <vt:lpstr>JLab e+ Source: Average Temperature and Thermal Stress </vt:lpstr>
      <vt:lpstr>PowerPoint Presentation</vt:lpstr>
      <vt:lpstr>JLab e+ Source: Radiation Damage of Tungsten</vt:lpstr>
      <vt:lpstr>What We Would Like to Test at MAMI</vt:lpstr>
      <vt:lpstr>Geometry of W Target and Al Holder</vt:lpstr>
      <vt:lpstr>Power and Temperature for Duty Cycles of 0.17</vt:lpstr>
      <vt:lpstr>Radiation Damage by 22 μA @ 180 MeV e- beam with 250 μm RMS spot size</vt:lpstr>
      <vt:lpstr>PowerPoint Presentation</vt:lpstr>
      <vt:lpstr>Test at MAMI (180 MeV e-)</vt:lpstr>
      <vt:lpstr>PowerPoint Presentation</vt:lpstr>
      <vt:lpstr>Pulsed MAMI Beam: Temperatures of W foil (0.1mm x 3mm x 80mm) Pulse Length = 34 ms and Pulse Period = 200 ms</vt:lpstr>
      <vt:lpstr>CW MAMI Beam: Temperature of W foil (0.1mm x 10mm x 80mm)</vt:lpstr>
      <vt:lpstr>Tungsten: Temperature Dependence of Yield Strength and Fatigue Limit vs Number of Cycles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Temperature and Thermal Stress of Positron Target</dc:title>
  <dc:creator>andriy ushakov</dc:creator>
  <cp:lastModifiedBy>Andriy Ushakov</cp:lastModifiedBy>
  <cp:revision>481</cp:revision>
  <dcterms:created xsi:type="dcterms:W3CDTF">2021-11-17T15:31:29Z</dcterms:created>
  <dcterms:modified xsi:type="dcterms:W3CDTF">2022-12-01T14:23:25Z</dcterms:modified>
</cp:coreProperties>
</file>