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5" r:id="rId2"/>
    <p:sldId id="262" r:id="rId3"/>
    <p:sldId id="326" r:id="rId4"/>
    <p:sldId id="334" r:id="rId5"/>
    <p:sldId id="328" r:id="rId6"/>
    <p:sldId id="329" r:id="rId7"/>
    <p:sldId id="335" r:id="rId8"/>
    <p:sldId id="330" r:id="rId9"/>
    <p:sldId id="333" r:id="rId10"/>
    <p:sldId id="336" r:id="rId11"/>
    <p:sldId id="343" r:id="rId12"/>
    <p:sldId id="337" r:id="rId13"/>
    <p:sldId id="331" r:id="rId14"/>
    <p:sldId id="338" r:id="rId15"/>
    <p:sldId id="269" r:id="rId16"/>
    <p:sldId id="340" r:id="rId17"/>
    <p:sldId id="341" r:id="rId18"/>
    <p:sldId id="342" r:id="rId19"/>
    <p:sldId id="327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5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Analytical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02 October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2" y="914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82593"/>
              </p:ext>
            </p:extLst>
          </p:nvPr>
        </p:nvGraphicFramePr>
        <p:xfrm>
          <a:off x="4800600" y="1600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4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63424"/>
              </p:ext>
            </p:extLst>
          </p:nvPr>
        </p:nvGraphicFramePr>
        <p:xfrm>
          <a:off x="190959" y="1600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5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59" y="1600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28011"/>
              </p:ext>
            </p:extLst>
          </p:nvPr>
        </p:nvGraphicFramePr>
        <p:xfrm>
          <a:off x="1029159" y="28956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4800600" y="3044328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72099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64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4328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65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507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66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5494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67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165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68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9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333000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6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998642"/>
              </p:ext>
            </p:extLst>
          </p:nvPr>
        </p:nvGraphicFramePr>
        <p:xfrm>
          <a:off x="5435600" y="38100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7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100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860108"/>
              </p:ext>
            </p:extLst>
          </p:nvPr>
        </p:nvGraphicFramePr>
        <p:xfrm>
          <a:off x="76200" y="3810000"/>
          <a:ext cx="5173663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8" name="Equation" r:id="rId8" imgW="2286000" imgH="965160" progId="Equation.3">
                  <p:embed/>
                </p:oleObj>
              </mc:Choice>
              <mc:Fallback>
                <p:oleObj name="Equation" r:id="rId8" imgW="228600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5173663" cy="227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864456"/>
              </p:ext>
            </p:extLst>
          </p:nvPr>
        </p:nvGraphicFramePr>
        <p:xfrm>
          <a:off x="620713" y="1219200"/>
          <a:ext cx="804386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2" name="Equation" r:id="rId4" imgW="3593880" imgH="990360" progId="Equation.3">
                  <p:embed/>
                </p:oleObj>
              </mc:Choice>
              <mc:Fallback>
                <p:oleObj name="Equation" r:id="rId4" imgW="3593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219200"/>
                        <a:ext cx="8043862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</a:t>
            </a:r>
            <a:r>
              <a:rPr lang="en-US" sz="4000" dirty="0" smtClean="0"/>
              <a:t>Absolute Systematic </a:t>
            </a:r>
            <a:r>
              <a:rPr lang="en-US" sz="4000" dirty="0" smtClean="0"/>
              <a:t>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357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0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48467"/>
              </p:ext>
            </p:extLst>
          </p:nvPr>
        </p:nvGraphicFramePr>
        <p:xfrm>
          <a:off x="8382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70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1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7818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391400" cy="32766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Radiator Thickness = 0.02 mm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Bubble Chamber Thickness = 3.0 cm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Number of </a:t>
            </a:r>
            <a:r>
              <a:rPr lang="en-US" baseline="30000" dirty="0" smtClean="0"/>
              <a:t>16</a:t>
            </a:r>
            <a:r>
              <a:rPr lang="en-US" dirty="0" smtClean="0"/>
              <a:t>O nuclei = 3.474e22 /cm</a:t>
            </a:r>
            <a:r>
              <a:rPr lang="en-US" baseline="30000" dirty="0" smtClean="0"/>
              <a:t>2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Background subtraction of </a:t>
            </a:r>
            <a:r>
              <a:rPr lang="en-US" baseline="30000" dirty="0" smtClean="0"/>
              <a:t>18</a:t>
            </a:r>
            <a:r>
              <a:rPr lang="en-US" dirty="0" smtClean="0"/>
              <a:t>O(</a:t>
            </a:r>
            <a:r>
              <a:rPr lang="el-GR" dirty="0"/>
              <a:t>γ</a:t>
            </a:r>
            <a:r>
              <a:rPr lang="en-US" dirty="0" smtClean="0"/>
              <a:t>,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14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O: Still to do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002962"/>
              </p:ext>
            </p:extLst>
          </p:nvPr>
        </p:nvGraphicFramePr>
        <p:xfrm>
          <a:off x="381000" y="152400"/>
          <a:ext cx="79248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296"/>
                <a:gridCol w="1103296"/>
                <a:gridCol w="1103296"/>
                <a:gridCol w="652512"/>
                <a:gridCol w="914400"/>
                <a:gridCol w="9144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89632"/>
              </p:ext>
            </p:extLst>
          </p:nvPr>
        </p:nvGraphicFramePr>
        <p:xfrm>
          <a:off x="0" y="3886200"/>
          <a:ext cx="9144000" cy="259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1" name="Equation" r:id="rId3" imgW="2577960" imgH="761760" progId="Equation.3">
                  <p:embed/>
                </p:oleObj>
              </mc:Choice>
              <mc:Fallback>
                <p:oleObj name="Equation" r:id="rId3" imgW="25779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9144000" cy="259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48021"/>
              </p:ext>
            </p:extLst>
          </p:nvPr>
        </p:nvGraphicFramePr>
        <p:xfrm>
          <a:off x="381000" y="76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822550"/>
              </p:ext>
            </p:extLst>
          </p:nvPr>
        </p:nvGraphicFramePr>
        <p:xfrm>
          <a:off x="2514600" y="3505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447420"/>
              </p:ext>
            </p:extLst>
          </p:nvPr>
        </p:nvGraphicFramePr>
        <p:xfrm>
          <a:off x="457200" y="1752600"/>
          <a:ext cx="8382003" cy="351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Gamma</a:t>
                      </a:r>
                    </a:p>
                    <a:p>
                      <a:pPr algn="ctr"/>
                      <a:r>
                        <a:rPr lang="en-US" b="0" dirty="0" smtClean="0"/>
                        <a:t>Energy</a:t>
                      </a:r>
                      <a:r>
                        <a:rPr lang="en-US" b="0" baseline="0" dirty="0" smtClean="0"/>
                        <a:t> 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E</a:t>
                      </a:r>
                      <a:r>
                        <a:rPr lang="en-US" i="1" baseline="-25000" dirty="0" smtClean="0"/>
                        <a:t>CM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E1</a:t>
                      </a:r>
                      <a:r>
                        <a:rPr lang="en-US" baseline="0" dirty="0" smtClean="0"/>
                        <a:t> Factor</a:t>
                      </a:r>
                    </a:p>
                    <a:p>
                      <a:pPr algn="ctr"/>
                      <a:r>
                        <a:rPr lang="en-US" baseline="0" dirty="0" smtClean="0"/>
                        <a:t>(keV 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Systematic Error: dominated by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bsolute </a:t>
            </a:r>
            <a:r>
              <a:rPr lang="en-US" sz="2400" dirty="0">
                <a:solidFill>
                  <a:srgbClr val="0070C0"/>
                </a:solidFill>
              </a:rPr>
              <a:t>beam </a:t>
            </a:r>
            <a:r>
              <a:rPr lang="en-US" sz="2400" dirty="0" smtClean="0">
                <a:solidFill>
                  <a:srgbClr val="0070C0"/>
                </a:solidFill>
              </a:rPr>
              <a:t>energy (</a:t>
            </a:r>
            <a:r>
              <a:rPr lang="el-GR" sz="2400" i="1" dirty="0">
                <a:solidFill>
                  <a:srgbClr val="0070C0"/>
                </a:solidFill>
              </a:rPr>
              <a:t>δ</a:t>
            </a:r>
            <a:r>
              <a:rPr lang="en-US" sz="2400" i="1" dirty="0">
                <a:solidFill>
                  <a:srgbClr val="0070C0"/>
                </a:solidFill>
              </a:rPr>
              <a:t>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0.1%)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</a:t>
            </a:r>
            <a:r>
              <a:rPr lang="en-US" i="1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554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Relative</a:t>
            </a:r>
            <a:r>
              <a:rPr lang="en-US" dirty="0" smtClean="0"/>
              <a:t> Systematic Errors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1" y="914400"/>
            <a:ext cx="8848381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 and zero </a:t>
            </a:r>
            <a:r>
              <a:rPr lang="en-US" sz="2400" dirty="0"/>
              <a:t>r</a:t>
            </a:r>
            <a:r>
              <a:rPr lang="en-US" sz="2400" dirty="0" smtClean="0"/>
              <a:t>elative beam energy uncertainty: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584471"/>
              </p:ext>
            </p:extLst>
          </p:nvPr>
        </p:nvGraphicFramePr>
        <p:xfrm>
          <a:off x="4800600" y="1981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589603"/>
              </p:ext>
            </p:extLst>
          </p:nvPr>
        </p:nvGraphicFramePr>
        <p:xfrm>
          <a:off x="253388" y="18288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8" y="18288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0725"/>
              </p:ext>
            </p:extLst>
          </p:nvPr>
        </p:nvGraphicFramePr>
        <p:xfrm>
          <a:off x="2718871" y="30480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6489853" y="3200400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94309"/>
              </p:ext>
            </p:extLst>
          </p:nvPr>
        </p:nvGraphicFramePr>
        <p:xfrm>
          <a:off x="138113" y="3062288"/>
          <a:ext cx="233203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8" imgW="850680" imgH="228600" progId="Equation.3">
                  <p:embed/>
                </p:oleObj>
              </mc:Choice>
              <mc:Fallback>
                <p:oleObj name="Equation" r:id="rId8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3062288"/>
                        <a:ext cx="233203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92127"/>
              </p:ext>
            </p:extLst>
          </p:nvPr>
        </p:nvGraphicFramePr>
        <p:xfrm>
          <a:off x="119063" y="3810000"/>
          <a:ext cx="212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10" imgW="774360" imgH="228600" progId="Equation.3">
                  <p:embed/>
                </p:oleObj>
              </mc:Choice>
              <mc:Fallback>
                <p:oleObj name="Equation" r:id="rId10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810000"/>
                        <a:ext cx="2120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526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63931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450842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729483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2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655975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3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675757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4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4865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095170"/>
              </p:ext>
            </p:extLst>
          </p:nvPr>
        </p:nvGraphicFramePr>
        <p:xfrm>
          <a:off x="703263" y="1752600"/>
          <a:ext cx="6440487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4" imgW="2412720" imgH="965160" progId="Equation.3">
                  <p:embed/>
                </p:oleObj>
              </mc:Choice>
              <mc:Fallback>
                <p:oleObj name="Equation" r:id="rId4" imgW="24127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752600"/>
                        <a:ext cx="6440487" cy="2276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  <a:p>
            <a:pPr marL="0" indent="0">
              <a:buNone/>
            </a:pPr>
            <a:r>
              <a:rPr lang="en-US" sz="2400" dirty="0" smtClean="0"/>
              <a:t>Note: Correlation Coefficient =1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708573" y="533400"/>
            <a:ext cx="3054427" cy="990600"/>
          </a:xfrm>
          <a:prstGeom prst="wedgeRoundRectCallout">
            <a:avLst>
              <a:gd name="adj1" fmla="val -20313"/>
              <a:gd name="adj2" fmla="val 6958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566830"/>
              </p:ext>
            </p:extLst>
          </p:nvPr>
        </p:nvGraphicFramePr>
        <p:xfrm>
          <a:off x="5956300" y="612775"/>
          <a:ext cx="27955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Equation" r:id="rId6" imgW="1384200" imgH="507960" progId="Equation.3">
                  <p:embed/>
                </p:oleObj>
              </mc:Choice>
              <mc:Fallback>
                <p:oleObj name="Equation" r:id="rId6" imgW="1384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612775"/>
                        <a:ext cx="279558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669548"/>
              </p:ext>
            </p:extLst>
          </p:nvPr>
        </p:nvGraphicFramePr>
        <p:xfrm>
          <a:off x="200025" y="4495800"/>
          <a:ext cx="744537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Equation" r:id="rId8" imgW="3288960" imgH="939600" progId="Equation.3">
                  <p:embed/>
                </p:oleObj>
              </mc:Choice>
              <mc:Fallback>
                <p:oleObj name="Equation" r:id="rId8" imgW="3288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4495800"/>
                        <a:ext cx="744537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4738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28709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953630"/>
              </p:ext>
            </p:extLst>
          </p:nvPr>
        </p:nvGraphicFramePr>
        <p:xfrm>
          <a:off x="1219200" y="36576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045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737805"/>
              </p:ext>
            </p:extLst>
          </p:nvPr>
        </p:nvGraphicFramePr>
        <p:xfrm>
          <a:off x="685800" y="958850"/>
          <a:ext cx="8128000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4" imgW="2971800" imgH="1422360" progId="Equation.3">
                  <p:embed/>
                </p:oleObj>
              </mc:Choice>
              <mc:Fallback>
                <p:oleObj name="Equation" r:id="rId4" imgW="297180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58850"/>
                        <a:ext cx="8128000" cy="356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943600" y="4800600"/>
            <a:ext cx="2971800" cy="1513114"/>
          </a:xfrm>
          <a:prstGeom prst="wedgeRoundRectCallout">
            <a:avLst>
              <a:gd name="adj1" fmla="val 18251"/>
              <a:gd name="adj2" fmla="val -7919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948397"/>
              </p:ext>
            </p:extLst>
          </p:nvPr>
        </p:nvGraphicFramePr>
        <p:xfrm>
          <a:off x="6107112" y="4993594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2" y="4993594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175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</a:t>
            </a:r>
            <a:r>
              <a:rPr lang="en-US" sz="4000" dirty="0" smtClean="0"/>
              <a:t>Relative Systematic </a:t>
            </a:r>
            <a:r>
              <a:rPr lang="en-US" sz="4000" dirty="0" smtClean="0"/>
              <a:t>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27142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330898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8580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995942"/>
              </p:ext>
            </p:extLst>
          </p:nvPr>
        </p:nvGraphicFramePr>
        <p:xfrm>
          <a:off x="9144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2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852112"/>
              </p:ext>
            </p:extLst>
          </p:nvPr>
        </p:nvGraphicFramePr>
        <p:xfrm>
          <a:off x="1905000" y="16764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Relative Systematic Errors Results</a:t>
            </a:r>
            <a:endParaRPr lang="en-US" sz="4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105400" y="5410200"/>
            <a:ext cx="3124200" cy="1143000"/>
          </a:xfrm>
          <a:prstGeom prst="wedgeRoundRectCallout">
            <a:avLst>
              <a:gd name="adj1" fmla="val -8015"/>
              <a:gd name="adj2" fmla="val -88768"/>
              <a:gd name="adj3" fmla="val 16667"/>
            </a:avLst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u="sng" dirty="0" smtClean="0"/>
              <a:t>Note</a:t>
            </a:r>
            <a:r>
              <a:rPr lang="en-US" dirty="0" smtClean="0"/>
              <a:t>: Relative systematic errors  do not get amplified in PL Unfolding </a:t>
            </a:r>
          </a:p>
        </p:txBody>
      </p:sp>
    </p:spTree>
    <p:extLst>
      <p:ext uri="{BB962C8B-B14F-4D97-AF65-F5344CB8AC3E}">
        <p14:creationId xmlns:p14="http://schemas.microsoft.com/office/powerpoint/2010/main" val="4067580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Relative Systematic Error</a:t>
            </a:r>
            <a:r>
              <a:rPr lang="en-US" sz="2400" dirty="0">
                <a:solidFill>
                  <a:srgbClr val="0070C0"/>
                </a:solidFill>
              </a:rPr>
              <a:t>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28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</a:t>
            </a:r>
            <a:r>
              <a:rPr lang="en-US" i="1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260674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5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814790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6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7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</a:t>
            </a:r>
            <a:r>
              <a:rPr lang="en-US" dirty="0" smtClean="0"/>
              <a:t>Errors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91657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8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693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9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6359"/>
              </p:ext>
            </p:extLst>
          </p:nvPr>
        </p:nvGraphicFramePr>
        <p:xfrm>
          <a:off x="1752600" y="5638800"/>
          <a:ext cx="61039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0" name="Equation" r:id="rId8" imgW="1473120" imgH="241200" progId="Equation.3">
                  <p:embed/>
                </p:oleObj>
              </mc:Choice>
              <mc:Fallback>
                <p:oleObj name="Equation" r:id="rId8" imgW="1473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61039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Note:                                            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8602"/>
              </p:ext>
            </p:extLst>
          </p:nvPr>
        </p:nvGraphicFramePr>
        <p:xfrm>
          <a:off x="1524000" y="762000"/>
          <a:ext cx="187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1" name="Equation" r:id="rId10" imgW="685800" imgH="457200" progId="Equation.3">
                  <p:embed/>
                </p:oleObj>
              </mc:Choice>
              <mc:Fallback>
                <p:oleObj name="Equation" r:id="rId1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187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85945"/>
              </p:ext>
            </p:extLst>
          </p:nvPr>
        </p:nvGraphicFramePr>
        <p:xfrm>
          <a:off x="4191000" y="2062162"/>
          <a:ext cx="2887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2" name="Equation" r:id="rId12" imgW="1054080" imgH="291960" progId="Equation.3">
                  <p:embed/>
                </p:oleObj>
              </mc:Choice>
              <mc:Fallback>
                <p:oleObj name="Equation" r:id="rId12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2162"/>
                        <a:ext cx="2887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7239000" y="2209800"/>
            <a:ext cx="1562100" cy="1066800"/>
          </a:xfrm>
          <a:prstGeom prst="wedgeRoundRectCallout">
            <a:avLst>
              <a:gd name="adj1" fmla="val -64746"/>
              <a:gd name="adj2" fmla="val -191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of background Subtraction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71853"/>
              </p:ext>
            </p:extLst>
          </p:nvPr>
        </p:nvGraphicFramePr>
        <p:xfrm>
          <a:off x="4257675" y="769938"/>
          <a:ext cx="28527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3" name="Equation" r:id="rId14" imgW="1041120" imgH="495000" progId="Equation.3">
                  <p:embed/>
                </p:oleObj>
              </mc:Choice>
              <mc:Fallback>
                <p:oleObj name="Equation" r:id="rId14" imgW="1041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769938"/>
                        <a:ext cx="28527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441"/>
              </p:ext>
            </p:extLst>
          </p:nvPr>
        </p:nvGraphicFramePr>
        <p:xfrm>
          <a:off x="1563688" y="2090738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4" name="Equation" r:id="rId16" imgW="634680" imgH="266400" progId="Equation.3">
                  <p:embed/>
                </p:oleObj>
              </mc:Choice>
              <mc:Fallback>
                <p:oleObj name="Equation" r:id="rId16" imgW="63468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090738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65597"/>
              </p:ext>
            </p:extLst>
          </p:nvPr>
        </p:nvGraphicFramePr>
        <p:xfrm>
          <a:off x="2133600" y="914400"/>
          <a:ext cx="36798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3"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14400"/>
                        <a:ext cx="3679825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1371600"/>
            <a:ext cx="2666999" cy="1219200"/>
          </a:xfrm>
          <a:prstGeom prst="wedgeRoundRectCallout">
            <a:avLst>
              <a:gd name="adj1" fmla="val -64297"/>
              <a:gd name="adj2" fmla="val -2577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3306"/>
              </p:ext>
            </p:extLst>
          </p:nvPr>
        </p:nvGraphicFramePr>
        <p:xfrm>
          <a:off x="6229350" y="1370013"/>
          <a:ext cx="25400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4" name="Equation" r:id="rId6" imgW="927000" imgH="457200" progId="Equation.3">
                  <p:embed/>
                </p:oleObj>
              </mc:Choice>
              <mc:Fallback>
                <p:oleObj name="Equation" r:id="rId6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370013"/>
                        <a:ext cx="25400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948491"/>
              </p:ext>
            </p:extLst>
          </p:nvPr>
        </p:nvGraphicFramePr>
        <p:xfrm>
          <a:off x="809625" y="3657600"/>
          <a:ext cx="744537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5" name="Equation" r:id="rId8" imgW="3288960" imgH="939600" progId="Equation.3">
                  <p:embed/>
                </p:oleObj>
              </mc:Choice>
              <mc:Fallback>
                <p:oleObj name="Equation" r:id="rId8" imgW="3288960" imgH="939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3657600"/>
                        <a:ext cx="744537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82767"/>
              </p:ext>
            </p:extLst>
          </p:nvPr>
        </p:nvGraphicFramePr>
        <p:xfrm>
          <a:off x="3048000" y="5334000"/>
          <a:ext cx="3608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8" name="Equation" r:id="rId4" imgW="1396800" imgH="507960" progId="Equation.3">
                  <p:embed/>
                </p:oleObj>
              </mc:Choice>
              <mc:Fallback>
                <p:oleObj name="Equation" r:id="rId4" imgW="1396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608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470551"/>
              </p:ext>
            </p:extLst>
          </p:nvPr>
        </p:nvGraphicFramePr>
        <p:xfrm>
          <a:off x="530225" y="1752600"/>
          <a:ext cx="821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9" name="Equation" r:id="rId6" imgW="3670200" imgH="482400" progId="Equation.3">
                  <p:embed/>
                </p:oleObj>
              </mc:Choice>
              <mc:Fallback>
                <p:oleObj name="Equation" r:id="rId6" imgW="3670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752600"/>
                        <a:ext cx="821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8200" y="5334000"/>
            <a:ext cx="1562100" cy="1066800"/>
          </a:xfrm>
          <a:prstGeom prst="wedgeRoundRectCallout">
            <a:avLst>
              <a:gd name="adj1" fmla="val 89849"/>
              <a:gd name="adj2" fmla="val 94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mono-chromatic beam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19800" y="2982686"/>
            <a:ext cx="2971800" cy="1513114"/>
          </a:xfrm>
          <a:prstGeom prst="wedgeRoundRectCallout">
            <a:avLst>
              <a:gd name="adj1" fmla="val -26976"/>
              <a:gd name="adj2" fmla="val -857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Although,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44842"/>
              </p:ext>
            </p:extLst>
          </p:nvPr>
        </p:nvGraphicFramePr>
        <p:xfrm>
          <a:off x="6183313" y="3398838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0" name="Equation" r:id="rId8" imgW="965160" imgH="482400" progId="Equation.3">
                  <p:embed/>
                </p:oleObj>
              </mc:Choice>
              <mc:Fallback>
                <p:oleObj name="Equation" r:id="rId8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398838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(Wrong)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6688"/>
              </p:ext>
            </p:extLst>
          </p:nvPr>
        </p:nvGraphicFramePr>
        <p:xfrm>
          <a:off x="1703614" y="9906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4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14" y="9906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6691"/>
              </p:ext>
            </p:extLst>
          </p:nvPr>
        </p:nvGraphicFramePr>
        <p:xfrm>
          <a:off x="1560513" y="2927350"/>
          <a:ext cx="5419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5" name="Equation" r:id="rId6" imgW="1307880" imgH="266400" progId="Equation.3">
                  <p:embed/>
                </p:oleObj>
              </mc:Choice>
              <mc:Fallback>
                <p:oleObj name="Equation" r:id="rId6" imgW="1307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927350"/>
                        <a:ext cx="5419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This is equivalent to: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67519"/>
              </p:ext>
            </p:extLst>
          </p:nvPr>
        </p:nvGraphicFramePr>
        <p:xfrm>
          <a:off x="1611313" y="5105400"/>
          <a:ext cx="4603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6" name="Equation" r:id="rId8" imgW="2057400" imgH="482400" progId="Equation.3">
                  <p:embed/>
                </p:oleObj>
              </mc:Choice>
              <mc:Fallback>
                <p:oleObj name="Equation" r:id="rId8" imgW="20574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105400"/>
                        <a:ext cx="4603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429000" y="6226629"/>
            <a:ext cx="979714" cy="457200"/>
          </a:xfrm>
          <a:prstGeom prst="wedgeRoundRectCallout">
            <a:avLst>
              <a:gd name="adj1" fmla="val 22951"/>
              <a:gd name="adj2" fmla="val -181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2286000"/>
            <a:ext cx="914400" cy="457200"/>
          </a:xfrm>
          <a:prstGeom prst="wedgeRoundRectCallout">
            <a:avLst>
              <a:gd name="adj1" fmla="val -37676"/>
              <a:gd name="adj2" fmla="val 9910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225668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Absolute Systematic Errors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6556</TotalTime>
  <Words>850</Words>
  <Application>Microsoft Office PowerPoint</Application>
  <PresentationFormat>On-screen Show (4:3)</PresentationFormat>
  <Paragraphs>425</Paragraphs>
  <Slides>28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Equation</vt:lpstr>
      <vt:lpstr>Microsoft Equation 3.0</vt:lpstr>
      <vt:lpstr>Error Analysis</vt:lpstr>
      <vt:lpstr>Penfold-Leiss Cross Section Unfolding</vt:lpstr>
      <vt:lpstr>PowerPoint Presentation</vt:lpstr>
      <vt:lpstr>PowerPoint Presentation</vt:lpstr>
      <vt:lpstr>Statistical Error Propagation (1)</vt:lpstr>
      <vt:lpstr>PowerPoint Presentation</vt:lpstr>
      <vt:lpstr>Statistical Error Propagation (2)</vt:lpstr>
      <vt:lpstr>Statistical Error Propagation (Wrong)</vt:lpstr>
      <vt:lpstr>PowerPoint Presentation</vt:lpstr>
      <vt:lpstr>Systematic Error Propagation (1)</vt:lpstr>
      <vt:lpstr>PowerPoint Presentation</vt:lpstr>
      <vt:lpstr>PowerPoint Presentation</vt:lpstr>
      <vt:lpstr>Systematic Error Propagation (2)</vt:lpstr>
      <vt:lpstr>Other Absolute Systematic Errors</vt:lpstr>
      <vt:lpstr>Results</vt:lpstr>
      <vt:lpstr>PowerPoint Presentation</vt:lpstr>
      <vt:lpstr>PowerPoint Presentation</vt:lpstr>
      <vt:lpstr>PowerPoint Presentation</vt:lpstr>
      <vt:lpstr>12C(α, γ)16O  S-Factor</vt:lpstr>
      <vt:lpstr>PowerPoint Presentation</vt:lpstr>
      <vt:lpstr>Systematic Error Propagation (1)</vt:lpstr>
      <vt:lpstr>PowerPoint Presentation</vt:lpstr>
      <vt:lpstr>PowerPoint Presentation</vt:lpstr>
      <vt:lpstr>PowerPoint Presentation</vt:lpstr>
      <vt:lpstr>Systematic Error Propagation (2)</vt:lpstr>
      <vt:lpstr>Other Relative Systematic Errors</vt:lpstr>
      <vt:lpstr>Relative Systematic Errors Results</vt:lpstr>
      <vt:lpstr>12C(α, γ)16O  S-Factor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540</cp:revision>
  <cp:lastPrinted>2013-08-25T16:07:55Z</cp:lastPrinted>
  <dcterms:created xsi:type="dcterms:W3CDTF">2012-09-25T13:23:26Z</dcterms:created>
  <dcterms:modified xsi:type="dcterms:W3CDTF">2013-09-12T13:46:40Z</dcterms:modified>
</cp:coreProperties>
</file>