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309" r:id="rId2"/>
    <p:sldId id="308" r:id="rId3"/>
    <p:sldId id="336" r:id="rId4"/>
    <p:sldId id="347" r:id="rId5"/>
    <p:sldId id="331" r:id="rId6"/>
    <p:sldId id="333" r:id="rId7"/>
    <p:sldId id="349" r:id="rId8"/>
    <p:sldId id="345" r:id="rId9"/>
    <p:sldId id="352" r:id="rId10"/>
    <p:sldId id="343" r:id="rId11"/>
    <p:sldId id="329" r:id="rId12"/>
    <p:sldId id="330" r:id="rId13"/>
    <p:sldId id="337" r:id="rId14"/>
    <p:sldId id="350" r:id="rId15"/>
    <p:sldId id="351" r:id="rId16"/>
    <p:sldId id="354" r:id="rId17"/>
    <p:sldId id="359" r:id="rId18"/>
    <p:sldId id="358" r:id="rId19"/>
    <p:sldId id="360" r:id="rId20"/>
    <p:sldId id="361" r:id="rId21"/>
    <p:sldId id="362" r:id="rId22"/>
    <p:sldId id="340" r:id="rId23"/>
    <p:sldId id="341" r:id="rId24"/>
    <p:sldId id="342" r:id="rId25"/>
    <p:sldId id="35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F00"/>
    <a:srgbClr val="0432FF"/>
    <a:srgbClr val="7A81FF"/>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77" autoAdjust="0"/>
    <p:restoredTop sz="95728" autoAdjust="0"/>
  </p:normalViewPr>
  <p:slideViewPr>
    <p:cSldViewPr snapToGrid="0" snapToObjects="1">
      <p:cViewPr varScale="1">
        <p:scale>
          <a:sx n="90" d="100"/>
          <a:sy n="90" d="100"/>
        </p:scale>
        <p:origin x="240" y="608"/>
      </p:cViewPr>
      <p:guideLst/>
    </p:cSldViewPr>
  </p:slideViewPr>
  <p:outlineViewPr>
    <p:cViewPr>
      <p:scale>
        <a:sx n="33" d="100"/>
        <a:sy n="33" d="100"/>
      </p:scale>
      <p:origin x="0" y="-11706"/>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12/11/18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r>
              <a:rPr lang="en-US"/>
              <a:t>October 4, 2018</a:t>
            </a:r>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r>
              <a:rPr lang="en-US"/>
              <a:t>October 4, 2018</a:t>
            </a:r>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GPT simulations for Jay's Solenoids</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GPT simulations for Jay's Solenoids</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GPT simulations for Jay's Solenoids</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GPT simulations for Jay's Solenoids</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GPT simulations for Jay's Solenoids</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GPT simulations for Jay's Solenoids</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GPT simulations for Jay's Solenoids</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GPT simulations for Jay's Solenoids</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r>
              <a:rPr lang="en-US" dirty="0"/>
              <a:t>October 4, 2018</a:t>
            </a: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GPT simulations for Jay's Solenoids</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3.xml"/><Relationship Id="rId5" Type="http://schemas.openxmlformats.org/officeDocument/2006/relationships/image" Target="../media/image45.sv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3.xml"/><Relationship Id="rId5" Type="http://schemas.openxmlformats.org/officeDocument/2006/relationships/image" Target="../media/image49.sv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3.xml"/><Relationship Id="rId5" Type="http://schemas.openxmlformats.org/officeDocument/2006/relationships/image" Target="../media/image53.sv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3.xml"/><Relationship Id="rId5" Type="http://schemas.openxmlformats.org/officeDocument/2006/relationships/image" Target="../media/image63.sv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3.xml"/><Relationship Id="rId5" Type="http://schemas.openxmlformats.org/officeDocument/2006/relationships/image" Target="../media/image67.sv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68.png"/><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75.svg"/><Relationship Id="rId7" Type="http://schemas.openxmlformats.org/officeDocument/2006/relationships/image" Target="../media/image79.svg"/><Relationship Id="rId2" Type="http://schemas.openxmlformats.org/officeDocument/2006/relationships/image" Target="../media/image74.png"/><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7.svg"/><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3" Type="http://schemas.openxmlformats.org/officeDocument/2006/relationships/image" Target="../media/image81.svg"/><Relationship Id="rId7" Type="http://schemas.openxmlformats.org/officeDocument/2006/relationships/image" Target="../media/image85.svg"/><Relationship Id="rId2" Type="http://schemas.openxmlformats.org/officeDocument/2006/relationships/image" Target="../media/image80.png"/><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s>
</file>

<file path=ppt/slides/_rels/slide19.xml.rels><?xml version="1.0" encoding="UTF-8" standalone="yes"?>
<Relationships xmlns="http://schemas.openxmlformats.org/package/2006/relationships"><Relationship Id="rId3" Type="http://schemas.openxmlformats.org/officeDocument/2006/relationships/image" Target="../media/image87.svg"/><Relationship Id="rId7" Type="http://schemas.openxmlformats.org/officeDocument/2006/relationships/image" Target="../media/image91.svg"/><Relationship Id="rId2" Type="http://schemas.openxmlformats.org/officeDocument/2006/relationships/image" Target="../media/image86.png"/><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3.xml"/><Relationship Id="rId6" Type="http://schemas.openxmlformats.org/officeDocument/2006/relationships/image" Target="../media/image96.png"/><Relationship Id="rId5" Type="http://schemas.openxmlformats.org/officeDocument/2006/relationships/image" Target="../media/image95.svg"/><Relationship Id="rId4" Type="http://schemas.openxmlformats.org/officeDocument/2006/relationships/image" Target="../media/image94.png"/></Relationships>
</file>

<file path=ppt/slides/_rels/slide21.xml.rels><?xml version="1.0" encoding="UTF-8" standalone="yes"?>
<Relationships xmlns="http://schemas.openxmlformats.org/package/2006/relationships"><Relationship Id="rId3" Type="http://schemas.openxmlformats.org/officeDocument/2006/relationships/image" Target="../media/image99.svg"/><Relationship Id="rId7" Type="http://schemas.openxmlformats.org/officeDocument/2006/relationships/image" Target="../media/image103.svg"/><Relationship Id="rId2" Type="http://schemas.openxmlformats.org/officeDocument/2006/relationships/image" Target="../media/image98.png"/><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1.svg"/><Relationship Id="rId4" Type="http://schemas.openxmlformats.org/officeDocument/2006/relationships/image" Target="../media/image100.png"/></Relationships>
</file>

<file path=ppt/slides/_rels/slide22.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104.png"/><Relationship Id="rId1" Type="http://schemas.openxmlformats.org/officeDocument/2006/relationships/slideLayout" Target="../slideLayouts/slideLayout3.xml"/><Relationship Id="rId5" Type="http://schemas.openxmlformats.org/officeDocument/2006/relationships/image" Target="../media/image107.svg"/><Relationship Id="rId4" Type="http://schemas.openxmlformats.org/officeDocument/2006/relationships/image" Target="../media/image106.png"/></Relationships>
</file>

<file path=ppt/slides/_rels/slide23.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08.png"/><Relationship Id="rId1" Type="http://schemas.openxmlformats.org/officeDocument/2006/relationships/slideLayout" Target="../slideLayouts/slideLayout3.xml"/><Relationship Id="rId5" Type="http://schemas.openxmlformats.org/officeDocument/2006/relationships/image" Target="../media/image111.svg"/><Relationship Id="rId4" Type="http://schemas.openxmlformats.org/officeDocument/2006/relationships/image" Target="../media/image110.png"/></Relationships>
</file>

<file path=ppt/slides/_rels/slide24.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112.png"/><Relationship Id="rId1" Type="http://schemas.openxmlformats.org/officeDocument/2006/relationships/slideLayout" Target="../slideLayouts/slideLayout3.xml"/><Relationship Id="rId5" Type="http://schemas.openxmlformats.org/officeDocument/2006/relationships/image" Target="../media/image115.svg"/><Relationship Id="rId4" Type="http://schemas.openxmlformats.org/officeDocument/2006/relationships/image" Target="../media/image1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tiff"/><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21.sv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9.sv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1.tiff"/><Relationship Id="rId7" Type="http://schemas.openxmlformats.org/officeDocument/2006/relationships/image" Target="../media/image14.svg"/><Relationship Id="rId2" Type="http://schemas.openxmlformats.org/officeDocument/2006/relationships/image" Target="../media/image30.tiff"/><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33.sv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GPT Simulations for Jay’s Solenoids</a:t>
            </a:r>
          </a:p>
        </p:txBody>
      </p:sp>
      <p:sp>
        <p:nvSpPr>
          <p:cNvPr id="4" name="Date Placeholder 3"/>
          <p:cNvSpPr>
            <a:spLocks noGrp="1"/>
          </p:cNvSpPr>
          <p:nvPr>
            <p:ph type="dt" sz="half" idx="12"/>
          </p:nvPr>
        </p:nvSpPr>
        <p:spPr/>
        <p:txBody>
          <a:bodyPr/>
          <a:lstStyle/>
          <a:p>
            <a:r>
              <a:rPr lang="en-US"/>
              <a:t>October 4, 2018</a:t>
            </a:r>
            <a:endParaRPr lang="en-US" dirty="0"/>
          </a:p>
        </p:txBody>
      </p:sp>
      <p:sp>
        <p:nvSpPr>
          <p:cNvPr id="5" name="Text Placeholder 4"/>
          <p:cNvSpPr>
            <a:spLocks noGrp="1"/>
          </p:cNvSpPr>
          <p:nvPr>
            <p:ph type="body" sz="quarter" idx="14"/>
          </p:nvPr>
        </p:nvSpPr>
        <p:spPr>
          <a:xfrm>
            <a:off x="443182" y="5126730"/>
            <a:ext cx="6426541" cy="420862"/>
          </a:xfrm>
        </p:spPr>
        <p:txBody>
          <a:bodyPr>
            <a:normAutofit fontScale="85000" lnSpcReduction="10000"/>
          </a:bodyPr>
          <a:lstStyle/>
          <a:p>
            <a:r>
              <a:rPr lang="en-US" dirty="0"/>
              <a:t>Alicia </a:t>
            </a:r>
            <a:r>
              <a:rPr lang="en-US" dirty="0" err="1"/>
              <a:t>Hofler</a:t>
            </a:r>
            <a:r>
              <a:rPr lang="en-US" dirty="0"/>
              <a:t>, Jay Benesch, Reza </a:t>
            </a:r>
            <a:r>
              <a:rPr lang="en-US" dirty="0" err="1"/>
              <a:t>Kazimi</a:t>
            </a:r>
            <a:r>
              <a:rPr lang="en-US" dirty="0"/>
              <a:t>, and Joe </a:t>
            </a:r>
            <a:r>
              <a:rPr lang="en-US" dirty="0" err="1"/>
              <a:t>Grames</a:t>
            </a:r>
            <a:endParaRPr lang="en-US" dirty="0"/>
          </a:p>
        </p:txBody>
      </p:sp>
    </p:spTree>
    <p:extLst>
      <p:ext uri="{BB962C8B-B14F-4D97-AF65-F5344CB8AC3E}">
        <p14:creationId xmlns:p14="http://schemas.microsoft.com/office/powerpoint/2010/main" val="459193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Chopper 1 and 2 X/Y ON Optimal RF and Solenoids – Master Slit</a:t>
            </a:r>
          </a:p>
        </p:txBody>
      </p:sp>
      <p:pic>
        <p:nvPicPr>
          <p:cNvPr id="8" name="Content Placeholder 7">
            <a:extLst>
              <a:ext uri="{FF2B5EF4-FFF2-40B4-BE49-F238E27FC236}">
                <a16:creationId xmlns:a16="http://schemas.microsoft.com/office/drawing/2014/main" id="{63AE260E-78E2-CB46-8D3C-7141CCB97A1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11163" y="1570435"/>
            <a:ext cx="5565772" cy="4174329"/>
          </a:xfrm>
        </p:spPr>
      </p:pic>
      <p:sp>
        <p:nvSpPr>
          <p:cNvPr id="4" name="Footer Placeholder 3"/>
          <p:cNvSpPr>
            <a:spLocks noGrp="1"/>
          </p:cNvSpPr>
          <p:nvPr>
            <p:ph type="ftr" sz="quarter" idx="11"/>
          </p:nvPr>
        </p:nvSpPr>
        <p:spPr/>
        <p:txBody>
          <a:bodyPr/>
          <a:lstStyle/>
          <a:p>
            <a:r>
              <a:rPr lang="en-US"/>
              <a:t>GPT simulations for Jay's Solenoids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10</a:t>
            </a:fld>
            <a:endParaRPr lang="en-US" dirty="0"/>
          </a:p>
        </p:txBody>
      </p:sp>
      <p:pic>
        <p:nvPicPr>
          <p:cNvPr id="10" name="Content Placeholder 9">
            <a:extLst>
              <a:ext uri="{FF2B5EF4-FFF2-40B4-BE49-F238E27FC236}">
                <a16:creationId xmlns:a16="http://schemas.microsoft.com/office/drawing/2014/main" id="{7A7D5789-B77B-3A4D-BA4E-F810B8862A3E}"/>
              </a:ext>
            </a:extLst>
          </p:cNvPr>
          <p:cNvPicPr>
            <a:picLocks noGrp="1" noChangeAspect="1"/>
          </p:cNvPicPr>
          <p:nvPr>
            <p:ph idx="13"/>
          </p:nvPr>
        </p:nvPicPr>
        <p:blipFill>
          <a:blip r:embed="rId4">
            <a:extLst>
              <a:ext uri="{96DAC541-7B7A-43D3-8B79-37D633B846F1}">
                <asvg:svgBlip xmlns:asvg="http://schemas.microsoft.com/office/drawing/2016/SVG/main" r:embed="rId5"/>
              </a:ext>
            </a:extLst>
          </a:blip>
          <a:stretch>
            <a:fillRect/>
          </a:stretch>
        </p:blipFill>
        <p:spPr>
          <a:xfrm>
            <a:off x="6205538" y="1597819"/>
            <a:ext cx="5492748" cy="4119561"/>
          </a:xfrm>
        </p:spPr>
      </p:pic>
      <p:sp>
        <p:nvSpPr>
          <p:cNvPr id="3" name="TextBox 2">
            <a:extLst>
              <a:ext uri="{FF2B5EF4-FFF2-40B4-BE49-F238E27FC236}">
                <a16:creationId xmlns:a16="http://schemas.microsoft.com/office/drawing/2014/main" id="{6DC8E298-8A4C-F64C-B30B-39A1B5E323AF}"/>
              </a:ext>
            </a:extLst>
          </p:cNvPr>
          <p:cNvSpPr txBox="1"/>
          <p:nvPr/>
        </p:nvSpPr>
        <p:spPr>
          <a:xfrm>
            <a:off x="3856733" y="964566"/>
            <a:ext cx="4396154" cy="369332"/>
          </a:xfrm>
          <a:prstGeom prst="rect">
            <a:avLst/>
          </a:prstGeom>
          <a:noFill/>
        </p:spPr>
        <p:txBody>
          <a:bodyPr wrap="square" rtlCol="0">
            <a:spAutoFit/>
          </a:bodyPr>
          <a:lstStyle/>
          <a:p>
            <a:pPr algn="ctr"/>
            <a:r>
              <a:rPr lang="en-US" dirty="0">
                <a:solidFill>
                  <a:srgbClr val="0432FF"/>
                </a:solidFill>
              </a:rPr>
              <a:t>Line of charge at r=0: 360</a:t>
            </a:r>
            <a:r>
              <a:rPr lang="en-US" baseline="30000" dirty="0">
                <a:solidFill>
                  <a:srgbClr val="0432FF"/>
                </a:solidFill>
              </a:rPr>
              <a:t>o</a:t>
            </a:r>
            <a:r>
              <a:rPr lang="en-US" dirty="0">
                <a:solidFill>
                  <a:srgbClr val="0432FF"/>
                </a:solidFill>
              </a:rPr>
              <a:t> train 10</a:t>
            </a:r>
            <a:r>
              <a:rPr lang="en-US" baseline="30000" dirty="0">
                <a:solidFill>
                  <a:srgbClr val="0432FF"/>
                </a:solidFill>
              </a:rPr>
              <a:t>o</a:t>
            </a:r>
            <a:r>
              <a:rPr lang="en-US" dirty="0">
                <a:solidFill>
                  <a:srgbClr val="0432FF"/>
                </a:solidFill>
              </a:rPr>
              <a:t> intervals</a:t>
            </a:r>
          </a:p>
        </p:txBody>
      </p:sp>
    </p:spTree>
    <p:extLst>
      <p:ext uri="{BB962C8B-B14F-4D97-AF65-F5344CB8AC3E}">
        <p14:creationId xmlns:p14="http://schemas.microsoft.com/office/powerpoint/2010/main" val="4068013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Chopper 1 and 2 X/Y ON Lower RF Amplitude – Master Slit </a:t>
            </a:r>
          </a:p>
        </p:txBody>
      </p:sp>
      <p:pic>
        <p:nvPicPr>
          <p:cNvPr id="8" name="Content Placeholder 7">
            <a:extLst>
              <a:ext uri="{FF2B5EF4-FFF2-40B4-BE49-F238E27FC236}">
                <a16:creationId xmlns:a16="http://schemas.microsoft.com/office/drawing/2014/main" id="{63AE260E-78E2-CB46-8D3C-7141CCB97A1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11163" y="1570435"/>
            <a:ext cx="5565772" cy="4174329"/>
          </a:xfrm>
        </p:spPr>
      </p:pic>
      <p:sp>
        <p:nvSpPr>
          <p:cNvPr id="4" name="Footer Placeholder 3"/>
          <p:cNvSpPr>
            <a:spLocks noGrp="1"/>
          </p:cNvSpPr>
          <p:nvPr>
            <p:ph type="ftr" sz="quarter" idx="11"/>
          </p:nvPr>
        </p:nvSpPr>
        <p:spPr/>
        <p:txBody>
          <a:bodyPr/>
          <a:lstStyle/>
          <a:p>
            <a:r>
              <a:rPr lang="en-US"/>
              <a:t>GPT simulations for Jay's Solenoids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11</a:t>
            </a:fld>
            <a:endParaRPr lang="en-US" dirty="0"/>
          </a:p>
        </p:txBody>
      </p:sp>
      <p:pic>
        <p:nvPicPr>
          <p:cNvPr id="10" name="Content Placeholder 9">
            <a:extLst>
              <a:ext uri="{FF2B5EF4-FFF2-40B4-BE49-F238E27FC236}">
                <a16:creationId xmlns:a16="http://schemas.microsoft.com/office/drawing/2014/main" id="{7A7D5789-B77B-3A4D-BA4E-F810B8862A3E}"/>
              </a:ext>
            </a:extLst>
          </p:cNvPr>
          <p:cNvPicPr>
            <a:picLocks noGrp="1" noChangeAspect="1"/>
          </p:cNvPicPr>
          <p:nvPr>
            <p:ph idx="13"/>
          </p:nvPr>
        </p:nvPicPr>
        <p:blipFill>
          <a:blip r:embed="rId4">
            <a:extLst>
              <a:ext uri="{96DAC541-7B7A-43D3-8B79-37D633B846F1}">
                <asvg:svgBlip xmlns:asvg="http://schemas.microsoft.com/office/drawing/2016/SVG/main" r:embed="rId5"/>
              </a:ext>
            </a:extLst>
          </a:blip>
          <a:stretch>
            <a:fillRect/>
          </a:stretch>
        </p:blipFill>
        <p:spPr>
          <a:xfrm>
            <a:off x="6205538" y="1597819"/>
            <a:ext cx="5492748" cy="4119561"/>
          </a:xfrm>
        </p:spPr>
      </p:pic>
      <p:sp>
        <p:nvSpPr>
          <p:cNvPr id="7" name="TextBox 6">
            <a:extLst>
              <a:ext uri="{FF2B5EF4-FFF2-40B4-BE49-F238E27FC236}">
                <a16:creationId xmlns:a16="http://schemas.microsoft.com/office/drawing/2014/main" id="{1C498749-20AD-B44D-9BC6-69E2E4484AD0}"/>
              </a:ext>
            </a:extLst>
          </p:cNvPr>
          <p:cNvSpPr txBox="1"/>
          <p:nvPr/>
        </p:nvSpPr>
        <p:spPr>
          <a:xfrm>
            <a:off x="3856733" y="964566"/>
            <a:ext cx="4396154" cy="369332"/>
          </a:xfrm>
          <a:prstGeom prst="rect">
            <a:avLst/>
          </a:prstGeom>
          <a:noFill/>
        </p:spPr>
        <p:txBody>
          <a:bodyPr wrap="square" rtlCol="0">
            <a:spAutoFit/>
          </a:bodyPr>
          <a:lstStyle/>
          <a:p>
            <a:pPr algn="ctr"/>
            <a:r>
              <a:rPr lang="en-US" dirty="0">
                <a:solidFill>
                  <a:srgbClr val="0432FF"/>
                </a:solidFill>
              </a:rPr>
              <a:t>Line of charge at r=0: 360</a:t>
            </a:r>
            <a:r>
              <a:rPr lang="en-US" baseline="30000" dirty="0">
                <a:solidFill>
                  <a:srgbClr val="0432FF"/>
                </a:solidFill>
              </a:rPr>
              <a:t>o</a:t>
            </a:r>
            <a:r>
              <a:rPr lang="en-US" dirty="0">
                <a:solidFill>
                  <a:srgbClr val="0432FF"/>
                </a:solidFill>
              </a:rPr>
              <a:t> train 10</a:t>
            </a:r>
            <a:r>
              <a:rPr lang="en-US" baseline="30000" dirty="0">
                <a:solidFill>
                  <a:srgbClr val="0432FF"/>
                </a:solidFill>
              </a:rPr>
              <a:t>o</a:t>
            </a:r>
            <a:r>
              <a:rPr lang="en-US" dirty="0">
                <a:solidFill>
                  <a:srgbClr val="0432FF"/>
                </a:solidFill>
              </a:rPr>
              <a:t> intervals</a:t>
            </a:r>
          </a:p>
        </p:txBody>
      </p:sp>
    </p:spTree>
    <p:extLst>
      <p:ext uri="{BB962C8B-B14F-4D97-AF65-F5344CB8AC3E}">
        <p14:creationId xmlns:p14="http://schemas.microsoft.com/office/powerpoint/2010/main" val="1746171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Chopper 1 and 2 X/Y ON Higher RF Amplitude – Master Slit </a:t>
            </a:r>
          </a:p>
        </p:txBody>
      </p:sp>
      <p:pic>
        <p:nvPicPr>
          <p:cNvPr id="8" name="Content Placeholder 7">
            <a:extLst>
              <a:ext uri="{FF2B5EF4-FFF2-40B4-BE49-F238E27FC236}">
                <a16:creationId xmlns:a16="http://schemas.microsoft.com/office/drawing/2014/main" id="{63AE260E-78E2-CB46-8D3C-7141CCB97A1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11163" y="1570435"/>
            <a:ext cx="5565772" cy="4174329"/>
          </a:xfrm>
        </p:spPr>
      </p:pic>
      <p:sp>
        <p:nvSpPr>
          <p:cNvPr id="4" name="Footer Placeholder 3"/>
          <p:cNvSpPr>
            <a:spLocks noGrp="1"/>
          </p:cNvSpPr>
          <p:nvPr>
            <p:ph type="ftr" sz="quarter" idx="11"/>
          </p:nvPr>
        </p:nvSpPr>
        <p:spPr/>
        <p:txBody>
          <a:bodyPr/>
          <a:lstStyle/>
          <a:p>
            <a:r>
              <a:rPr lang="en-US"/>
              <a:t>GPT simulations for Jay's Solenoids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12</a:t>
            </a:fld>
            <a:endParaRPr lang="en-US" dirty="0"/>
          </a:p>
        </p:txBody>
      </p:sp>
      <p:pic>
        <p:nvPicPr>
          <p:cNvPr id="10" name="Content Placeholder 9">
            <a:extLst>
              <a:ext uri="{FF2B5EF4-FFF2-40B4-BE49-F238E27FC236}">
                <a16:creationId xmlns:a16="http://schemas.microsoft.com/office/drawing/2014/main" id="{7A7D5789-B77B-3A4D-BA4E-F810B8862A3E}"/>
              </a:ext>
            </a:extLst>
          </p:cNvPr>
          <p:cNvPicPr>
            <a:picLocks noGrp="1" noChangeAspect="1"/>
          </p:cNvPicPr>
          <p:nvPr>
            <p:ph idx="13"/>
          </p:nvPr>
        </p:nvPicPr>
        <p:blipFill>
          <a:blip r:embed="rId4">
            <a:extLst>
              <a:ext uri="{96DAC541-7B7A-43D3-8B79-37D633B846F1}">
                <asvg:svgBlip xmlns:asvg="http://schemas.microsoft.com/office/drawing/2016/SVG/main" r:embed="rId5"/>
              </a:ext>
            </a:extLst>
          </a:blip>
          <a:stretch>
            <a:fillRect/>
          </a:stretch>
        </p:blipFill>
        <p:spPr>
          <a:xfrm>
            <a:off x="6205538" y="1597819"/>
            <a:ext cx="5492748" cy="4119561"/>
          </a:xfrm>
        </p:spPr>
      </p:pic>
      <p:sp>
        <p:nvSpPr>
          <p:cNvPr id="7" name="TextBox 6">
            <a:extLst>
              <a:ext uri="{FF2B5EF4-FFF2-40B4-BE49-F238E27FC236}">
                <a16:creationId xmlns:a16="http://schemas.microsoft.com/office/drawing/2014/main" id="{41A43AE9-0C1B-A348-A7FA-124180DA3772}"/>
              </a:ext>
            </a:extLst>
          </p:cNvPr>
          <p:cNvSpPr txBox="1"/>
          <p:nvPr/>
        </p:nvSpPr>
        <p:spPr>
          <a:xfrm>
            <a:off x="3856733" y="964566"/>
            <a:ext cx="4396154" cy="369332"/>
          </a:xfrm>
          <a:prstGeom prst="rect">
            <a:avLst/>
          </a:prstGeom>
          <a:noFill/>
        </p:spPr>
        <p:txBody>
          <a:bodyPr wrap="square" rtlCol="0">
            <a:spAutoFit/>
          </a:bodyPr>
          <a:lstStyle/>
          <a:p>
            <a:pPr algn="ctr"/>
            <a:r>
              <a:rPr lang="en-US" dirty="0">
                <a:solidFill>
                  <a:srgbClr val="0432FF"/>
                </a:solidFill>
              </a:rPr>
              <a:t>Line of charge at r=0: 360</a:t>
            </a:r>
            <a:r>
              <a:rPr lang="en-US" baseline="30000" dirty="0">
                <a:solidFill>
                  <a:srgbClr val="0432FF"/>
                </a:solidFill>
              </a:rPr>
              <a:t>o</a:t>
            </a:r>
            <a:r>
              <a:rPr lang="en-US" dirty="0">
                <a:solidFill>
                  <a:srgbClr val="0432FF"/>
                </a:solidFill>
              </a:rPr>
              <a:t> train 10</a:t>
            </a:r>
            <a:r>
              <a:rPr lang="en-US" baseline="30000" dirty="0">
                <a:solidFill>
                  <a:srgbClr val="0432FF"/>
                </a:solidFill>
              </a:rPr>
              <a:t>o</a:t>
            </a:r>
            <a:r>
              <a:rPr lang="en-US" dirty="0">
                <a:solidFill>
                  <a:srgbClr val="0432FF"/>
                </a:solidFill>
              </a:rPr>
              <a:t> intervals</a:t>
            </a:r>
          </a:p>
        </p:txBody>
      </p:sp>
    </p:spTree>
    <p:extLst>
      <p:ext uri="{BB962C8B-B14F-4D97-AF65-F5344CB8AC3E}">
        <p14:creationId xmlns:p14="http://schemas.microsoft.com/office/powerpoint/2010/main" val="239996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Chopper 1 and 2 X/Y ON Optimal RF and Solenoids – Downstream CH2</a:t>
            </a:r>
          </a:p>
        </p:txBody>
      </p:sp>
      <p:pic>
        <p:nvPicPr>
          <p:cNvPr id="8" name="Content Placeholder 7">
            <a:extLst>
              <a:ext uri="{FF2B5EF4-FFF2-40B4-BE49-F238E27FC236}">
                <a16:creationId xmlns:a16="http://schemas.microsoft.com/office/drawing/2014/main" id="{63AE260E-78E2-CB46-8D3C-7141CCB97A1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11163" y="1101515"/>
            <a:ext cx="5565772" cy="4174329"/>
          </a:xfrm>
        </p:spPr>
      </p:pic>
      <p:sp>
        <p:nvSpPr>
          <p:cNvPr id="4" name="Footer Placeholder 3"/>
          <p:cNvSpPr>
            <a:spLocks noGrp="1"/>
          </p:cNvSpPr>
          <p:nvPr>
            <p:ph type="ftr" sz="quarter" idx="11"/>
          </p:nvPr>
        </p:nvSpPr>
        <p:spPr/>
        <p:txBody>
          <a:bodyPr/>
          <a:lstStyle/>
          <a:p>
            <a:r>
              <a:rPr lang="en-US"/>
              <a:t>GPT simulations for Jay's Solenoids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13</a:t>
            </a:fld>
            <a:endParaRPr lang="en-US" dirty="0"/>
          </a:p>
        </p:txBody>
      </p:sp>
      <p:pic>
        <p:nvPicPr>
          <p:cNvPr id="10" name="Content Placeholder 9">
            <a:extLst>
              <a:ext uri="{FF2B5EF4-FFF2-40B4-BE49-F238E27FC236}">
                <a16:creationId xmlns:a16="http://schemas.microsoft.com/office/drawing/2014/main" id="{7A7D5789-B77B-3A4D-BA4E-F810B8862A3E}"/>
              </a:ext>
            </a:extLst>
          </p:cNvPr>
          <p:cNvPicPr>
            <a:picLocks noGrp="1" noChangeAspect="1"/>
          </p:cNvPicPr>
          <p:nvPr>
            <p:ph idx="13"/>
          </p:nvPr>
        </p:nvPicPr>
        <p:blipFill>
          <a:blip r:embed="rId4">
            <a:extLst>
              <a:ext uri="{96DAC541-7B7A-43D3-8B79-37D633B846F1}">
                <asvg:svgBlip xmlns:asvg="http://schemas.microsoft.com/office/drawing/2016/SVG/main" r:embed="rId5"/>
              </a:ext>
            </a:extLst>
          </a:blip>
          <a:stretch>
            <a:fillRect/>
          </a:stretch>
        </p:blipFill>
        <p:spPr>
          <a:xfrm>
            <a:off x="6205538" y="1128899"/>
            <a:ext cx="5492748" cy="4119561"/>
          </a:xfrm>
        </p:spPr>
      </p:pic>
      <p:pic>
        <p:nvPicPr>
          <p:cNvPr id="6" name="Graphic 5">
            <a:extLst>
              <a:ext uri="{FF2B5EF4-FFF2-40B4-BE49-F238E27FC236}">
                <a16:creationId xmlns:a16="http://schemas.microsoft.com/office/drawing/2014/main" id="{CA4236FD-4C81-DF40-BA69-EC93F1F11038}"/>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5883" r="15014" b="26123"/>
          <a:stretch/>
        </p:blipFill>
        <p:spPr>
          <a:xfrm>
            <a:off x="182560" y="3970644"/>
            <a:ext cx="2726120" cy="2555632"/>
          </a:xfrm>
          <a:prstGeom prst="rect">
            <a:avLst/>
          </a:prstGeom>
        </p:spPr>
      </p:pic>
      <p:sp>
        <p:nvSpPr>
          <p:cNvPr id="9" name="TextBox 8">
            <a:extLst>
              <a:ext uri="{FF2B5EF4-FFF2-40B4-BE49-F238E27FC236}">
                <a16:creationId xmlns:a16="http://schemas.microsoft.com/office/drawing/2014/main" id="{655F2A1D-1219-8541-B8BC-DE50F03AA01D}"/>
              </a:ext>
            </a:extLst>
          </p:cNvPr>
          <p:cNvSpPr txBox="1"/>
          <p:nvPr/>
        </p:nvSpPr>
        <p:spPr>
          <a:xfrm>
            <a:off x="3856733" y="5934456"/>
            <a:ext cx="4396154" cy="369332"/>
          </a:xfrm>
          <a:prstGeom prst="rect">
            <a:avLst/>
          </a:prstGeom>
          <a:noFill/>
        </p:spPr>
        <p:txBody>
          <a:bodyPr wrap="square" rtlCol="0">
            <a:spAutoFit/>
          </a:bodyPr>
          <a:lstStyle/>
          <a:p>
            <a:pPr algn="ctr"/>
            <a:r>
              <a:rPr lang="en-US" dirty="0">
                <a:solidFill>
                  <a:srgbClr val="0432FF"/>
                </a:solidFill>
              </a:rPr>
              <a:t>Line of charge at r=0: 360</a:t>
            </a:r>
            <a:r>
              <a:rPr lang="en-US" baseline="30000" dirty="0">
                <a:solidFill>
                  <a:srgbClr val="0432FF"/>
                </a:solidFill>
              </a:rPr>
              <a:t>o</a:t>
            </a:r>
            <a:r>
              <a:rPr lang="en-US" dirty="0">
                <a:solidFill>
                  <a:srgbClr val="0432FF"/>
                </a:solidFill>
              </a:rPr>
              <a:t> train 10</a:t>
            </a:r>
            <a:r>
              <a:rPr lang="en-US" baseline="30000" dirty="0">
                <a:solidFill>
                  <a:srgbClr val="0432FF"/>
                </a:solidFill>
              </a:rPr>
              <a:t>o</a:t>
            </a:r>
            <a:r>
              <a:rPr lang="en-US" dirty="0">
                <a:solidFill>
                  <a:srgbClr val="0432FF"/>
                </a:solidFill>
              </a:rPr>
              <a:t> intervals</a:t>
            </a:r>
          </a:p>
        </p:txBody>
      </p:sp>
    </p:spTree>
    <p:extLst>
      <p:ext uri="{BB962C8B-B14F-4D97-AF65-F5344CB8AC3E}">
        <p14:creationId xmlns:p14="http://schemas.microsoft.com/office/powerpoint/2010/main" val="1850436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Chopper 1 and 2 X/Y ON Lower RF Amplitude – Downstream CH2</a:t>
            </a:r>
          </a:p>
        </p:txBody>
      </p:sp>
      <p:pic>
        <p:nvPicPr>
          <p:cNvPr id="8" name="Content Placeholder 7">
            <a:extLst>
              <a:ext uri="{FF2B5EF4-FFF2-40B4-BE49-F238E27FC236}">
                <a16:creationId xmlns:a16="http://schemas.microsoft.com/office/drawing/2014/main" id="{63AE260E-78E2-CB46-8D3C-7141CCB97A1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11163" y="1101515"/>
            <a:ext cx="5565772" cy="4174329"/>
          </a:xfrm>
        </p:spPr>
      </p:pic>
      <p:sp>
        <p:nvSpPr>
          <p:cNvPr id="4" name="Footer Placeholder 3"/>
          <p:cNvSpPr>
            <a:spLocks noGrp="1"/>
          </p:cNvSpPr>
          <p:nvPr>
            <p:ph type="ftr" sz="quarter" idx="11"/>
          </p:nvPr>
        </p:nvSpPr>
        <p:spPr/>
        <p:txBody>
          <a:bodyPr/>
          <a:lstStyle/>
          <a:p>
            <a:r>
              <a:rPr lang="en-US"/>
              <a:t>GPT simulations for Jay's Solenoids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14</a:t>
            </a:fld>
            <a:endParaRPr lang="en-US" dirty="0"/>
          </a:p>
        </p:txBody>
      </p:sp>
      <p:pic>
        <p:nvPicPr>
          <p:cNvPr id="10" name="Content Placeholder 9">
            <a:extLst>
              <a:ext uri="{FF2B5EF4-FFF2-40B4-BE49-F238E27FC236}">
                <a16:creationId xmlns:a16="http://schemas.microsoft.com/office/drawing/2014/main" id="{7A7D5789-B77B-3A4D-BA4E-F810B8862A3E}"/>
              </a:ext>
            </a:extLst>
          </p:cNvPr>
          <p:cNvPicPr>
            <a:picLocks noGrp="1" noChangeAspect="1"/>
          </p:cNvPicPr>
          <p:nvPr>
            <p:ph idx="13"/>
          </p:nvPr>
        </p:nvPicPr>
        <p:blipFill>
          <a:blip r:embed="rId4">
            <a:extLst>
              <a:ext uri="{96DAC541-7B7A-43D3-8B79-37D633B846F1}">
                <asvg:svgBlip xmlns:asvg="http://schemas.microsoft.com/office/drawing/2016/SVG/main" r:embed="rId5"/>
              </a:ext>
            </a:extLst>
          </a:blip>
          <a:stretch>
            <a:fillRect/>
          </a:stretch>
        </p:blipFill>
        <p:spPr>
          <a:xfrm>
            <a:off x="6205538" y="1128899"/>
            <a:ext cx="5492748" cy="4119561"/>
          </a:xfrm>
        </p:spPr>
      </p:pic>
      <p:sp>
        <p:nvSpPr>
          <p:cNvPr id="7" name="TextBox 6">
            <a:extLst>
              <a:ext uri="{FF2B5EF4-FFF2-40B4-BE49-F238E27FC236}">
                <a16:creationId xmlns:a16="http://schemas.microsoft.com/office/drawing/2014/main" id="{80A0632E-C874-CC4E-987D-EE5CF5C4EB91}"/>
              </a:ext>
            </a:extLst>
          </p:cNvPr>
          <p:cNvSpPr txBox="1"/>
          <p:nvPr/>
        </p:nvSpPr>
        <p:spPr>
          <a:xfrm>
            <a:off x="3856733" y="5935151"/>
            <a:ext cx="4396154" cy="369332"/>
          </a:xfrm>
          <a:prstGeom prst="rect">
            <a:avLst/>
          </a:prstGeom>
          <a:noFill/>
        </p:spPr>
        <p:txBody>
          <a:bodyPr wrap="square" rtlCol="0">
            <a:spAutoFit/>
          </a:bodyPr>
          <a:lstStyle/>
          <a:p>
            <a:pPr algn="ctr"/>
            <a:r>
              <a:rPr lang="en-US" dirty="0">
                <a:solidFill>
                  <a:srgbClr val="0432FF"/>
                </a:solidFill>
              </a:rPr>
              <a:t>Line of charge at r=0: 360</a:t>
            </a:r>
            <a:r>
              <a:rPr lang="en-US" baseline="30000" dirty="0">
                <a:solidFill>
                  <a:srgbClr val="0432FF"/>
                </a:solidFill>
              </a:rPr>
              <a:t>o</a:t>
            </a:r>
            <a:r>
              <a:rPr lang="en-US" dirty="0">
                <a:solidFill>
                  <a:srgbClr val="0432FF"/>
                </a:solidFill>
              </a:rPr>
              <a:t> train 10</a:t>
            </a:r>
            <a:r>
              <a:rPr lang="en-US" baseline="30000" dirty="0">
                <a:solidFill>
                  <a:srgbClr val="0432FF"/>
                </a:solidFill>
              </a:rPr>
              <a:t>o</a:t>
            </a:r>
            <a:r>
              <a:rPr lang="en-US" dirty="0">
                <a:solidFill>
                  <a:srgbClr val="0432FF"/>
                </a:solidFill>
              </a:rPr>
              <a:t> intervals</a:t>
            </a:r>
          </a:p>
        </p:txBody>
      </p:sp>
    </p:spTree>
    <p:extLst>
      <p:ext uri="{BB962C8B-B14F-4D97-AF65-F5344CB8AC3E}">
        <p14:creationId xmlns:p14="http://schemas.microsoft.com/office/powerpoint/2010/main" val="2005132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Chopper 1 and 2 X/Y ON Higher RF Amplitude – Downstream CH2</a:t>
            </a:r>
          </a:p>
        </p:txBody>
      </p:sp>
      <p:pic>
        <p:nvPicPr>
          <p:cNvPr id="8" name="Content Placeholder 7">
            <a:extLst>
              <a:ext uri="{FF2B5EF4-FFF2-40B4-BE49-F238E27FC236}">
                <a16:creationId xmlns:a16="http://schemas.microsoft.com/office/drawing/2014/main" id="{63AE260E-78E2-CB46-8D3C-7141CCB97A1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11163" y="1101515"/>
            <a:ext cx="5565772" cy="4174329"/>
          </a:xfrm>
        </p:spPr>
      </p:pic>
      <p:sp>
        <p:nvSpPr>
          <p:cNvPr id="4" name="Footer Placeholder 3"/>
          <p:cNvSpPr>
            <a:spLocks noGrp="1"/>
          </p:cNvSpPr>
          <p:nvPr>
            <p:ph type="ftr" sz="quarter" idx="11"/>
          </p:nvPr>
        </p:nvSpPr>
        <p:spPr/>
        <p:txBody>
          <a:bodyPr/>
          <a:lstStyle/>
          <a:p>
            <a:r>
              <a:rPr lang="en-US"/>
              <a:t>GPT simulations for Jay's Solenoids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15</a:t>
            </a:fld>
            <a:endParaRPr lang="en-US" dirty="0"/>
          </a:p>
        </p:txBody>
      </p:sp>
      <p:pic>
        <p:nvPicPr>
          <p:cNvPr id="10" name="Content Placeholder 9">
            <a:extLst>
              <a:ext uri="{FF2B5EF4-FFF2-40B4-BE49-F238E27FC236}">
                <a16:creationId xmlns:a16="http://schemas.microsoft.com/office/drawing/2014/main" id="{7A7D5789-B77B-3A4D-BA4E-F810B8862A3E}"/>
              </a:ext>
            </a:extLst>
          </p:cNvPr>
          <p:cNvPicPr>
            <a:picLocks noGrp="1" noChangeAspect="1"/>
          </p:cNvPicPr>
          <p:nvPr>
            <p:ph idx="13"/>
          </p:nvPr>
        </p:nvPicPr>
        <p:blipFill>
          <a:blip r:embed="rId4">
            <a:extLst>
              <a:ext uri="{96DAC541-7B7A-43D3-8B79-37D633B846F1}">
                <asvg:svgBlip xmlns:asvg="http://schemas.microsoft.com/office/drawing/2016/SVG/main" r:embed="rId5"/>
              </a:ext>
            </a:extLst>
          </a:blip>
          <a:stretch>
            <a:fillRect/>
          </a:stretch>
        </p:blipFill>
        <p:spPr>
          <a:xfrm>
            <a:off x="6205538" y="1128899"/>
            <a:ext cx="5492748" cy="4119561"/>
          </a:xfrm>
        </p:spPr>
      </p:pic>
      <p:sp>
        <p:nvSpPr>
          <p:cNvPr id="7" name="TextBox 6">
            <a:extLst>
              <a:ext uri="{FF2B5EF4-FFF2-40B4-BE49-F238E27FC236}">
                <a16:creationId xmlns:a16="http://schemas.microsoft.com/office/drawing/2014/main" id="{851A3690-3EAF-FC43-A727-190A82A8C4A5}"/>
              </a:ext>
            </a:extLst>
          </p:cNvPr>
          <p:cNvSpPr txBox="1"/>
          <p:nvPr/>
        </p:nvSpPr>
        <p:spPr>
          <a:xfrm>
            <a:off x="3856733" y="5934456"/>
            <a:ext cx="4396154" cy="369332"/>
          </a:xfrm>
          <a:prstGeom prst="rect">
            <a:avLst/>
          </a:prstGeom>
          <a:noFill/>
        </p:spPr>
        <p:txBody>
          <a:bodyPr wrap="square" rtlCol="0">
            <a:spAutoFit/>
          </a:bodyPr>
          <a:lstStyle/>
          <a:p>
            <a:pPr algn="ctr"/>
            <a:r>
              <a:rPr lang="en-US" dirty="0">
                <a:solidFill>
                  <a:srgbClr val="0432FF"/>
                </a:solidFill>
              </a:rPr>
              <a:t>Line of charge at r=0: 360</a:t>
            </a:r>
            <a:r>
              <a:rPr lang="en-US" baseline="30000" dirty="0">
                <a:solidFill>
                  <a:srgbClr val="0432FF"/>
                </a:solidFill>
              </a:rPr>
              <a:t>o</a:t>
            </a:r>
            <a:r>
              <a:rPr lang="en-US" dirty="0">
                <a:solidFill>
                  <a:srgbClr val="0432FF"/>
                </a:solidFill>
              </a:rPr>
              <a:t> train 10</a:t>
            </a:r>
            <a:r>
              <a:rPr lang="en-US" baseline="30000" dirty="0">
                <a:solidFill>
                  <a:srgbClr val="0432FF"/>
                </a:solidFill>
              </a:rPr>
              <a:t>o</a:t>
            </a:r>
            <a:r>
              <a:rPr lang="en-US" dirty="0">
                <a:solidFill>
                  <a:srgbClr val="0432FF"/>
                </a:solidFill>
              </a:rPr>
              <a:t> intervals</a:t>
            </a:r>
          </a:p>
        </p:txBody>
      </p:sp>
    </p:spTree>
    <p:extLst>
      <p:ext uri="{BB962C8B-B14F-4D97-AF65-F5344CB8AC3E}">
        <p14:creationId xmlns:p14="http://schemas.microsoft.com/office/powerpoint/2010/main" val="3824491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Chopper 1 and 2 X/Y ON Optimal RF and Solenoids – Downstream CH2</a:t>
            </a:r>
          </a:p>
        </p:txBody>
      </p:sp>
      <p:pic>
        <p:nvPicPr>
          <p:cNvPr id="8" name="Content Placeholder 7">
            <a:extLst>
              <a:ext uri="{FF2B5EF4-FFF2-40B4-BE49-F238E27FC236}">
                <a16:creationId xmlns:a16="http://schemas.microsoft.com/office/drawing/2014/main" id="{63AE260E-78E2-CB46-8D3C-7141CCB97A1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746124" y="1087823"/>
            <a:ext cx="5565772" cy="4174329"/>
          </a:xfrm>
        </p:spPr>
      </p:pic>
      <p:sp>
        <p:nvSpPr>
          <p:cNvPr id="4" name="Footer Placeholder 3"/>
          <p:cNvSpPr>
            <a:spLocks noGrp="1"/>
          </p:cNvSpPr>
          <p:nvPr>
            <p:ph type="ftr" sz="quarter" idx="11"/>
          </p:nvPr>
        </p:nvSpPr>
        <p:spPr/>
        <p:txBody>
          <a:bodyPr/>
          <a:lstStyle/>
          <a:p>
            <a:r>
              <a:rPr lang="en-US"/>
              <a:t>GPT simulations for Jay's Solenoids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16</a:t>
            </a:fld>
            <a:endParaRPr lang="en-US" dirty="0"/>
          </a:p>
        </p:txBody>
      </p:sp>
      <p:pic>
        <p:nvPicPr>
          <p:cNvPr id="10" name="Content Placeholder 9">
            <a:extLst>
              <a:ext uri="{FF2B5EF4-FFF2-40B4-BE49-F238E27FC236}">
                <a16:creationId xmlns:a16="http://schemas.microsoft.com/office/drawing/2014/main" id="{7A7D5789-B77B-3A4D-BA4E-F810B8862A3E}"/>
              </a:ext>
            </a:extLst>
          </p:cNvPr>
          <p:cNvPicPr>
            <a:picLocks noGrp="1" noChangeAspect="1"/>
          </p:cNvPicPr>
          <p:nvPr>
            <p:ph idx="13"/>
          </p:nvPr>
        </p:nvPicPr>
        <p:blipFill>
          <a:blip r:embed="rId4">
            <a:extLst>
              <a:ext uri="{96DAC541-7B7A-43D3-8B79-37D633B846F1}">
                <asvg:svgBlip xmlns:asvg="http://schemas.microsoft.com/office/drawing/2016/SVG/main" r:embed="rId5"/>
              </a:ext>
            </a:extLst>
          </a:blip>
          <a:stretch>
            <a:fillRect/>
          </a:stretch>
        </p:blipFill>
        <p:spPr>
          <a:xfrm>
            <a:off x="7562873" y="1115207"/>
            <a:ext cx="5492748" cy="4119561"/>
          </a:xfrm>
        </p:spPr>
      </p:pic>
      <p:sp>
        <p:nvSpPr>
          <p:cNvPr id="9" name="TextBox 8">
            <a:extLst>
              <a:ext uri="{FF2B5EF4-FFF2-40B4-BE49-F238E27FC236}">
                <a16:creationId xmlns:a16="http://schemas.microsoft.com/office/drawing/2014/main" id="{655F2A1D-1219-8541-B8BC-DE50F03AA01D}"/>
              </a:ext>
            </a:extLst>
          </p:cNvPr>
          <p:cNvSpPr txBox="1"/>
          <p:nvPr/>
        </p:nvSpPr>
        <p:spPr>
          <a:xfrm>
            <a:off x="3636926" y="5934456"/>
            <a:ext cx="4964149" cy="369332"/>
          </a:xfrm>
          <a:prstGeom prst="rect">
            <a:avLst/>
          </a:prstGeom>
          <a:noFill/>
        </p:spPr>
        <p:txBody>
          <a:bodyPr wrap="square" rtlCol="0">
            <a:spAutoFit/>
          </a:bodyPr>
          <a:lstStyle/>
          <a:p>
            <a:pPr algn="ctr"/>
            <a:r>
              <a:rPr lang="en-US" dirty="0">
                <a:solidFill>
                  <a:srgbClr val="008F00"/>
                </a:solidFill>
              </a:rPr>
              <a:t>Vertical Ring Beam (OD 8mm, ID 4mm, delta z=0)</a:t>
            </a:r>
          </a:p>
        </p:txBody>
      </p:sp>
      <p:pic>
        <p:nvPicPr>
          <p:cNvPr id="11" name="Content Placeholder 7">
            <a:extLst>
              <a:ext uri="{FF2B5EF4-FFF2-40B4-BE49-F238E27FC236}">
                <a16:creationId xmlns:a16="http://schemas.microsoft.com/office/drawing/2014/main" id="{9B78C94F-2AED-C948-883E-7C5DE1D91E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08374" y="1087823"/>
            <a:ext cx="5565772" cy="4174329"/>
          </a:xfrm>
          <a:prstGeom prst="rect">
            <a:avLst/>
          </a:prstGeom>
        </p:spPr>
      </p:pic>
      <p:sp>
        <p:nvSpPr>
          <p:cNvPr id="12" name="TextBox 11">
            <a:extLst>
              <a:ext uri="{FF2B5EF4-FFF2-40B4-BE49-F238E27FC236}">
                <a16:creationId xmlns:a16="http://schemas.microsoft.com/office/drawing/2014/main" id="{874DF97F-8AA3-CD42-8D5E-AAC3BE03B661}"/>
              </a:ext>
            </a:extLst>
          </p:cNvPr>
          <p:cNvSpPr txBox="1"/>
          <p:nvPr/>
        </p:nvSpPr>
        <p:spPr>
          <a:xfrm>
            <a:off x="1566492" y="915152"/>
            <a:ext cx="1512278" cy="400110"/>
          </a:xfrm>
          <a:prstGeom prst="rect">
            <a:avLst/>
          </a:prstGeom>
          <a:noFill/>
        </p:spPr>
        <p:txBody>
          <a:bodyPr wrap="square" rtlCol="0">
            <a:spAutoFit/>
          </a:bodyPr>
          <a:lstStyle/>
          <a:p>
            <a:pPr algn="ctr"/>
            <a:r>
              <a:rPr lang="en-US" sz="2000" dirty="0">
                <a:solidFill>
                  <a:srgbClr val="FF9300"/>
                </a:solidFill>
              </a:rPr>
              <a:t>Installed FD</a:t>
            </a:r>
          </a:p>
        </p:txBody>
      </p:sp>
      <p:sp>
        <p:nvSpPr>
          <p:cNvPr id="13" name="TextBox 12">
            <a:extLst>
              <a:ext uri="{FF2B5EF4-FFF2-40B4-BE49-F238E27FC236}">
                <a16:creationId xmlns:a16="http://schemas.microsoft.com/office/drawing/2014/main" id="{48DFC669-2CFA-574C-B2B0-A8B2CADBABA2}"/>
              </a:ext>
            </a:extLst>
          </p:cNvPr>
          <p:cNvSpPr txBox="1"/>
          <p:nvPr/>
        </p:nvSpPr>
        <p:spPr>
          <a:xfrm>
            <a:off x="5647665" y="915152"/>
            <a:ext cx="1664678" cy="400110"/>
          </a:xfrm>
          <a:prstGeom prst="rect">
            <a:avLst/>
          </a:prstGeom>
          <a:noFill/>
        </p:spPr>
        <p:txBody>
          <a:bodyPr wrap="square" rtlCol="0">
            <a:spAutoFit/>
          </a:bodyPr>
          <a:lstStyle/>
          <a:p>
            <a:pPr algn="ctr"/>
            <a:r>
              <a:rPr lang="en-US" sz="2000" dirty="0">
                <a:solidFill>
                  <a:srgbClr val="FF9300"/>
                </a:solidFill>
              </a:rPr>
              <a:t>45 mm bore</a:t>
            </a:r>
          </a:p>
        </p:txBody>
      </p:sp>
      <p:sp>
        <p:nvSpPr>
          <p:cNvPr id="14" name="TextBox 13">
            <a:extLst>
              <a:ext uri="{FF2B5EF4-FFF2-40B4-BE49-F238E27FC236}">
                <a16:creationId xmlns:a16="http://schemas.microsoft.com/office/drawing/2014/main" id="{50E50711-E4E0-224B-A977-6990264400D2}"/>
              </a:ext>
            </a:extLst>
          </p:cNvPr>
          <p:cNvSpPr txBox="1"/>
          <p:nvPr/>
        </p:nvSpPr>
        <p:spPr>
          <a:xfrm>
            <a:off x="9745011" y="915152"/>
            <a:ext cx="1664678" cy="400110"/>
          </a:xfrm>
          <a:prstGeom prst="rect">
            <a:avLst/>
          </a:prstGeom>
          <a:noFill/>
        </p:spPr>
        <p:txBody>
          <a:bodyPr wrap="square" rtlCol="0">
            <a:spAutoFit/>
          </a:bodyPr>
          <a:lstStyle/>
          <a:p>
            <a:pPr algn="ctr"/>
            <a:r>
              <a:rPr lang="en-US" sz="2000" dirty="0">
                <a:solidFill>
                  <a:srgbClr val="FF9300"/>
                </a:solidFill>
              </a:rPr>
              <a:t>57 mm bore</a:t>
            </a:r>
          </a:p>
        </p:txBody>
      </p:sp>
    </p:spTree>
    <p:extLst>
      <p:ext uri="{BB962C8B-B14F-4D97-AF65-F5344CB8AC3E}">
        <p14:creationId xmlns:p14="http://schemas.microsoft.com/office/powerpoint/2010/main" val="195487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Chopper 1 and 2 X/Y ON Lower RF Amplitude – Downstream CH2</a:t>
            </a:r>
          </a:p>
        </p:txBody>
      </p:sp>
      <p:pic>
        <p:nvPicPr>
          <p:cNvPr id="8" name="Content Placeholder 7">
            <a:extLst>
              <a:ext uri="{FF2B5EF4-FFF2-40B4-BE49-F238E27FC236}">
                <a16:creationId xmlns:a16="http://schemas.microsoft.com/office/drawing/2014/main" id="{63AE260E-78E2-CB46-8D3C-7141CCB97A1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746124" y="1087823"/>
            <a:ext cx="5565772" cy="4174329"/>
          </a:xfrm>
        </p:spPr>
      </p:pic>
      <p:sp>
        <p:nvSpPr>
          <p:cNvPr id="4" name="Footer Placeholder 3"/>
          <p:cNvSpPr>
            <a:spLocks noGrp="1"/>
          </p:cNvSpPr>
          <p:nvPr>
            <p:ph type="ftr" sz="quarter" idx="11"/>
          </p:nvPr>
        </p:nvSpPr>
        <p:spPr/>
        <p:txBody>
          <a:bodyPr/>
          <a:lstStyle/>
          <a:p>
            <a:r>
              <a:rPr lang="en-US"/>
              <a:t>GPT simulations for Jay's Solenoids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17</a:t>
            </a:fld>
            <a:endParaRPr lang="en-US" dirty="0"/>
          </a:p>
        </p:txBody>
      </p:sp>
      <p:pic>
        <p:nvPicPr>
          <p:cNvPr id="10" name="Content Placeholder 9">
            <a:extLst>
              <a:ext uri="{FF2B5EF4-FFF2-40B4-BE49-F238E27FC236}">
                <a16:creationId xmlns:a16="http://schemas.microsoft.com/office/drawing/2014/main" id="{7A7D5789-B77B-3A4D-BA4E-F810B8862A3E}"/>
              </a:ext>
            </a:extLst>
          </p:cNvPr>
          <p:cNvPicPr>
            <a:picLocks noGrp="1" noChangeAspect="1"/>
          </p:cNvPicPr>
          <p:nvPr>
            <p:ph idx="13"/>
          </p:nvPr>
        </p:nvPicPr>
        <p:blipFill>
          <a:blip r:embed="rId4">
            <a:extLst>
              <a:ext uri="{96DAC541-7B7A-43D3-8B79-37D633B846F1}">
                <asvg:svgBlip xmlns:asvg="http://schemas.microsoft.com/office/drawing/2016/SVG/main" r:embed="rId5"/>
              </a:ext>
            </a:extLst>
          </a:blip>
          <a:stretch>
            <a:fillRect/>
          </a:stretch>
        </p:blipFill>
        <p:spPr>
          <a:xfrm>
            <a:off x="7562873" y="1115207"/>
            <a:ext cx="5492748" cy="4119561"/>
          </a:xfrm>
        </p:spPr>
      </p:pic>
      <p:sp>
        <p:nvSpPr>
          <p:cNvPr id="9" name="TextBox 8">
            <a:extLst>
              <a:ext uri="{FF2B5EF4-FFF2-40B4-BE49-F238E27FC236}">
                <a16:creationId xmlns:a16="http://schemas.microsoft.com/office/drawing/2014/main" id="{655F2A1D-1219-8541-B8BC-DE50F03AA01D}"/>
              </a:ext>
            </a:extLst>
          </p:cNvPr>
          <p:cNvSpPr txBox="1"/>
          <p:nvPr/>
        </p:nvSpPr>
        <p:spPr>
          <a:xfrm>
            <a:off x="3636926" y="5934456"/>
            <a:ext cx="4964149" cy="369332"/>
          </a:xfrm>
          <a:prstGeom prst="rect">
            <a:avLst/>
          </a:prstGeom>
          <a:noFill/>
        </p:spPr>
        <p:txBody>
          <a:bodyPr wrap="square" rtlCol="0">
            <a:spAutoFit/>
          </a:bodyPr>
          <a:lstStyle/>
          <a:p>
            <a:pPr algn="ctr"/>
            <a:r>
              <a:rPr lang="en-US" dirty="0">
                <a:solidFill>
                  <a:srgbClr val="008F00"/>
                </a:solidFill>
              </a:rPr>
              <a:t>Vertical Ring Beam (OD 8mm, ID 4mm, delta z=0)</a:t>
            </a:r>
          </a:p>
        </p:txBody>
      </p:sp>
      <p:pic>
        <p:nvPicPr>
          <p:cNvPr id="11" name="Content Placeholder 7">
            <a:extLst>
              <a:ext uri="{FF2B5EF4-FFF2-40B4-BE49-F238E27FC236}">
                <a16:creationId xmlns:a16="http://schemas.microsoft.com/office/drawing/2014/main" id="{9B78C94F-2AED-C948-883E-7C5DE1D91E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08374" y="1087823"/>
            <a:ext cx="5565772" cy="4174329"/>
          </a:xfrm>
          <a:prstGeom prst="rect">
            <a:avLst/>
          </a:prstGeom>
        </p:spPr>
      </p:pic>
      <p:sp>
        <p:nvSpPr>
          <p:cNvPr id="12" name="TextBox 11">
            <a:extLst>
              <a:ext uri="{FF2B5EF4-FFF2-40B4-BE49-F238E27FC236}">
                <a16:creationId xmlns:a16="http://schemas.microsoft.com/office/drawing/2014/main" id="{874DF97F-8AA3-CD42-8D5E-AAC3BE03B661}"/>
              </a:ext>
            </a:extLst>
          </p:cNvPr>
          <p:cNvSpPr txBox="1"/>
          <p:nvPr/>
        </p:nvSpPr>
        <p:spPr>
          <a:xfrm>
            <a:off x="1566492" y="915152"/>
            <a:ext cx="1512278" cy="400110"/>
          </a:xfrm>
          <a:prstGeom prst="rect">
            <a:avLst/>
          </a:prstGeom>
          <a:noFill/>
        </p:spPr>
        <p:txBody>
          <a:bodyPr wrap="square" rtlCol="0">
            <a:spAutoFit/>
          </a:bodyPr>
          <a:lstStyle/>
          <a:p>
            <a:pPr algn="ctr"/>
            <a:r>
              <a:rPr lang="en-US" sz="2000" dirty="0">
                <a:solidFill>
                  <a:srgbClr val="FF9300"/>
                </a:solidFill>
              </a:rPr>
              <a:t>Installed FD</a:t>
            </a:r>
          </a:p>
        </p:txBody>
      </p:sp>
      <p:sp>
        <p:nvSpPr>
          <p:cNvPr id="13" name="TextBox 12">
            <a:extLst>
              <a:ext uri="{FF2B5EF4-FFF2-40B4-BE49-F238E27FC236}">
                <a16:creationId xmlns:a16="http://schemas.microsoft.com/office/drawing/2014/main" id="{48DFC669-2CFA-574C-B2B0-A8B2CADBABA2}"/>
              </a:ext>
            </a:extLst>
          </p:cNvPr>
          <p:cNvSpPr txBox="1"/>
          <p:nvPr/>
        </p:nvSpPr>
        <p:spPr>
          <a:xfrm>
            <a:off x="5647665" y="915152"/>
            <a:ext cx="1664678" cy="400110"/>
          </a:xfrm>
          <a:prstGeom prst="rect">
            <a:avLst/>
          </a:prstGeom>
          <a:noFill/>
        </p:spPr>
        <p:txBody>
          <a:bodyPr wrap="square" rtlCol="0">
            <a:spAutoFit/>
          </a:bodyPr>
          <a:lstStyle/>
          <a:p>
            <a:pPr algn="ctr"/>
            <a:r>
              <a:rPr lang="en-US" sz="2000" dirty="0">
                <a:solidFill>
                  <a:srgbClr val="FF9300"/>
                </a:solidFill>
              </a:rPr>
              <a:t>45 mm bore</a:t>
            </a:r>
          </a:p>
        </p:txBody>
      </p:sp>
      <p:sp>
        <p:nvSpPr>
          <p:cNvPr id="14" name="TextBox 13">
            <a:extLst>
              <a:ext uri="{FF2B5EF4-FFF2-40B4-BE49-F238E27FC236}">
                <a16:creationId xmlns:a16="http://schemas.microsoft.com/office/drawing/2014/main" id="{50E50711-E4E0-224B-A977-6990264400D2}"/>
              </a:ext>
            </a:extLst>
          </p:cNvPr>
          <p:cNvSpPr txBox="1"/>
          <p:nvPr/>
        </p:nvSpPr>
        <p:spPr>
          <a:xfrm>
            <a:off x="9745011" y="915152"/>
            <a:ext cx="1664678" cy="400110"/>
          </a:xfrm>
          <a:prstGeom prst="rect">
            <a:avLst/>
          </a:prstGeom>
          <a:noFill/>
        </p:spPr>
        <p:txBody>
          <a:bodyPr wrap="square" rtlCol="0">
            <a:spAutoFit/>
          </a:bodyPr>
          <a:lstStyle/>
          <a:p>
            <a:pPr algn="ctr"/>
            <a:r>
              <a:rPr lang="en-US" sz="2000" dirty="0">
                <a:solidFill>
                  <a:srgbClr val="FF9300"/>
                </a:solidFill>
              </a:rPr>
              <a:t>57 mm bore</a:t>
            </a:r>
          </a:p>
        </p:txBody>
      </p:sp>
    </p:spTree>
    <p:extLst>
      <p:ext uri="{BB962C8B-B14F-4D97-AF65-F5344CB8AC3E}">
        <p14:creationId xmlns:p14="http://schemas.microsoft.com/office/powerpoint/2010/main" val="350730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Chopper 1 and 2 X/Y ON Higher RF Amplitude – Downstream CH2</a:t>
            </a:r>
          </a:p>
        </p:txBody>
      </p:sp>
      <p:pic>
        <p:nvPicPr>
          <p:cNvPr id="8" name="Content Placeholder 7">
            <a:extLst>
              <a:ext uri="{FF2B5EF4-FFF2-40B4-BE49-F238E27FC236}">
                <a16:creationId xmlns:a16="http://schemas.microsoft.com/office/drawing/2014/main" id="{63AE260E-78E2-CB46-8D3C-7141CCB97A1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746124" y="1087823"/>
            <a:ext cx="5565772" cy="4174329"/>
          </a:xfrm>
        </p:spPr>
      </p:pic>
      <p:sp>
        <p:nvSpPr>
          <p:cNvPr id="4" name="Footer Placeholder 3"/>
          <p:cNvSpPr>
            <a:spLocks noGrp="1"/>
          </p:cNvSpPr>
          <p:nvPr>
            <p:ph type="ftr" sz="quarter" idx="11"/>
          </p:nvPr>
        </p:nvSpPr>
        <p:spPr/>
        <p:txBody>
          <a:bodyPr/>
          <a:lstStyle/>
          <a:p>
            <a:r>
              <a:rPr lang="en-US"/>
              <a:t>GPT simulations for Jay's Solenoids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18</a:t>
            </a:fld>
            <a:endParaRPr lang="en-US" dirty="0"/>
          </a:p>
        </p:txBody>
      </p:sp>
      <p:pic>
        <p:nvPicPr>
          <p:cNvPr id="10" name="Content Placeholder 9">
            <a:extLst>
              <a:ext uri="{FF2B5EF4-FFF2-40B4-BE49-F238E27FC236}">
                <a16:creationId xmlns:a16="http://schemas.microsoft.com/office/drawing/2014/main" id="{7A7D5789-B77B-3A4D-BA4E-F810B8862A3E}"/>
              </a:ext>
            </a:extLst>
          </p:cNvPr>
          <p:cNvPicPr>
            <a:picLocks noGrp="1" noChangeAspect="1"/>
          </p:cNvPicPr>
          <p:nvPr>
            <p:ph idx="13"/>
          </p:nvPr>
        </p:nvPicPr>
        <p:blipFill>
          <a:blip r:embed="rId4">
            <a:extLst>
              <a:ext uri="{96DAC541-7B7A-43D3-8B79-37D633B846F1}">
                <asvg:svgBlip xmlns:asvg="http://schemas.microsoft.com/office/drawing/2016/SVG/main" r:embed="rId5"/>
              </a:ext>
            </a:extLst>
          </a:blip>
          <a:stretch>
            <a:fillRect/>
          </a:stretch>
        </p:blipFill>
        <p:spPr>
          <a:xfrm>
            <a:off x="7562873" y="1115207"/>
            <a:ext cx="5492748" cy="4119561"/>
          </a:xfrm>
        </p:spPr>
      </p:pic>
      <p:sp>
        <p:nvSpPr>
          <p:cNvPr id="9" name="TextBox 8">
            <a:extLst>
              <a:ext uri="{FF2B5EF4-FFF2-40B4-BE49-F238E27FC236}">
                <a16:creationId xmlns:a16="http://schemas.microsoft.com/office/drawing/2014/main" id="{655F2A1D-1219-8541-B8BC-DE50F03AA01D}"/>
              </a:ext>
            </a:extLst>
          </p:cNvPr>
          <p:cNvSpPr txBox="1"/>
          <p:nvPr/>
        </p:nvSpPr>
        <p:spPr>
          <a:xfrm>
            <a:off x="3636926" y="5934456"/>
            <a:ext cx="4964149" cy="369332"/>
          </a:xfrm>
          <a:prstGeom prst="rect">
            <a:avLst/>
          </a:prstGeom>
          <a:noFill/>
        </p:spPr>
        <p:txBody>
          <a:bodyPr wrap="square" rtlCol="0">
            <a:spAutoFit/>
          </a:bodyPr>
          <a:lstStyle/>
          <a:p>
            <a:pPr algn="ctr"/>
            <a:r>
              <a:rPr lang="en-US" dirty="0">
                <a:solidFill>
                  <a:srgbClr val="008F00"/>
                </a:solidFill>
              </a:rPr>
              <a:t>Vertical Ring Beam (OD 8mm, ID 4mm, delta z=0)</a:t>
            </a:r>
          </a:p>
        </p:txBody>
      </p:sp>
      <p:pic>
        <p:nvPicPr>
          <p:cNvPr id="11" name="Content Placeholder 7">
            <a:extLst>
              <a:ext uri="{FF2B5EF4-FFF2-40B4-BE49-F238E27FC236}">
                <a16:creationId xmlns:a16="http://schemas.microsoft.com/office/drawing/2014/main" id="{9B78C94F-2AED-C948-883E-7C5DE1D91E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08374" y="1087823"/>
            <a:ext cx="5565772" cy="4174329"/>
          </a:xfrm>
          <a:prstGeom prst="rect">
            <a:avLst/>
          </a:prstGeom>
        </p:spPr>
      </p:pic>
      <p:sp>
        <p:nvSpPr>
          <p:cNvPr id="12" name="TextBox 11">
            <a:extLst>
              <a:ext uri="{FF2B5EF4-FFF2-40B4-BE49-F238E27FC236}">
                <a16:creationId xmlns:a16="http://schemas.microsoft.com/office/drawing/2014/main" id="{874DF97F-8AA3-CD42-8D5E-AAC3BE03B661}"/>
              </a:ext>
            </a:extLst>
          </p:cNvPr>
          <p:cNvSpPr txBox="1"/>
          <p:nvPr/>
        </p:nvSpPr>
        <p:spPr>
          <a:xfrm>
            <a:off x="1566492" y="915152"/>
            <a:ext cx="1512278" cy="400110"/>
          </a:xfrm>
          <a:prstGeom prst="rect">
            <a:avLst/>
          </a:prstGeom>
          <a:noFill/>
        </p:spPr>
        <p:txBody>
          <a:bodyPr wrap="square" rtlCol="0">
            <a:spAutoFit/>
          </a:bodyPr>
          <a:lstStyle/>
          <a:p>
            <a:pPr algn="ctr"/>
            <a:r>
              <a:rPr lang="en-US" sz="2000" dirty="0">
                <a:solidFill>
                  <a:srgbClr val="FF9300"/>
                </a:solidFill>
              </a:rPr>
              <a:t>Installed FD</a:t>
            </a:r>
          </a:p>
        </p:txBody>
      </p:sp>
      <p:sp>
        <p:nvSpPr>
          <p:cNvPr id="13" name="TextBox 12">
            <a:extLst>
              <a:ext uri="{FF2B5EF4-FFF2-40B4-BE49-F238E27FC236}">
                <a16:creationId xmlns:a16="http://schemas.microsoft.com/office/drawing/2014/main" id="{48DFC669-2CFA-574C-B2B0-A8B2CADBABA2}"/>
              </a:ext>
            </a:extLst>
          </p:cNvPr>
          <p:cNvSpPr txBox="1"/>
          <p:nvPr/>
        </p:nvSpPr>
        <p:spPr>
          <a:xfrm>
            <a:off x="5647665" y="915152"/>
            <a:ext cx="1664678" cy="400110"/>
          </a:xfrm>
          <a:prstGeom prst="rect">
            <a:avLst/>
          </a:prstGeom>
          <a:noFill/>
        </p:spPr>
        <p:txBody>
          <a:bodyPr wrap="square" rtlCol="0">
            <a:spAutoFit/>
          </a:bodyPr>
          <a:lstStyle/>
          <a:p>
            <a:pPr algn="ctr"/>
            <a:r>
              <a:rPr lang="en-US" sz="2000" dirty="0">
                <a:solidFill>
                  <a:srgbClr val="FF9300"/>
                </a:solidFill>
              </a:rPr>
              <a:t>45 mm bore</a:t>
            </a:r>
          </a:p>
        </p:txBody>
      </p:sp>
      <p:sp>
        <p:nvSpPr>
          <p:cNvPr id="14" name="TextBox 13">
            <a:extLst>
              <a:ext uri="{FF2B5EF4-FFF2-40B4-BE49-F238E27FC236}">
                <a16:creationId xmlns:a16="http://schemas.microsoft.com/office/drawing/2014/main" id="{50E50711-E4E0-224B-A977-6990264400D2}"/>
              </a:ext>
            </a:extLst>
          </p:cNvPr>
          <p:cNvSpPr txBox="1"/>
          <p:nvPr/>
        </p:nvSpPr>
        <p:spPr>
          <a:xfrm>
            <a:off x="9745011" y="915152"/>
            <a:ext cx="1664678" cy="400110"/>
          </a:xfrm>
          <a:prstGeom prst="rect">
            <a:avLst/>
          </a:prstGeom>
          <a:noFill/>
        </p:spPr>
        <p:txBody>
          <a:bodyPr wrap="square" rtlCol="0">
            <a:spAutoFit/>
          </a:bodyPr>
          <a:lstStyle/>
          <a:p>
            <a:pPr algn="ctr"/>
            <a:r>
              <a:rPr lang="en-US" sz="2000" dirty="0">
                <a:solidFill>
                  <a:srgbClr val="FF9300"/>
                </a:solidFill>
              </a:rPr>
              <a:t>57 mm bore</a:t>
            </a:r>
          </a:p>
        </p:txBody>
      </p:sp>
    </p:spTree>
    <p:extLst>
      <p:ext uri="{BB962C8B-B14F-4D97-AF65-F5344CB8AC3E}">
        <p14:creationId xmlns:p14="http://schemas.microsoft.com/office/powerpoint/2010/main" val="1038769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Chopper 1 and 2 X/Y ON Optimal RF and Solenoids – Downstream CH2</a:t>
            </a:r>
          </a:p>
        </p:txBody>
      </p:sp>
      <p:pic>
        <p:nvPicPr>
          <p:cNvPr id="8" name="Content Placeholder 7">
            <a:extLst>
              <a:ext uri="{FF2B5EF4-FFF2-40B4-BE49-F238E27FC236}">
                <a16:creationId xmlns:a16="http://schemas.microsoft.com/office/drawing/2014/main" id="{63AE260E-78E2-CB46-8D3C-7141CCB97A1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746124" y="1087823"/>
            <a:ext cx="5565772" cy="4174329"/>
          </a:xfrm>
        </p:spPr>
      </p:pic>
      <p:sp>
        <p:nvSpPr>
          <p:cNvPr id="4" name="Footer Placeholder 3"/>
          <p:cNvSpPr>
            <a:spLocks noGrp="1"/>
          </p:cNvSpPr>
          <p:nvPr>
            <p:ph type="ftr" sz="quarter" idx="11"/>
          </p:nvPr>
        </p:nvSpPr>
        <p:spPr/>
        <p:txBody>
          <a:bodyPr/>
          <a:lstStyle/>
          <a:p>
            <a:r>
              <a:rPr lang="en-US"/>
              <a:t>GPT simulations for Jay's Solenoids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19</a:t>
            </a:fld>
            <a:endParaRPr lang="en-US" dirty="0"/>
          </a:p>
        </p:txBody>
      </p:sp>
      <p:pic>
        <p:nvPicPr>
          <p:cNvPr id="10" name="Content Placeholder 9">
            <a:extLst>
              <a:ext uri="{FF2B5EF4-FFF2-40B4-BE49-F238E27FC236}">
                <a16:creationId xmlns:a16="http://schemas.microsoft.com/office/drawing/2014/main" id="{7A7D5789-B77B-3A4D-BA4E-F810B8862A3E}"/>
              </a:ext>
            </a:extLst>
          </p:cNvPr>
          <p:cNvPicPr>
            <a:picLocks noGrp="1" noChangeAspect="1"/>
          </p:cNvPicPr>
          <p:nvPr>
            <p:ph idx="13"/>
          </p:nvPr>
        </p:nvPicPr>
        <p:blipFill>
          <a:blip r:embed="rId4">
            <a:extLst>
              <a:ext uri="{96DAC541-7B7A-43D3-8B79-37D633B846F1}">
                <asvg:svgBlip xmlns:asvg="http://schemas.microsoft.com/office/drawing/2016/SVG/main" r:embed="rId5"/>
              </a:ext>
            </a:extLst>
          </a:blip>
          <a:stretch>
            <a:fillRect/>
          </a:stretch>
        </p:blipFill>
        <p:spPr>
          <a:xfrm>
            <a:off x="7562873" y="1115207"/>
            <a:ext cx="5492748" cy="4119561"/>
          </a:xfrm>
        </p:spPr>
      </p:pic>
      <p:sp>
        <p:nvSpPr>
          <p:cNvPr id="9" name="TextBox 8">
            <a:extLst>
              <a:ext uri="{FF2B5EF4-FFF2-40B4-BE49-F238E27FC236}">
                <a16:creationId xmlns:a16="http://schemas.microsoft.com/office/drawing/2014/main" id="{655F2A1D-1219-8541-B8BC-DE50F03AA01D}"/>
              </a:ext>
            </a:extLst>
          </p:cNvPr>
          <p:cNvSpPr txBox="1"/>
          <p:nvPr/>
        </p:nvSpPr>
        <p:spPr>
          <a:xfrm>
            <a:off x="3636926" y="5934456"/>
            <a:ext cx="4964149" cy="646331"/>
          </a:xfrm>
          <a:prstGeom prst="rect">
            <a:avLst/>
          </a:prstGeom>
          <a:noFill/>
        </p:spPr>
        <p:txBody>
          <a:bodyPr wrap="square" rtlCol="0">
            <a:spAutoFit/>
          </a:bodyPr>
          <a:lstStyle/>
          <a:p>
            <a:pPr algn="ctr"/>
            <a:r>
              <a:rPr lang="en-US" dirty="0">
                <a:solidFill>
                  <a:srgbClr val="008F00"/>
                </a:solidFill>
              </a:rPr>
              <a:t>Vertical Ring Beam (OD 8mm, ID 4mm, delta z=0)</a:t>
            </a:r>
          </a:p>
          <a:p>
            <a:pPr algn="ctr"/>
            <a:r>
              <a:rPr lang="en-US" dirty="0">
                <a:solidFill>
                  <a:srgbClr val="008F00"/>
                </a:solidFill>
              </a:rPr>
              <a:t>Master Slit IN</a:t>
            </a:r>
          </a:p>
        </p:txBody>
      </p:sp>
      <p:pic>
        <p:nvPicPr>
          <p:cNvPr id="11" name="Content Placeholder 7">
            <a:extLst>
              <a:ext uri="{FF2B5EF4-FFF2-40B4-BE49-F238E27FC236}">
                <a16:creationId xmlns:a16="http://schemas.microsoft.com/office/drawing/2014/main" id="{9B78C94F-2AED-C948-883E-7C5DE1D91E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08374" y="1087823"/>
            <a:ext cx="5565772" cy="4174329"/>
          </a:xfrm>
          <a:prstGeom prst="rect">
            <a:avLst/>
          </a:prstGeom>
        </p:spPr>
      </p:pic>
      <p:sp>
        <p:nvSpPr>
          <p:cNvPr id="12" name="TextBox 11">
            <a:extLst>
              <a:ext uri="{FF2B5EF4-FFF2-40B4-BE49-F238E27FC236}">
                <a16:creationId xmlns:a16="http://schemas.microsoft.com/office/drawing/2014/main" id="{874DF97F-8AA3-CD42-8D5E-AAC3BE03B661}"/>
              </a:ext>
            </a:extLst>
          </p:cNvPr>
          <p:cNvSpPr txBox="1"/>
          <p:nvPr/>
        </p:nvSpPr>
        <p:spPr>
          <a:xfrm>
            <a:off x="1566492" y="915152"/>
            <a:ext cx="1512278" cy="400110"/>
          </a:xfrm>
          <a:prstGeom prst="rect">
            <a:avLst/>
          </a:prstGeom>
          <a:noFill/>
        </p:spPr>
        <p:txBody>
          <a:bodyPr wrap="square" rtlCol="0">
            <a:spAutoFit/>
          </a:bodyPr>
          <a:lstStyle/>
          <a:p>
            <a:pPr algn="ctr"/>
            <a:r>
              <a:rPr lang="en-US" sz="2000" dirty="0">
                <a:solidFill>
                  <a:srgbClr val="FF9300"/>
                </a:solidFill>
              </a:rPr>
              <a:t>Installed FD</a:t>
            </a:r>
          </a:p>
        </p:txBody>
      </p:sp>
      <p:sp>
        <p:nvSpPr>
          <p:cNvPr id="13" name="TextBox 12">
            <a:extLst>
              <a:ext uri="{FF2B5EF4-FFF2-40B4-BE49-F238E27FC236}">
                <a16:creationId xmlns:a16="http://schemas.microsoft.com/office/drawing/2014/main" id="{48DFC669-2CFA-574C-B2B0-A8B2CADBABA2}"/>
              </a:ext>
            </a:extLst>
          </p:cNvPr>
          <p:cNvSpPr txBox="1"/>
          <p:nvPr/>
        </p:nvSpPr>
        <p:spPr>
          <a:xfrm>
            <a:off x="5647665" y="915152"/>
            <a:ext cx="1664678" cy="400110"/>
          </a:xfrm>
          <a:prstGeom prst="rect">
            <a:avLst/>
          </a:prstGeom>
          <a:noFill/>
        </p:spPr>
        <p:txBody>
          <a:bodyPr wrap="square" rtlCol="0">
            <a:spAutoFit/>
          </a:bodyPr>
          <a:lstStyle/>
          <a:p>
            <a:pPr algn="ctr"/>
            <a:r>
              <a:rPr lang="en-US" sz="2000" dirty="0">
                <a:solidFill>
                  <a:srgbClr val="FF9300"/>
                </a:solidFill>
              </a:rPr>
              <a:t>45 mm bore</a:t>
            </a:r>
          </a:p>
        </p:txBody>
      </p:sp>
      <p:sp>
        <p:nvSpPr>
          <p:cNvPr id="14" name="TextBox 13">
            <a:extLst>
              <a:ext uri="{FF2B5EF4-FFF2-40B4-BE49-F238E27FC236}">
                <a16:creationId xmlns:a16="http://schemas.microsoft.com/office/drawing/2014/main" id="{50E50711-E4E0-224B-A977-6990264400D2}"/>
              </a:ext>
            </a:extLst>
          </p:cNvPr>
          <p:cNvSpPr txBox="1"/>
          <p:nvPr/>
        </p:nvSpPr>
        <p:spPr>
          <a:xfrm>
            <a:off x="9745011" y="915152"/>
            <a:ext cx="1664678" cy="400110"/>
          </a:xfrm>
          <a:prstGeom prst="rect">
            <a:avLst/>
          </a:prstGeom>
          <a:noFill/>
        </p:spPr>
        <p:txBody>
          <a:bodyPr wrap="square" rtlCol="0">
            <a:spAutoFit/>
          </a:bodyPr>
          <a:lstStyle/>
          <a:p>
            <a:pPr algn="ctr"/>
            <a:r>
              <a:rPr lang="en-US" sz="2000" dirty="0">
                <a:solidFill>
                  <a:srgbClr val="FF9300"/>
                </a:solidFill>
              </a:rPr>
              <a:t>57 mm bore</a:t>
            </a:r>
          </a:p>
        </p:txBody>
      </p:sp>
    </p:spTree>
    <p:extLst>
      <p:ext uri="{BB962C8B-B14F-4D97-AF65-F5344CB8AC3E}">
        <p14:creationId xmlns:p14="http://schemas.microsoft.com/office/powerpoint/2010/main" val="2228750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endParaRPr lang="en-US" dirty="0"/>
          </a:p>
          <a:p>
            <a:r>
              <a:rPr lang="en-US" dirty="0"/>
              <a:t>Jay’s solenoid models vs. beam measurements</a:t>
            </a:r>
          </a:p>
          <a:p>
            <a:endParaRPr lang="en-US" dirty="0"/>
          </a:p>
          <a:p>
            <a:r>
              <a:rPr lang="en-US" dirty="0"/>
              <a:t>Single solenoid behavior comparison</a:t>
            </a:r>
          </a:p>
          <a:p>
            <a:endParaRPr lang="en-US" dirty="0"/>
          </a:p>
          <a:p>
            <a:r>
              <a:rPr lang="en-US" dirty="0"/>
              <a:t>Solenoid behavior in chopper system</a:t>
            </a:r>
          </a:p>
          <a:p>
            <a:endParaRPr lang="en-US" dirty="0"/>
          </a:p>
          <a:p>
            <a:r>
              <a:rPr lang="en-US" dirty="0"/>
              <a:t>Conclusion</a:t>
            </a:r>
          </a:p>
          <a:p>
            <a:endParaRPr lang="en-US" dirty="0"/>
          </a:p>
        </p:txBody>
      </p:sp>
      <p:sp>
        <p:nvSpPr>
          <p:cNvPr id="4" name="Footer Placeholder 3"/>
          <p:cNvSpPr>
            <a:spLocks noGrp="1"/>
          </p:cNvSpPr>
          <p:nvPr>
            <p:ph type="ftr" sz="quarter" idx="11"/>
          </p:nvPr>
        </p:nvSpPr>
        <p:spPr/>
        <p:txBody>
          <a:bodyPr/>
          <a:lstStyle/>
          <a:p>
            <a:r>
              <a:rPr lang="en-US"/>
              <a:t>GPT simulations for Jay's Solenoids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a:t>
            </a:fld>
            <a:endParaRPr lang="en-US" dirty="0"/>
          </a:p>
        </p:txBody>
      </p:sp>
    </p:spTree>
    <p:extLst>
      <p:ext uri="{BB962C8B-B14F-4D97-AF65-F5344CB8AC3E}">
        <p14:creationId xmlns:p14="http://schemas.microsoft.com/office/powerpoint/2010/main" val="57972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Chopper 1 and 2 X/Y ON Lower RF Amplitude – Downstream CH2</a:t>
            </a:r>
          </a:p>
        </p:txBody>
      </p:sp>
      <p:pic>
        <p:nvPicPr>
          <p:cNvPr id="8" name="Content Placeholder 7">
            <a:extLst>
              <a:ext uri="{FF2B5EF4-FFF2-40B4-BE49-F238E27FC236}">
                <a16:creationId xmlns:a16="http://schemas.microsoft.com/office/drawing/2014/main" id="{63AE260E-78E2-CB46-8D3C-7141CCB97A1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746124" y="1087823"/>
            <a:ext cx="5565772" cy="4174329"/>
          </a:xfrm>
        </p:spPr>
      </p:pic>
      <p:sp>
        <p:nvSpPr>
          <p:cNvPr id="4" name="Footer Placeholder 3"/>
          <p:cNvSpPr>
            <a:spLocks noGrp="1"/>
          </p:cNvSpPr>
          <p:nvPr>
            <p:ph type="ftr" sz="quarter" idx="11"/>
          </p:nvPr>
        </p:nvSpPr>
        <p:spPr/>
        <p:txBody>
          <a:bodyPr/>
          <a:lstStyle/>
          <a:p>
            <a:r>
              <a:rPr lang="en-US"/>
              <a:t>GPT simulations for Jay's Solenoids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20</a:t>
            </a:fld>
            <a:endParaRPr lang="en-US" dirty="0"/>
          </a:p>
        </p:txBody>
      </p:sp>
      <p:pic>
        <p:nvPicPr>
          <p:cNvPr id="10" name="Content Placeholder 9">
            <a:extLst>
              <a:ext uri="{FF2B5EF4-FFF2-40B4-BE49-F238E27FC236}">
                <a16:creationId xmlns:a16="http://schemas.microsoft.com/office/drawing/2014/main" id="{7A7D5789-B77B-3A4D-BA4E-F810B8862A3E}"/>
              </a:ext>
            </a:extLst>
          </p:cNvPr>
          <p:cNvPicPr>
            <a:picLocks noGrp="1" noChangeAspect="1"/>
          </p:cNvPicPr>
          <p:nvPr>
            <p:ph idx="13"/>
          </p:nvPr>
        </p:nvPicPr>
        <p:blipFill>
          <a:blip r:embed="rId4">
            <a:extLst>
              <a:ext uri="{96DAC541-7B7A-43D3-8B79-37D633B846F1}">
                <asvg:svgBlip xmlns:asvg="http://schemas.microsoft.com/office/drawing/2016/SVG/main" r:embed="rId5"/>
              </a:ext>
            </a:extLst>
          </a:blip>
          <a:stretch>
            <a:fillRect/>
          </a:stretch>
        </p:blipFill>
        <p:spPr>
          <a:xfrm>
            <a:off x="7562873" y="1115207"/>
            <a:ext cx="5492748" cy="4119561"/>
          </a:xfrm>
        </p:spPr>
      </p:pic>
      <p:sp>
        <p:nvSpPr>
          <p:cNvPr id="9" name="TextBox 8">
            <a:extLst>
              <a:ext uri="{FF2B5EF4-FFF2-40B4-BE49-F238E27FC236}">
                <a16:creationId xmlns:a16="http://schemas.microsoft.com/office/drawing/2014/main" id="{655F2A1D-1219-8541-B8BC-DE50F03AA01D}"/>
              </a:ext>
            </a:extLst>
          </p:cNvPr>
          <p:cNvSpPr txBox="1"/>
          <p:nvPr/>
        </p:nvSpPr>
        <p:spPr>
          <a:xfrm>
            <a:off x="3636926" y="5934456"/>
            <a:ext cx="4964149" cy="646331"/>
          </a:xfrm>
          <a:prstGeom prst="rect">
            <a:avLst/>
          </a:prstGeom>
          <a:noFill/>
        </p:spPr>
        <p:txBody>
          <a:bodyPr wrap="square" rtlCol="0">
            <a:spAutoFit/>
          </a:bodyPr>
          <a:lstStyle/>
          <a:p>
            <a:pPr algn="ctr"/>
            <a:r>
              <a:rPr lang="en-US" dirty="0">
                <a:solidFill>
                  <a:srgbClr val="008F00"/>
                </a:solidFill>
              </a:rPr>
              <a:t>Vertical Ring Beam (OD 8mm, ID 4mm, delta z=0)</a:t>
            </a:r>
          </a:p>
          <a:p>
            <a:pPr algn="ctr"/>
            <a:r>
              <a:rPr lang="en-US" dirty="0">
                <a:solidFill>
                  <a:srgbClr val="008F00"/>
                </a:solidFill>
              </a:rPr>
              <a:t>Master Slit IN</a:t>
            </a:r>
          </a:p>
        </p:txBody>
      </p:sp>
      <p:pic>
        <p:nvPicPr>
          <p:cNvPr id="11" name="Content Placeholder 7">
            <a:extLst>
              <a:ext uri="{FF2B5EF4-FFF2-40B4-BE49-F238E27FC236}">
                <a16:creationId xmlns:a16="http://schemas.microsoft.com/office/drawing/2014/main" id="{9B78C94F-2AED-C948-883E-7C5DE1D91E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08374" y="1087823"/>
            <a:ext cx="5565772" cy="4174329"/>
          </a:xfrm>
          <a:prstGeom prst="rect">
            <a:avLst/>
          </a:prstGeom>
        </p:spPr>
      </p:pic>
      <p:sp>
        <p:nvSpPr>
          <p:cNvPr id="12" name="TextBox 11">
            <a:extLst>
              <a:ext uri="{FF2B5EF4-FFF2-40B4-BE49-F238E27FC236}">
                <a16:creationId xmlns:a16="http://schemas.microsoft.com/office/drawing/2014/main" id="{874DF97F-8AA3-CD42-8D5E-AAC3BE03B661}"/>
              </a:ext>
            </a:extLst>
          </p:cNvPr>
          <p:cNvSpPr txBox="1"/>
          <p:nvPr/>
        </p:nvSpPr>
        <p:spPr>
          <a:xfrm>
            <a:off x="1566492" y="915152"/>
            <a:ext cx="1512278" cy="400110"/>
          </a:xfrm>
          <a:prstGeom prst="rect">
            <a:avLst/>
          </a:prstGeom>
          <a:noFill/>
        </p:spPr>
        <p:txBody>
          <a:bodyPr wrap="square" rtlCol="0">
            <a:spAutoFit/>
          </a:bodyPr>
          <a:lstStyle/>
          <a:p>
            <a:pPr algn="ctr"/>
            <a:r>
              <a:rPr lang="en-US" sz="2000" dirty="0">
                <a:solidFill>
                  <a:srgbClr val="FF9300"/>
                </a:solidFill>
              </a:rPr>
              <a:t>Installed FD</a:t>
            </a:r>
          </a:p>
        </p:txBody>
      </p:sp>
      <p:sp>
        <p:nvSpPr>
          <p:cNvPr id="13" name="TextBox 12">
            <a:extLst>
              <a:ext uri="{FF2B5EF4-FFF2-40B4-BE49-F238E27FC236}">
                <a16:creationId xmlns:a16="http://schemas.microsoft.com/office/drawing/2014/main" id="{48DFC669-2CFA-574C-B2B0-A8B2CADBABA2}"/>
              </a:ext>
            </a:extLst>
          </p:cNvPr>
          <p:cNvSpPr txBox="1"/>
          <p:nvPr/>
        </p:nvSpPr>
        <p:spPr>
          <a:xfrm>
            <a:off x="5647665" y="915152"/>
            <a:ext cx="1664678" cy="400110"/>
          </a:xfrm>
          <a:prstGeom prst="rect">
            <a:avLst/>
          </a:prstGeom>
          <a:noFill/>
        </p:spPr>
        <p:txBody>
          <a:bodyPr wrap="square" rtlCol="0">
            <a:spAutoFit/>
          </a:bodyPr>
          <a:lstStyle/>
          <a:p>
            <a:pPr algn="ctr"/>
            <a:r>
              <a:rPr lang="en-US" sz="2000" dirty="0">
                <a:solidFill>
                  <a:srgbClr val="FF9300"/>
                </a:solidFill>
              </a:rPr>
              <a:t>45 mm bore</a:t>
            </a:r>
          </a:p>
        </p:txBody>
      </p:sp>
      <p:sp>
        <p:nvSpPr>
          <p:cNvPr id="14" name="TextBox 13">
            <a:extLst>
              <a:ext uri="{FF2B5EF4-FFF2-40B4-BE49-F238E27FC236}">
                <a16:creationId xmlns:a16="http://schemas.microsoft.com/office/drawing/2014/main" id="{50E50711-E4E0-224B-A977-6990264400D2}"/>
              </a:ext>
            </a:extLst>
          </p:cNvPr>
          <p:cNvSpPr txBox="1"/>
          <p:nvPr/>
        </p:nvSpPr>
        <p:spPr>
          <a:xfrm>
            <a:off x="9745011" y="915152"/>
            <a:ext cx="1664678" cy="400110"/>
          </a:xfrm>
          <a:prstGeom prst="rect">
            <a:avLst/>
          </a:prstGeom>
          <a:noFill/>
        </p:spPr>
        <p:txBody>
          <a:bodyPr wrap="square" rtlCol="0">
            <a:spAutoFit/>
          </a:bodyPr>
          <a:lstStyle/>
          <a:p>
            <a:pPr algn="ctr"/>
            <a:r>
              <a:rPr lang="en-US" sz="2000" dirty="0">
                <a:solidFill>
                  <a:srgbClr val="FF9300"/>
                </a:solidFill>
              </a:rPr>
              <a:t>57 mm bore</a:t>
            </a:r>
          </a:p>
        </p:txBody>
      </p:sp>
    </p:spTree>
    <p:extLst>
      <p:ext uri="{BB962C8B-B14F-4D97-AF65-F5344CB8AC3E}">
        <p14:creationId xmlns:p14="http://schemas.microsoft.com/office/powerpoint/2010/main" val="135502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Chopper 1 and 2 X/Y ON Lower RF Amplitude – Downstream CH2</a:t>
            </a:r>
          </a:p>
        </p:txBody>
      </p:sp>
      <p:pic>
        <p:nvPicPr>
          <p:cNvPr id="8" name="Content Placeholder 7">
            <a:extLst>
              <a:ext uri="{FF2B5EF4-FFF2-40B4-BE49-F238E27FC236}">
                <a16:creationId xmlns:a16="http://schemas.microsoft.com/office/drawing/2014/main" id="{63AE260E-78E2-CB46-8D3C-7141CCB97A1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746124" y="1087823"/>
            <a:ext cx="5565772" cy="4174329"/>
          </a:xfrm>
        </p:spPr>
      </p:pic>
      <p:sp>
        <p:nvSpPr>
          <p:cNvPr id="4" name="Footer Placeholder 3"/>
          <p:cNvSpPr>
            <a:spLocks noGrp="1"/>
          </p:cNvSpPr>
          <p:nvPr>
            <p:ph type="ftr" sz="quarter" idx="11"/>
          </p:nvPr>
        </p:nvSpPr>
        <p:spPr/>
        <p:txBody>
          <a:bodyPr/>
          <a:lstStyle/>
          <a:p>
            <a:r>
              <a:rPr lang="en-US"/>
              <a:t>GPT simulations for Jay's Solenoids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21</a:t>
            </a:fld>
            <a:endParaRPr lang="en-US" dirty="0"/>
          </a:p>
        </p:txBody>
      </p:sp>
      <p:pic>
        <p:nvPicPr>
          <p:cNvPr id="10" name="Content Placeholder 9">
            <a:extLst>
              <a:ext uri="{FF2B5EF4-FFF2-40B4-BE49-F238E27FC236}">
                <a16:creationId xmlns:a16="http://schemas.microsoft.com/office/drawing/2014/main" id="{7A7D5789-B77B-3A4D-BA4E-F810B8862A3E}"/>
              </a:ext>
            </a:extLst>
          </p:cNvPr>
          <p:cNvPicPr>
            <a:picLocks noGrp="1" noChangeAspect="1"/>
          </p:cNvPicPr>
          <p:nvPr>
            <p:ph idx="13"/>
          </p:nvPr>
        </p:nvPicPr>
        <p:blipFill>
          <a:blip r:embed="rId4">
            <a:extLst>
              <a:ext uri="{96DAC541-7B7A-43D3-8B79-37D633B846F1}">
                <asvg:svgBlip xmlns:asvg="http://schemas.microsoft.com/office/drawing/2016/SVG/main" r:embed="rId5"/>
              </a:ext>
            </a:extLst>
          </a:blip>
          <a:stretch>
            <a:fillRect/>
          </a:stretch>
        </p:blipFill>
        <p:spPr>
          <a:xfrm>
            <a:off x="7562873" y="1115207"/>
            <a:ext cx="5492748" cy="4119561"/>
          </a:xfrm>
        </p:spPr>
      </p:pic>
      <p:sp>
        <p:nvSpPr>
          <p:cNvPr id="9" name="TextBox 8">
            <a:extLst>
              <a:ext uri="{FF2B5EF4-FFF2-40B4-BE49-F238E27FC236}">
                <a16:creationId xmlns:a16="http://schemas.microsoft.com/office/drawing/2014/main" id="{655F2A1D-1219-8541-B8BC-DE50F03AA01D}"/>
              </a:ext>
            </a:extLst>
          </p:cNvPr>
          <p:cNvSpPr txBox="1"/>
          <p:nvPr/>
        </p:nvSpPr>
        <p:spPr>
          <a:xfrm>
            <a:off x="3636926" y="5934456"/>
            <a:ext cx="4964149" cy="646331"/>
          </a:xfrm>
          <a:prstGeom prst="rect">
            <a:avLst/>
          </a:prstGeom>
          <a:noFill/>
        </p:spPr>
        <p:txBody>
          <a:bodyPr wrap="square" rtlCol="0">
            <a:spAutoFit/>
          </a:bodyPr>
          <a:lstStyle/>
          <a:p>
            <a:pPr algn="ctr"/>
            <a:r>
              <a:rPr lang="en-US" dirty="0">
                <a:solidFill>
                  <a:srgbClr val="008F00"/>
                </a:solidFill>
              </a:rPr>
              <a:t>Vertical Ring Beam (OD 8mm, ID 4mm, delta z=0)</a:t>
            </a:r>
          </a:p>
          <a:p>
            <a:pPr algn="ctr"/>
            <a:r>
              <a:rPr lang="en-US" dirty="0">
                <a:solidFill>
                  <a:srgbClr val="008F00"/>
                </a:solidFill>
              </a:rPr>
              <a:t>Master Slit IN</a:t>
            </a:r>
          </a:p>
        </p:txBody>
      </p:sp>
      <p:pic>
        <p:nvPicPr>
          <p:cNvPr id="11" name="Content Placeholder 7">
            <a:extLst>
              <a:ext uri="{FF2B5EF4-FFF2-40B4-BE49-F238E27FC236}">
                <a16:creationId xmlns:a16="http://schemas.microsoft.com/office/drawing/2014/main" id="{9B78C94F-2AED-C948-883E-7C5DE1D91E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08374" y="1087823"/>
            <a:ext cx="5565772" cy="4174329"/>
          </a:xfrm>
          <a:prstGeom prst="rect">
            <a:avLst/>
          </a:prstGeom>
        </p:spPr>
      </p:pic>
      <p:sp>
        <p:nvSpPr>
          <p:cNvPr id="12" name="TextBox 11">
            <a:extLst>
              <a:ext uri="{FF2B5EF4-FFF2-40B4-BE49-F238E27FC236}">
                <a16:creationId xmlns:a16="http://schemas.microsoft.com/office/drawing/2014/main" id="{874DF97F-8AA3-CD42-8D5E-AAC3BE03B661}"/>
              </a:ext>
            </a:extLst>
          </p:cNvPr>
          <p:cNvSpPr txBox="1"/>
          <p:nvPr/>
        </p:nvSpPr>
        <p:spPr>
          <a:xfrm>
            <a:off x="1566492" y="915152"/>
            <a:ext cx="1512278" cy="400110"/>
          </a:xfrm>
          <a:prstGeom prst="rect">
            <a:avLst/>
          </a:prstGeom>
          <a:noFill/>
        </p:spPr>
        <p:txBody>
          <a:bodyPr wrap="square" rtlCol="0">
            <a:spAutoFit/>
          </a:bodyPr>
          <a:lstStyle/>
          <a:p>
            <a:pPr algn="ctr"/>
            <a:r>
              <a:rPr lang="en-US" sz="2000" dirty="0">
                <a:solidFill>
                  <a:srgbClr val="FF9300"/>
                </a:solidFill>
              </a:rPr>
              <a:t>Installed FD</a:t>
            </a:r>
          </a:p>
        </p:txBody>
      </p:sp>
      <p:sp>
        <p:nvSpPr>
          <p:cNvPr id="13" name="TextBox 12">
            <a:extLst>
              <a:ext uri="{FF2B5EF4-FFF2-40B4-BE49-F238E27FC236}">
                <a16:creationId xmlns:a16="http://schemas.microsoft.com/office/drawing/2014/main" id="{48DFC669-2CFA-574C-B2B0-A8B2CADBABA2}"/>
              </a:ext>
            </a:extLst>
          </p:cNvPr>
          <p:cNvSpPr txBox="1"/>
          <p:nvPr/>
        </p:nvSpPr>
        <p:spPr>
          <a:xfrm>
            <a:off x="5647665" y="915152"/>
            <a:ext cx="1664678" cy="400110"/>
          </a:xfrm>
          <a:prstGeom prst="rect">
            <a:avLst/>
          </a:prstGeom>
          <a:noFill/>
        </p:spPr>
        <p:txBody>
          <a:bodyPr wrap="square" rtlCol="0">
            <a:spAutoFit/>
          </a:bodyPr>
          <a:lstStyle/>
          <a:p>
            <a:pPr algn="ctr"/>
            <a:r>
              <a:rPr lang="en-US" sz="2000" dirty="0">
                <a:solidFill>
                  <a:srgbClr val="FF9300"/>
                </a:solidFill>
              </a:rPr>
              <a:t>45 mm bore</a:t>
            </a:r>
          </a:p>
        </p:txBody>
      </p:sp>
      <p:sp>
        <p:nvSpPr>
          <p:cNvPr id="14" name="TextBox 13">
            <a:extLst>
              <a:ext uri="{FF2B5EF4-FFF2-40B4-BE49-F238E27FC236}">
                <a16:creationId xmlns:a16="http://schemas.microsoft.com/office/drawing/2014/main" id="{50E50711-E4E0-224B-A977-6990264400D2}"/>
              </a:ext>
            </a:extLst>
          </p:cNvPr>
          <p:cNvSpPr txBox="1"/>
          <p:nvPr/>
        </p:nvSpPr>
        <p:spPr>
          <a:xfrm>
            <a:off x="9745011" y="915152"/>
            <a:ext cx="1664678" cy="400110"/>
          </a:xfrm>
          <a:prstGeom prst="rect">
            <a:avLst/>
          </a:prstGeom>
          <a:noFill/>
        </p:spPr>
        <p:txBody>
          <a:bodyPr wrap="square" rtlCol="0">
            <a:spAutoFit/>
          </a:bodyPr>
          <a:lstStyle/>
          <a:p>
            <a:pPr algn="ctr"/>
            <a:r>
              <a:rPr lang="en-US" sz="2000" dirty="0">
                <a:solidFill>
                  <a:srgbClr val="FF9300"/>
                </a:solidFill>
              </a:rPr>
              <a:t>57 mm bore</a:t>
            </a:r>
          </a:p>
        </p:txBody>
      </p:sp>
    </p:spTree>
    <p:extLst>
      <p:ext uri="{BB962C8B-B14F-4D97-AF65-F5344CB8AC3E}">
        <p14:creationId xmlns:p14="http://schemas.microsoft.com/office/powerpoint/2010/main" val="61393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Chopper 1 and 2 Y ON Optimal RF and Solenoids – Master Slit </a:t>
            </a:r>
          </a:p>
        </p:txBody>
      </p:sp>
      <p:pic>
        <p:nvPicPr>
          <p:cNvPr id="8" name="Content Placeholder 7">
            <a:extLst>
              <a:ext uri="{FF2B5EF4-FFF2-40B4-BE49-F238E27FC236}">
                <a16:creationId xmlns:a16="http://schemas.microsoft.com/office/drawing/2014/main" id="{63AE260E-78E2-CB46-8D3C-7141CCB97A1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11163" y="1570435"/>
            <a:ext cx="5565772" cy="4174329"/>
          </a:xfrm>
        </p:spPr>
      </p:pic>
      <p:sp>
        <p:nvSpPr>
          <p:cNvPr id="4" name="Footer Placeholder 3"/>
          <p:cNvSpPr>
            <a:spLocks noGrp="1"/>
          </p:cNvSpPr>
          <p:nvPr>
            <p:ph type="ftr" sz="quarter" idx="11"/>
          </p:nvPr>
        </p:nvSpPr>
        <p:spPr/>
        <p:txBody>
          <a:bodyPr/>
          <a:lstStyle/>
          <a:p>
            <a:r>
              <a:rPr lang="en-US"/>
              <a:t>GPT simulations for Jay's Solenoids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22</a:t>
            </a:fld>
            <a:endParaRPr lang="en-US" dirty="0"/>
          </a:p>
        </p:txBody>
      </p:sp>
      <p:pic>
        <p:nvPicPr>
          <p:cNvPr id="10" name="Content Placeholder 9">
            <a:extLst>
              <a:ext uri="{FF2B5EF4-FFF2-40B4-BE49-F238E27FC236}">
                <a16:creationId xmlns:a16="http://schemas.microsoft.com/office/drawing/2014/main" id="{7A7D5789-B77B-3A4D-BA4E-F810B8862A3E}"/>
              </a:ext>
            </a:extLst>
          </p:cNvPr>
          <p:cNvPicPr>
            <a:picLocks noGrp="1" noChangeAspect="1"/>
          </p:cNvPicPr>
          <p:nvPr>
            <p:ph idx="13"/>
          </p:nvPr>
        </p:nvPicPr>
        <p:blipFill>
          <a:blip r:embed="rId4">
            <a:extLst>
              <a:ext uri="{96DAC541-7B7A-43D3-8B79-37D633B846F1}">
                <asvg:svgBlip xmlns:asvg="http://schemas.microsoft.com/office/drawing/2016/SVG/main" r:embed="rId5"/>
              </a:ext>
            </a:extLst>
          </a:blip>
          <a:stretch>
            <a:fillRect/>
          </a:stretch>
        </p:blipFill>
        <p:spPr>
          <a:xfrm>
            <a:off x="6205538" y="1597819"/>
            <a:ext cx="5492748" cy="4119561"/>
          </a:xfrm>
        </p:spPr>
      </p:pic>
      <p:sp>
        <p:nvSpPr>
          <p:cNvPr id="7" name="TextBox 6">
            <a:extLst>
              <a:ext uri="{FF2B5EF4-FFF2-40B4-BE49-F238E27FC236}">
                <a16:creationId xmlns:a16="http://schemas.microsoft.com/office/drawing/2014/main" id="{8964DC72-EB05-D547-8C1D-1E763F88701A}"/>
              </a:ext>
            </a:extLst>
          </p:cNvPr>
          <p:cNvSpPr txBox="1"/>
          <p:nvPr/>
        </p:nvSpPr>
        <p:spPr>
          <a:xfrm>
            <a:off x="3856733" y="964566"/>
            <a:ext cx="4396154" cy="369332"/>
          </a:xfrm>
          <a:prstGeom prst="rect">
            <a:avLst/>
          </a:prstGeom>
          <a:noFill/>
        </p:spPr>
        <p:txBody>
          <a:bodyPr wrap="square" rtlCol="0">
            <a:spAutoFit/>
          </a:bodyPr>
          <a:lstStyle/>
          <a:p>
            <a:pPr algn="ctr"/>
            <a:r>
              <a:rPr lang="en-US" dirty="0">
                <a:solidFill>
                  <a:srgbClr val="0432FF"/>
                </a:solidFill>
              </a:rPr>
              <a:t>Line of charge at r=0: 360</a:t>
            </a:r>
            <a:r>
              <a:rPr lang="en-US" baseline="30000" dirty="0">
                <a:solidFill>
                  <a:srgbClr val="0432FF"/>
                </a:solidFill>
              </a:rPr>
              <a:t>o</a:t>
            </a:r>
            <a:r>
              <a:rPr lang="en-US" dirty="0">
                <a:solidFill>
                  <a:srgbClr val="0432FF"/>
                </a:solidFill>
              </a:rPr>
              <a:t> train 10</a:t>
            </a:r>
            <a:r>
              <a:rPr lang="en-US" baseline="30000" dirty="0">
                <a:solidFill>
                  <a:srgbClr val="0432FF"/>
                </a:solidFill>
              </a:rPr>
              <a:t>o</a:t>
            </a:r>
            <a:r>
              <a:rPr lang="en-US" dirty="0">
                <a:solidFill>
                  <a:srgbClr val="0432FF"/>
                </a:solidFill>
              </a:rPr>
              <a:t> intervals</a:t>
            </a:r>
          </a:p>
        </p:txBody>
      </p:sp>
    </p:spTree>
    <p:extLst>
      <p:ext uri="{BB962C8B-B14F-4D97-AF65-F5344CB8AC3E}">
        <p14:creationId xmlns:p14="http://schemas.microsoft.com/office/powerpoint/2010/main" val="1496975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Chopper 1 and 2 Y ON Lower RF Amplitude – Master Slit </a:t>
            </a:r>
          </a:p>
        </p:txBody>
      </p:sp>
      <p:pic>
        <p:nvPicPr>
          <p:cNvPr id="8" name="Content Placeholder 7">
            <a:extLst>
              <a:ext uri="{FF2B5EF4-FFF2-40B4-BE49-F238E27FC236}">
                <a16:creationId xmlns:a16="http://schemas.microsoft.com/office/drawing/2014/main" id="{63AE260E-78E2-CB46-8D3C-7141CCB97A1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11163" y="1570435"/>
            <a:ext cx="5565772" cy="4174329"/>
          </a:xfrm>
        </p:spPr>
      </p:pic>
      <p:sp>
        <p:nvSpPr>
          <p:cNvPr id="4" name="Footer Placeholder 3"/>
          <p:cNvSpPr>
            <a:spLocks noGrp="1"/>
          </p:cNvSpPr>
          <p:nvPr>
            <p:ph type="ftr" sz="quarter" idx="11"/>
          </p:nvPr>
        </p:nvSpPr>
        <p:spPr/>
        <p:txBody>
          <a:bodyPr/>
          <a:lstStyle/>
          <a:p>
            <a:r>
              <a:rPr lang="en-US"/>
              <a:t>GPT simulations for Jay's Solenoids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23</a:t>
            </a:fld>
            <a:endParaRPr lang="en-US" dirty="0"/>
          </a:p>
        </p:txBody>
      </p:sp>
      <p:pic>
        <p:nvPicPr>
          <p:cNvPr id="10" name="Content Placeholder 9">
            <a:extLst>
              <a:ext uri="{FF2B5EF4-FFF2-40B4-BE49-F238E27FC236}">
                <a16:creationId xmlns:a16="http://schemas.microsoft.com/office/drawing/2014/main" id="{7A7D5789-B77B-3A4D-BA4E-F810B8862A3E}"/>
              </a:ext>
            </a:extLst>
          </p:cNvPr>
          <p:cNvPicPr>
            <a:picLocks noGrp="1" noChangeAspect="1"/>
          </p:cNvPicPr>
          <p:nvPr>
            <p:ph idx="13"/>
          </p:nvPr>
        </p:nvPicPr>
        <p:blipFill>
          <a:blip r:embed="rId4">
            <a:extLst>
              <a:ext uri="{96DAC541-7B7A-43D3-8B79-37D633B846F1}">
                <asvg:svgBlip xmlns:asvg="http://schemas.microsoft.com/office/drawing/2016/SVG/main" r:embed="rId5"/>
              </a:ext>
            </a:extLst>
          </a:blip>
          <a:stretch>
            <a:fillRect/>
          </a:stretch>
        </p:blipFill>
        <p:spPr>
          <a:xfrm>
            <a:off x="6205538" y="1597819"/>
            <a:ext cx="5492748" cy="4119561"/>
          </a:xfrm>
        </p:spPr>
      </p:pic>
      <p:sp>
        <p:nvSpPr>
          <p:cNvPr id="7" name="TextBox 6">
            <a:extLst>
              <a:ext uri="{FF2B5EF4-FFF2-40B4-BE49-F238E27FC236}">
                <a16:creationId xmlns:a16="http://schemas.microsoft.com/office/drawing/2014/main" id="{AACE97E4-D010-0442-AD67-C9C2E456F9C4}"/>
              </a:ext>
            </a:extLst>
          </p:cNvPr>
          <p:cNvSpPr txBox="1"/>
          <p:nvPr/>
        </p:nvSpPr>
        <p:spPr>
          <a:xfrm>
            <a:off x="3856733" y="964566"/>
            <a:ext cx="4396154" cy="369332"/>
          </a:xfrm>
          <a:prstGeom prst="rect">
            <a:avLst/>
          </a:prstGeom>
          <a:noFill/>
        </p:spPr>
        <p:txBody>
          <a:bodyPr wrap="square" rtlCol="0">
            <a:spAutoFit/>
          </a:bodyPr>
          <a:lstStyle/>
          <a:p>
            <a:pPr algn="ctr"/>
            <a:r>
              <a:rPr lang="en-US" dirty="0">
                <a:solidFill>
                  <a:srgbClr val="0432FF"/>
                </a:solidFill>
              </a:rPr>
              <a:t>Line of charge at r=0: 360</a:t>
            </a:r>
            <a:r>
              <a:rPr lang="en-US" baseline="30000" dirty="0">
                <a:solidFill>
                  <a:srgbClr val="0432FF"/>
                </a:solidFill>
              </a:rPr>
              <a:t>o</a:t>
            </a:r>
            <a:r>
              <a:rPr lang="en-US" dirty="0">
                <a:solidFill>
                  <a:srgbClr val="0432FF"/>
                </a:solidFill>
              </a:rPr>
              <a:t> train 10</a:t>
            </a:r>
            <a:r>
              <a:rPr lang="en-US" baseline="30000" dirty="0">
                <a:solidFill>
                  <a:srgbClr val="0432FF"/>
                </a:solidFill>
              </a:rPr>
              <a:t>o</a:t>
            </a:r>
            <a:r>
              <a:rPr lang="en-US" dirty="0">
                <a:solidFill>
                  <a:srgbClr val="0432FF"/>
                </a:solidFill>
              </a:rPr>
              <a:t> intervals</a:t>
            </a:r>
          </a:p>
        </p:txBody>
      </p:sp>
    </p:spTree>
    <p:extLst>
      <p:ext uri="{BB962C8B-B14F-4D97-AF65-F5344CB8AC3E}">
        <p14:creationId xmlns:p14="http://schemas.microsoft.com/office/powerpoint/2010/main" val="3094909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Chopper 1 and 2 Y ON Higher RF Amplitude – Master Slit </a:t>
            </a:r>
          </a:p>
        </p:txBody>
      </p:sp>
      <p:pic>
        <p:nvPicPr>
          <p:cNvPr id="8" name="Content Placeholder 7">
            <a:extLst>
              <a:ext uri="{FF2B5EF4-FFF2-40B4-BE49-F238E27FC236}">
                <a16:creationId xmlns:a16="http://schemas.microsoft.com/office/drawing/2014/main" id="{63AE260E-78E2-CB46-8D3C-7141CCB97A1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11163" y="1570435"/>
            <a:ext cx="5565772" cy="4174329"/>
          </a:xfrm>
        </p:spPr>
      </p:pic>
      <p:sp>
        <p:nvSpPr>
          <p:cNvPr id="4" name="Footer Placeholder 3"/>
          <p:cNvSpPr>
            <a:spLocks noGrp="1"/>
          </p:cNvSpPr>
          <p:nvPr>
            <p:ph type="ftr" sz="quarter" idx="11"/>
          </p:nvPr>
        </p:nvSpPr>
        <p:spPr/>
        <p:txBody>
          <a:bodyPr/>
          <a:lstStyle/>
          <a:p>
            <a:r>
              <a:rPr lang="en-US"/>
              <a:t>GPT simulations for Jay's Solenoids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24</a:t>
            </a:fld>
            <a:endParaRPr lang="en-US" dirty="0"/>
          </a:p>
        </p:txBody>
      </p:sp>
      <p:pic>
        <p:nvPicPr>
          <p:cNvPr id="10" name="Content Placeholder 9">
            <a:extLst>
              <a:ext uri="{FF2B5EF4-FFF2-40B4-BE49-F238E27FC236}">
                <a16:creationId xmlns:a16="http://schemas.microsoft.com/office/drawing/2014/main" id="{7A7D5789-B77B-3A4D-BA4E-F810B8862A3E}"/>
              </a:ext>
            </a:extLst>
          </p:cNvPr>
          <p:cNvPicPr>
            <a:picLocks noGrp="1" noChangeAspect="1"/>
          </p:cNvPicPr>
          <p:nvPr>
            <p:ph idx="13"/>
          </p:nvPr>
        </p:nvPicPr>
        <p:blipFill>
          <a:blip r:embed="rId4">
            <a:extLst>
              <a:ext uri="{96DAC541-7B7A-43D3-8B79-37D633B846F1}">
                <asvg:svgBlip xmlns:asvg="http://schemas.microsoft.com/office/drawing/2016/SVG/main" r:embed="rId5"/>
              </a:ext>
            </a:extLst>
          </a:blip>
          <a:stretch>
            <a:fillRect/>
          </a:stretch>
        </p:blipFill>
        <p:spPr>
          <a:xfrm>
            <a:off x="6205538" y="1597819"/>
            <a:ext cx="5492748" cy="4119561"/>
          </a:xfrm>
        </p:spPr>
      </p:pic>
      <p:sp>
        <p:nvSpPr>
          <p:cNvPr id="7" name="TextBox 6">
            <a:extLst>
              <a:ext uri="{FF2B5EF4-FFF2-40B4-BE49-F238E27FC236}">
                <a16:creationId xmlns:a16="http://schemas.microsoft.com/office/drawing/2014/main" id="{417CE351-0103-D049-A5DF-3E403AA810BA}"/>
              </a:ext>
            </a:extLst>
          </p:cNvPr>
          <p:cNvSpPr txBox="1"/>
          <p:nvPr/>
        </p:nvSpPr>
        <p:spPr>
          <a:xfrm>
            <a:off x="3856733" y="964566"/>
            <a:ext cx="4396154" cy="369332"/>
          </a:xfrm>
          <a:prstGeom prst="rect">
            <a:avLst/>
          </a:prstGeom>
          <a:noFill/>
        </p:spPr>
        <p:txBody>
          <a:bodyPr wrap="square" rtlCol="0">
            <a:spAutoFit/>
          </a:bodyPr>
          <a:lstStyle/>
          <a:p>
            <a:pPr algn="ctr"/>
            <a:r>
              <a:rPr lang="en-US" dirty="0">
                <a:solidFill>
                  <a:srgbClr val="0432FF"/>
                </a:solidFill>
              </a:rPr>
              <a:t>Line of charge at r=0: 360</a:t>
            </a:r>
            <a:r>
              <a:rPr lang="en-US" baseline="30000" dirty="0">
                <a:solidFill>
                  <a:srgbClr val="0432FF"/>
                </a:solidFill>
              </a:rPr>
              <a:t>o</a:t>
            </a:r>
            <a:r>
              <a:rPr lang="en-US" dirty="0">
                <a:solidFill>
                  <a:srgbClr val="0432FF"/>
                </a:solidFill>
              </a:rPr>
              <a:t> train 10</a:t>
            </a:r>
            <a:r>
              <a:rPr lang="en-US" baseline="30000" dirty="0">
                <a:solidFill>
                  <a:srgbClr val="0432FF"/>
                </a:solidFill>
              </a:rPr>
              <a:t>o</a:t>
            </a:r>
            <a:r>
              <a:rPr lang="en-US" dirty="0">
                <a:solidFill>
                  <a:srgbClr val="0432FF"/>
                </a:solidFill>
              </a:rPr>
              <a:t> intervals</a:t>
            </a:r>
          </a:p>
        </p:txBody>
      </p:sp>
    </p:spTree>
    <p:extLst>
      <p:ext uri="{BB962C8B-B14F-4D97-AF65-F5344CB8AC3E}">
        <p14:creationId xmlns:p14="http://schemas.microsoft.com/office/powerpoint/2010/main" val="1278869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E20CFC4-79EE-6E4F-8536-6C8ECB62D3AF}"/>
              </a:ext>
            </a:extLst>
          </p:cNvPr>
          <p:cNvSpPr>
            <a:spLocks noGrp="1"/>
          </p:cNvSpPr>
          <p:nvPr>
            <p:ph type="title"/>
          </p:nvPr>
        </p:nvSpPr>
        <p:spPr/>
        <p:txBody>
          <a:bodyPr/>
          <a:lstStyle/>
          <a:p>
            <a:r>
              <a:rPr lang="en-US" dirty="0"/>
              <a:t>Conclusion</a:t>
            </a:r>
          </a:p>
        </p:txBody>
      </p:sp>
      <p:sp>
        <p:nvSpPr>
          <p:cNvPr id="8" name="Content Placeholder 7">
            <a:extLst>
              <a:ext uri="{FF2B5EF4-FFF2-40B4-BE49-F238E27FC236}">
                <a16:creationId xmlns:a16="http://schemas.microsoft.com/office/drawing/2014/main" id="{EFE2C471-D479-A546-8AF6-5AD39EE93CF1}"/>
              </a:ext>
            </a:extLst>
          </p:cNvPr>
          <p:cNvSpPr>
            <a:spLocks noGrp="1"/>
          </p:cNvSpPr>
          <p:nvPr>
            <p:ph idx="1"/>
          </p:nvPr>
        </p:nvSpPr>
        <p:spPr/>
        <p:txBody>
          <a:bodyPr>
            <a:normAutofit/>
          </a:bodyPr>
          <a:lstStyle/>
          <a:p>
            <a:endParaRPr lang="en-US" dirty="0"/>
          </a:p>
          <a:p>
            <a:r>
              <a:rPr lang="en-US" dirty="0"/>
              <a:t>Jay’s new design is a viable replacement for all injector solenoids</a:t>
            </a:r>
          </a:p>
          <a:p>
            <a:endParaRPr lang="en-US" dirty="0"/>
          </a:p>
          <a:p>
            <a:r>
              <a:rPr lang="en-US" dirty="0"/>
              <a:t>The change from </a:t>
            </a:r>
            <a:r>
              <a:rPr lang="en-US" dirty="0" err="1"/>
              <a:t>mpmp</a:t>
            </a:r>
            <a:r>
              <a:rPr lang="en-US" dirty="0"/>
              <a:t> to </a:t>
            </a:r>
            <a:r>
              <a:rPr lang="en-US" dirty="0" err="1"/>
              <a:t>mppm</a:t>
            </a:r>
            <a:r>
              <a:rPr lang="en-US" dirty="0"/>
              <a:t> for the two chopper solenoids is necessitated by the longer </a:t>
            </a:r>
            <a:r>
              <a:rPr lang="en-US" dirty="0" err="1"/>
              <a:t>Bz</a:t>
            </a:r>
            <a:r>
              <a:rPr lang="en-US" dirty="0"/>
              <a:t> field inherent in flatter focusing vs. radius and the z displacement of hall slits. </a:t>
            </a:r>
          </a:p>
          <a:p>
            <a:pPr lvl="1"/>
            <a:r>
              <a:rPr lang="en-US" dirty="0"/>
              <a:t>Sign can be flipped on second FD for a feasibility check with beam in present injector</a:t>
            </a:r>
          </a:p>
          <a:p>
            <a:pPr lvl="2"/>
            <a:r>
              <a:rPr lang="en-US" dirty="0"/>
              <a:t>not a full test since FD was designed to have no </a:t>
            </a:r>
            <a:r>
              <a:rPr lang="en-US" dirty="0" err="1"/>
              <a:t>Bz</a:t>
            </a:r>
            <a:r>
              <a:rPr lang="en-US" dirty="0"/>
              <a:t> a cm beyond the magnet.</a:t>
            </a:r>
          </a:p>
          <a:p>
            <a:r>
              <a:rPr lang="en-US" dirty="0"/>
              <a:t>An alternative which would eliminate this risk (and lower RF drive on chopper cavities for 200 kV or 275 kV KE beam) would be to increase the chopper cavities separation by perhaps 50 cm, allowing the FD replacements to be moved 10 cm farther from the slits and each other.</a:t>
            </a:r>
          </a:p>
          <a:p>
            <a:endParaRPr lang="en-US" dirty="0"/>
          </a:p>
        </p:txBody>
      </p:sp>
      <p:sp>
        <p:nvSpPr>
          <p:cNvPr id="4" name="Footer Placeholder 3">
            <a:extLst>
              <a:ext uri="{FF2B5EF4-FFF2-40B4-BE49-F238E27FC236}">
                <a16:creationId xmlns:a16="http://schemas.microsoft.com/office/drawing/2014/main" id="{4BF82180-ADAB-A049-A3BC-969FD1568E60}"/>
              </a:ext>
            </a:extLst>
          </p:cNvPr>
          <p:cNvSpPr>
            <a:spLocks noGrp="1"/>
          </p:cNvSpPr>
          <p:nvPr>
            <p:ph type="ftr" sz="quarter" idx="11"/>
          </p:nvPr>
        </p:nvSpPr>
        <p:spPr/>
        <p:txBody>
          <a:bodyPr/>
          <a:lstStyle/>
          <a:p>
            <a:r>
              <a:rPr lang="en-US"/>
              <a:t>GPT simulations for Jay's Solenoids</a:t>
            </a:r>
            <a:endParaRPr lang="en-US" dirty="0"/>
          </a:p>
        </p:txBody>
      </p:sp>
      <p:sp>
        <p:nvSpPr>
          <p:cNvPr id="5" name="Slide Number Placeholder 4">
            <a:extLst>
              <a:ext uri="{FF2B5EF4-FFF2-40B4-BE49-F238E27FC236}">
                <a16:creationId xmlns:a16="http://schemas.microsoft.com/office/drawing/2014/main" id="{C0EAB8EE-FDB6-9E47-BDD9-56AE2996ACF3}"/>
              </a:ext>
            </a:extLst>
          </p:cNvPr>
          <p:cNvSpPr>
            <a:spLocks noGrp="1"/>
          </p:cNvSpPr>
          <p:nvPr>
            <p:ph type="sldNum" sz="quarter" idx="12"/>
          </p:nvPr>
        </p:nvSpPr>
        <p:spPr/>
        <p:txBody>
          <a:bodyPr/>
          <a:lstStyle/>
          <a:p>
            <a:fld id="{07E1C93C-5050-FC42-8F10-D22D4F119D13}" type="slidenum">
              <a:rPr lang="en-US" smtClean="0"/>
              <a:pPr/>
              <a:t>25</a:t>
            </a:fld>
            <a:endParaRPr lang="en-US" dirty="0"/>
          </a:p>
        </p:txBody>
      </p:sp>
    </p:spTree>
    <p:extLst>
      <p:ext uri="{BB962C8B-B14F-4D97-AF65-F5344CB8AC3E}">
        <p14:creationId xmlns:p14="http://schemas.microsoft.com/office/powerpoint/2010/main" val="2121474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Fopt</a:t>
            </a:r>
            <a:r>
              <a:rPr lang="en-US" dirty="0"/>
              <a:t>: Poisson vs. Opera3d Models of Installed Solenoids: FD, FA, FG, FL</a:t>
            </a:r>
          </a:p>
        </p:txBody>
      </p:sp>
      <p:pic>
        <p:nvPicPr>
          <p:cNvPr id="8" name="Content Placeholder 7">
            <a:extLst>
              <a:ext uri="{FF2B5EF4-FFF2-40B4-BE49-F238E27FC236}">
                <a16:creationId xmlns:a16="http://schemas.microsoft.com/office/drawing/2014/main" id="{63AE260E-78E2-CB46-8D3C-7141CCB97A1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35634" y="2144862"/>
            <a:ext cx="6082450" cy="4561838"/>
          </a:xfrm>
        </p:spPr>
      </p:pic>
      <p:sp>
        <p:nvSpPr>
          <p:cNvPr id="4" name="Footer Placeholder 3"/>
          <p:cNvSpPr>
            <a:spLocks noGrp="1"/>
          </p:cNvSpPr>
          <p:nvPr>
            <p:ph type="ftr" sz="quarter" idx="11"/>
          </p:nvPr>
        </p:nvSpPr>
        <p:spPr/>
        <p:txBody>
          <a:bodyPr/>
          <a:lstStyle/>
          <a:p>
            <a:r>
              <a:rPr lang="en-US"/>
              <a:t>GPT simulations for Jay's Solenoids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a:t>
            </a:fld>
            <a:endParaRPr lang="en-US" dirty="0"/>
          </a:p>
        </p:txBody>
      </p:sp>
      <p:pic>
        <p:nvPicPr>
          <p:cNvPr id="10" name="Content Placeholder 9">
            <a:extLst>
              <a:ext uri="{FF2B5EF4-FFF2-40B4-BE49-F238E27FC236}">
                <a16:creationId xmlns:a16="http://schemas.microsoft.com/office/drawing/2014/main" id="{7A7D5789-B77B-3A4D-BA4E-F810B8862A3E}"/>
              </a:ext>
            </a:extLst>
          </p:cNvPr>
          <p:cNvPicPr>
            <a:picLocks noGrp="1" noChangeAspect="1"/>
          </p:cNvPicPr>
          <p:nvPr>
            <p:ph idx="13"/>
          </p:nvPr>
        </p:nvPicPr>
        <p:blipFill>
          <a:blip r:embed="rId4">
            <a:extLst>
              <a:ext uri="{96DAC541-7B7A-43D3-8B79-37D633B846F1}">
                <asvg:svgBlip xmlns:asvg="http://schemas.microsoft.com/office/drawing/2016/SVG/main" r:embed="rId5"/>
              </a:ext>
            </a:extLst>
          </a:blip>
          <a:stretch>
            <a:fillRect/>
          </a:stretch>
        </p:blipFill>
        <p:spPr>
          <a:xfrm>
            <a:off x="6153719" y="2174269"/>
            <a:ext cx="6002648" cy="4501986"/>
          </a:xfrm>
        </p:spPr>
      </p:pic>
      <p:pic>
        <p:nvPicPr>
          <p:cNvPr id="7" name="Picture 6">
            <a:extLst>
              <a:ext uri="{FF2B5EF4-FFF2-40B4-BE49-F238E27FC236}">
                <a16:creationId xmlns:a16="http://schemas.microsoft.com/office/drawing/2014/main" id="{E010C240-BD5F-174D-8376-421AAF811112}"/>
              </a:ext>
            </a:extLst>
          </p:cNvPr>
          <p:cNvPicPr>
            <a:picLocks noChangeAspect="1"/>
          </p:cNvPicPr>
          <p:nvPr/>
        </p:nvPicPr>
        <p:blipFill>
          <a:blip r:embed="rId6"/>
          <a:stretch>
            <a:fillRect/>
          </a:stretch>
        </p:blipFill>
        <p:spPr>
          <a:xfrm>
            <a:off x="3025860" y="647864"/>
            <a:ext cx="6057900" cy="1841500"/>
          </a:xfrm>
          <a:prstGeom prst="rect">
            <a:avLst/>
          </a:prstGeom>
        </p:spPr>
      </p:pic>
    </p:spTree>
    <p:extLst>
      <p:ext uri="{BB962C8B-B14F-4D97-AF65-F5344CB8AC3E}">
        <p14:creationId xmlns:p14="http://schemas.microsoft.com/office/powerpoint/2010/main" val="1776898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CD91F-44A9-D948-94FD-B06A0B40F1D3}"/>
              </a:ext>
            </a:extLst>
          </p:cNvPr>
          <p:cNvSpPr>
            <a:spLocks noGrp="1"/>
          </p:cNvSpPr>
          <p:nvPr>
            <p:ph type="title"/>
          </p:nvPr>
        </p:nvSpPr>
        <p:spPr/>
        <p:txBody>
          <a:bodyPr/>
          <a:lstStyle/>
          <a:p>
            <a:r>
              <a:rPr lang="en-US" dirty="0"/>
              <a:t>Jay’s New Design as FD and FA: Stand Alone Assessment</a:t>
            </a:r>
          </a:p>
        </p:txBody>
      </p:sp>
      <p:pic>
        <p:nvPicPr>
          <p:cNvPr id="9" name="Content Placeholder 8">
            <a:extLst>
              <a:ext uri="{FF2B5EF4-FFF2-40B4-BE49-F238E27FC236}">
                <a16:creationId xmlns:a16="http://schemas.microsoft.com/office/drawing/2014/main" id="{916B6981-EE58-0F4E-A66E-EBFACAA6E5D5}"/>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1013557" y="570383"/>
            <a:ext cx="4156317" cy="3117238"/>
          </a:xfrm>
        </p:spPr>
      </p:pic>
      <p:sp>
        <p:nvSpPr>
          <p:cNvPr id="4" name="Footer Placeholder 3">
            <a:extLst>
              <a:ext uri="{FF2B5EF4-FFF2-40B4-BE49-F238E27FC236}">
                <a16:creationId xmlns:a16="http://schemas.microsoft.com/office/drawing/2014/main" id="{21F16B41-8945-574A-862D-0262D6D2B12E}"/>
              </a:ext>
            </a:extLst>
          </p:cNvPr>
          <p:cNvSpPr>
            <a:spLocks noGrp="1"/>
          </p:cNvSpPr>
          <p:nvPr>
            <p:ph type="ftr" sz="quarter" idx="11"/>
          </p:nvPr>
        </p:nvSpPr>
        <p:spPr/>
        <p:txBody>
          <a:bodyPr/>
          <a:lstStyle/>
          <a:p>
            <a:r>
              <a:rPr lang="en-US"/>
              <a:t>GPT simulations for Jay's Solenoids</a:t>
            </a:r>
            <a:endParaRPr lang="en-US" dirty="0"/>
          </a:p>
        </p:txBody>
      </p:sp>
      <p:sp>
        <p:nvSpPr>
          <p:cNvPr id="5" name="Slide Number Placeholder 4">
            <a:extLst>
              <a:ext uri="{FF2B5EF4-FFF2-40B4-BE49-F238E27FC236}">
                <a16:creationId xmlns:a16="http://schemas.microsoft.com/office/drawing/2014/main" id="{E546D675-15C0-6640-A1E0-4BB371A7FC33}"/>
              </a:ext>
            </a:extLst>
          </p:cNvPr>
          <p:cNvSpPr>
            <a:spLocks noGrp="1"/>
          </p:cNvSpPr>
          <p:nvPr>
            <p:ph type="sldNum" sz="quarter" idx="12"/>
          </p:nvPr>
        </p:nvSpPr>
        <p:spPr/>
        <p:txBody>
          <a:bodyPr/>
          <a:lstStyle/>
          <a:p>
            <a:fld id="{07E1C93C-5050-FC42-8F10-D22D4F119D13}" type="slidenum">
              <a:rPr lang="en-US" smtClean="0"/>
              <a:pPr/>
              <a:t>4</a:t>
            </a:fld>
            <a:endParaRPr lang="en-US" dirty="0"/>
          </a:p>
        </p:txBody>
      </p:sp>
      <p:pic>
        <p:nvPicPr>
          <p:cNvPr id="11" name="Content Placeholder 10">
            <a:extLst>
              <a:ext uri="{FF2B5EF4-FFF2-40B4-BE49-F238E27FC236}">
                <a16:creationId xmlns:a16="http://schemas.microsoft.com/office/drawing/2014/main" id="{31C9C31E-8461-1E4E-A522-72FD41FAAFD1}"/>
              </a:ext>
            </a:extLst>
          </p:cNvPr>
          <p:cNvPicPr>
            <a:picLocks noGrp="1" noChangeAspect="1"/>
          </p:cNvPicPr>
          <p:nvPr>
            <p:ph idx="13"/>
          </p:nvPr>
        </p:nvPicPr>
        <p:blipFill>
          <a:blip r:embed="rId4">
            <a:extLst>
              <a:ext uri="{96DAC541-7B7A-43D3-8B79-37D633B846F1}">
                <asvg:svgBlip xmlns:asvg="http://schemas.microsoft.com/office/drawing/2016/SVG/main" r:embed="rId5"/>
              </a:ext>
            </a:extLst>
          </a:blip>
          <a:stretch>
            <a:fillRect/>
          </a:stretch>
        </p:blipFill>
        <p:spPr>
          <a:xfrm>
            <a:off x="6439426" y="569950"/>
            <a:ext cx="4157473" cy="3118104"/>
          </a:xfrm>
        </p:spPr>
      </p:pic>
      <p:pic>
        <p:nvPicPr>
          <p:cNvPr id="12" name="Content Placeholder 8">
            <a:extLst>
              <a:ext uri="{FF2B5EF4-FFF2-40B4-BE49-F238E27FC236}">
                <a16:creationId xmlns:a16="http://schemas.microsoft.com/office/drawing/2014/main" id="{CA504A50-A945-8E40-9CEC-40F586B566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3557" y="3525944"/>
            <a:ext cx="4156316" cy="3117237"/>
          </a:xfrm>
          <a:prstGeom prst="rect">
            <a:avLst/>
          </a:prstGeom>
        </p:spPr>
      </p:pic>
      <p:pic>
        <p:nvPicPr>
          <p:cNvPr id="13" name="Picture 12">
            <a:extLst>
              <a:ext uri="{FF2B5EF4-FFF2-40B4-BE49-F238E27FC236}">
                <a16:creationId xmlns:a16="http://schemas.microsoft.com/office/drawing/2014/main" id="{694BBBAF-1EA7-B045-909D-2D01E88E8522}"/>
              </a:ext>
            </a:extLst>
          </p:cNvPr>
          <p:cNvPicPr>
            <a:picLocks noChangeAspect="1"/>
          </p:cNvPicPr>
          <p:nvPr/>
        </p:nvPicPr>
        <p:blipFill>
          <a:blip r:embed="rId8"/>
          <a:stretch>
            <a:fillRect/>
          </a:stretch>
        </p:blipFill>
        <p:spPr>
          <a:xfrm>
            <a:off x="5711462" y="4058731"/>
            <a:ext cx="5613400" cy="2552700"/>
          </a:xfrm>
          <a:prstGeom prst="rect">
            <a:avLst/>
          </a:prstGeom>
        </p:spPr>
      </p:pic>
      <p:sp>
        <p:nvSpPr>
          <p:cNvPr id="3" name="TextBox 2">
            <a:extLst>
              <a:ext uri="{FF2B5EF4-FFF2-40B4-BE49-F238E27FC236}">
                <a16:creationId xmlns:a16="http://schemas.microsoft.com/office/drawing/2014/main" id="{1A855CE8-C96C-1F4F-90A5-91E7257F9CB3}"/>
              </a:ext>
            </a:extLst>
          </p:cNvPr>
          <p:cNvSpPr txBox="1"/>
          <p:nvPr/>
        </p:nvSpPr>
        <p:spPr>
          <a:xfrm>
            <a:off x="3352433" y="2493403"/>
            <a:ext cx="1512278" cy="400110"/>
          </a:xfrm>
          <a:prstGeom prst="rect">
            <a:avLst/>
          </a:prstGeom>
          <a:noFill/>
        </p:spPr>
        <p:txBody>
          <a:bodyPr wrap="square" rtlCol="0">
            <a:spAutoFit/>
          </a:bodyPr>
          <a:lstStyle/>
          <a:p>
            <a:pPr algn="ctr"/>
            <a:r>
              <a:rPr lang="en-US" sz="2000" dirty="0">
                <a:solidFill>
                  <a:srgbClr val="FF9300"/>
                </a:solidFill>
              </a:rPr>
              <a:t>Installed FD</a:t>
            </a:r>
          </a:p>
        </p:txBody>
      </p:sp>
      <p:sp>
        <p:nvSpPr>
          <p:cNvPr id="10" name="TextBox 9">
            <a:extLst>
              <a:ext uri="{FF2B5EF4-FFF2-40B4-BE49-F238E27FC236}">
                <a16:creationId xmlns:a16="http://schemas.microsoft.com/office/drawing/2014/main" id="{B0EB1AE9-4D84-E04F-B242-077DE6955163}"/>
              </a:ext>
            </a:extLst>
          </p:cNvPr>
          <p:cNvSpPr txBox="1"/>
          <p:nvPr/>
        </p:nvSpPr>
        <p:spPr>
          <a:xfrm>
            <a:off x="3352433" y="5448807"/>
            <a:ext cx="1512278" cy="400110"/>
          </a:xfrm>
          <a:prstGeom prst="rect">
            <a:avLst/>
          </a:prstGeom>
          <a:noFill/>
        </p:spPr>
        <p:txBody>
          <a:bodyPr wrap="square" rtlCol="0">
            <a:spAutoFit/>
          </a:bodyPr>
          <a:lstStyle/>
          <a:p>
            <a:pPr algn="ctr"/>
            <a:r>
              <a:rPr lang="en-US" sz="2000" dirty="0">
                <a:solidFill>
                  <a:srgbClr val="FF9300"/>
                </a:solidFill>
              </a:rPr>
              <a:t>Installed FA</a:t>
            </a:r>
          </a:p>
        </p:txBody>
      </p:sp>
      <p:sp>
        <p:nvSpPr>
          <p:cNvPr id="14" name="TextBox 13">
            <a:extLst>
              <a:ext uri="{FF2B5EF4-FFF2-40B4-BE49-F238E27FC236}">
                <a16:creationId xmlns:a16="http://schemas.microsoft.com/office/drawing/2014/main" id="{73A166FC-B931-3B4D-9966-6AD5A5D01A19}"/>
              </a:ext>
            </a:extLst>
          </p:cNvPr>
          <p:cNvSpPr txBox="1"/>
          <p:nvPr/>
        </p:nvSpPr>
        <p:spPr>
          <a:xfrm>
            <a:off x="8768861" y="2316842"/>
            <a:ext cx="1664678" cy="707886"/>
          </a:xfrm>
          <a:prstGeom prst="rect">
            <a:avLst/>
          </a:prstGeom>
          <a:noFill/>
        </p:spPr>
        <p:txBody>
          <a:bodyPr wrap="square" rtlCol="0">
            <a:spAutoFit/>
          </a:bodyPr>
          <a:lstStyle/>
          <a:p>
            <a:pPr algn="ctr"/>
            <a:r>
              <a:rPr lang="en-US" sz="2000" dirty="0">
                <a:solidFill>
                  <a:srgbClr val="FF9300"/>
                </a:solidFill>
              </a:rPr>
              <a:t>Jay’s Design (57 mm bore)</a:t>
            </a:r>
          </a:p>
        </p:txBody>
      </p:sp>
    </p:spTree>
    <p:extLst>
      <p:ext uri="{BB962C8B-B14F-4D97-AF65-F5344CB8AC3E}">
        <p14:creationId xmlns:p14="http://schemas.microsoft.com/office/powerpoint/2010/main" val="2142946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FD: Focal Length vs. Vertical Beam Displacement (y=15 mm)</a:t>
            </a:r>
          </a:p>
        </p:txBody>
      </p:sp>
      <p:pic>
        <p:nvPicPr>
          <p:cNvPr id="8" name="Content Placeholder 7">
            <a:extLst>
              <a:ext uri="{FF2B5EF4-FFF2-40B4-BE49-F238E27FC236}">
                <a16:creationId xmlns:a16="http://schemas.microsoft.com/office/drawing/2014/main" id="{63AE260E-78E2-CB46-8D3C-7141CCB97A1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11163" y="1570435"/>
            <a:ext cx="5565773" cy="4174329"/>
          </a:xfrm>
        </p:spPr>
      </p:pic>
      <p:sp>
        <p:nvSpPr>
          <p:cNvPr id="4" name="Footer Placeholder 3"/>
          <p:cNvSpPr>
            <a:spLocks noGrp="1"/>
          </p:cNvSpPr>
          <p:nvPr>
            <p:ph type="ftr" sz="quarter" idx="11"/>
          </p:nvPr>
        </p:nvSpPr>
        <p:spPr/>
        <p:txBody>
          <a:bodyPr/>
          <a:lstStyle/>
          <a:p>
            <a:r>
              <a:rPr lang="en-US"/>
              <a:t>GPT simulations for Jay's Solenoids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5</a:t>
            </a:fld>
            <a:endParaRPr lang="en-US" dirty="0"/>
          </a:p>
        </p:txBody>
      </p:sp>
      <p:pic>
        <p:nvPicPr>
          <p:cNvPr id="10" name="Content Placeholder 9">
            <a:extLst>
              <a:ext uri="{FF2B5EF4-FFF2-40B4-BE49-F238E27FC236}">
                <a16:creationId xmlns:a16="http://schemas.microsoft.com/office/drawing/2014/main" id="{7A7D5789-B77B-3A4D-BA4E-F810B8862A3E}"/>
              </a:ext>
            </a:extLst>
          </p:cNvPr>
          <p:cNvPicPr>
            <a:picLocks noGrp="1" noChangeAspect="1"/>
          </p:cNvPicPr>
          <p:nvPr>
            <p:ph idx="13"/>
          </p:nvPr>
        </p:nvPicPr>
        <p:blipFill>
          <a:blip r:embed="rId4">
            <a:extLst>
              <a:ext uri="{96DAC541-7B7A-43D3-8B79-37D633B846F1}">
                <asvg:svgBlip xmlns:asvg="http://schemas.microsoft.com/office/drawing/2016/SVG/main" r:embed="rId5"/>
              </a:ext>
            </a:extLst>
          </a:blip>
          <a:stretch>
            <a:fillRect/>
          </a:stretch>
        </p:blipFill>
        <p:spPr>
          <a:xfrm>
            <a:off x="6205538" y="1597819"/>
            <a:ext cx="5492748" cy="4119561"/>
          </a:xfrm>
        </p:spPr>
      </p:pic>
      <p:sp>
        <p:nvSpPr>
          <p:cNvPr id="6" name="TextBox 5">
            <a:extLst>
              <a:ext uri="{FF2B5EF4-FFF2-40B4-BE49-F238E27FC236}">
                <a16:creationId xmlns:a16="http://schemas.microsoft.com/office/drawing/2014/main" id="{096ADDCF-BC2A-EA4B-B469-043C82912EE3}"/>
              </a:ext>
            </a:extLst>
          </p:cNvPr>
          <p:cNvSpPr txBox="1"/>
          <p:nvPr/>
        </p:nvSpPr>
        <p:spPr>
          <a:xfrm>
            <a:off x="1271953" y="1185530"/>
            <a:ext cx="4564305" cy="400110"/>
          </a:xfrm>
          <a:prstGeom prst="rect">
            <a:avLst/>
          </a:prstGeom>
          <a:noFill/>
        </p:spPr>
        <p:txBody>
          <a:bodyPr wrap="square" rtlCol="0">
            <a:spAutoFit/>
          </a:bodyPr>
          <a:lstStyle/>
          <a:p>
            <a:pPr algn="ctr"/>
            <a:r>
              <a:rPr lang="en-US" sz="2000" dirty="0"/>
              <a:t>Vertical Displacement: -20 mm to +20 mm</a:t>
            </a:r>
          </a:p>
        </p:txBody>
      </p:sp>
      <p:sp>
        <p:nvSpPr>
          <p:cNvPr id="9" name="TextBox 8">
            <a:extLst>
              <a:ext uri="{FF2B5EF4-FFF2-40B4-BE49-F238E27FC236}">
                <a16:creationId xmlns:a16="http://schemas.microsoft.com/office/drawing/2014/main" id="{CE848722-2A90-0A46-A8E6-157CADE5D248}"/>
              </a:ext>
            </a:extLst>
          </p:cNvPr>
          <p:cNvSpPr txBox="1"/>
          <p:nvPr/>
        </p:nvSpPr>
        <p:spPr>
          <a:xfrm>
            <a:off x="6837726" y="1185530"/>
            <a:ext cx="4564305" cy="400110"/>
          </a:xfrm>
          <a:prstGeom prst="rect">
            <a:avLst/>
          </a:prstGeom>
          <a:noFill/>
        </p:spPr>
        <p:txBody>
          <a:bodyPr wrap="square" rtlCol="0">
            <a:spAutoFit/>
          </a:bodyPr>
          <a:lstStyle/>
          <a:p>
            <a:pPr algn="ctr"/>
            <a:r>
              <a:rPr lang="en-US" sz="2000" dirty="0"/>
              <a:t>Zoom to +12 mm to +18 mm</a:t>
            </a:r>
          </a:p>
        </p:txBody>
      </p:sp>
    </p:spTree>
    <p:extLst>
      <p:ext uri="{BB962C8B-B14F-4D97-AF65-F5344CB8AC3E}">
        <p14:creationId xmlns:p14="http://schemas.microsoft.com/office/powerpoint/2010/main" val="1511776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FA: Focal Length vs. Vertical Beam Displacement (Solenoid Center)</a:t>
            </a:r>
          </a:p>
        </p:txBody>
      </p:sp>
      <p:pic>
        <p:nvPicPr>
          <p:cNvPr id="8" name="Content Placeholder 7">
            <a:extLst>
              <a:ext uri="{FF2B5EF4-FFF2-40B4-BE49-F238E27FC236}">
                <a16:creationId xmlns:a16="http://schemas.microsoft.com/office/drawing/2014/main" id="{63AE260E-78E2-CB46-8D3C-7141CCB97A1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11163" y="1570435"/>
            <a:ext cx="5565773" cy="4174330"/>
          </a:xfrm>
        </p:spPr>
      </p:pic>
      <p:sp>
        <p:nvSpPr>
          <p:cNvPr id="4" name="Footer Placeholder 3"/>
          <p:cNvSpPr>
            <a:spLocks noGrp="1"/>
          </p:cNvSpPr>
          <p:nvPr>
            <p:ph type="ftr" sz="quarter" idx="11"/>
          </p:nvPr>
        </p:nvSpPr>
        <p:spPr/>
        <p:txBody>
          <a:bodyPr/>
          <a:lstStyle/>
          <a:p>
            <a:r>
              <a:rPr lang="en-US"/>
              <a:t>GPT simulations for Jay's Solenoids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6</a:t>
            </a:fld>
            <a:endParaRPr lang="en-US" dirty="0"/>
          </a:p>
        </p:txBody>
      </p:sp>
      <p:pic>
        <p:nvPicPr>
          <p:cNvPr id="10" name="Content Placeholder 9">
            <a:extLst>
              <a:ext uri="{FF2B5EF4-FFF2-40B4-BE49-F238E27FC236}">
                <a16:creationId xmlns:a16="http://schemas.microsoft.com/office/drawing/2014/main" id="{7A7D5789-B77B-3A4D-BA4E-F810B8862A3E}"/>
              </a:ext>
            </a:extLst>
          </p:cNvPr>
          <p:cNvPicPr>
            <a:picLocks noGrp="1" noChangeAspect="1"/>
          </p:cNvPicPr>
          <p:nvPr>
            <p:ph idx="13"/>
          </p:nvPr>
        </p:nvPicPr>
        <p:blipFill>
          <a:blip r:embed="rId4">
            <a:extLst>
              <a:ext uri="{96DAC541-7B7A-43D3-8B79-37D633B846F1}">
                <asvg:svgBlip xmlns:asvg="http://schemas.microsoft.com/office/drawing/2016/SVG/main" r:embed="rId5"/>
              </a:ext>
            </a:extLst>
          </a:blip>
          <a:stretch>
            <a:fillRect/>
          </a:stretch>
        </p:blipFill>
        <p:spPr>
          <a:xfrm>
            <a:off x="6205538" y="1597819"/>
            <a:ext cx="5492748" cy="4119561"/>
          </a:xfrm>
        </p:spPr>
      </p:pic>
    </p:spTree>
    <p:extLst>
      <p:ext uri="{BB962C8B-B14F-4D97-AF65-F5344CB8AC3E}">
        <p14:creationId xmlns:p14="http://schemas.microsoft.com/office/powerpoint/2010/main" val="1660059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FD and FA: Residual Horizontal Displacement</a:t>
            </a:r>
          </a:p>
        </p:txBody>
      </p:sp>
      <p:pic>
        <p:nvPicPr>
          <p:cNvPr id="8" name="Content Placeholder 7">
            <a:extLst>
              <a:ext uri="{FF2B5EF4-FFF2-40B4-BE49-F238E27FC236}">
                <a16:creationId xmlns:a16="http://schemas.microsoft.com/office/drawing/2014/main" id="{63AE260E-78E2-CB46-8D3C-7141CCB97A1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11163" y="1570435"/>
            <a:ext cx="5565773" cy="4174330"/>
          </a:xfrm>
        </p:spPr>
      </p:pic>
      <p:sp>
        <p:nvSpPr>
          <p:cNvPr id="4" name="Footer Placeholder 3"/>
          <p:cNvSpPr>
            <a:spLocks noGrp="1"/>
          </p:cNvSpPr>
          <p:nvPr>
            <p:ph type="ftr" sz="quarter" idx="11"/>
          </p:nvPr>
        </p:nvSpPr>
        <p:spPr/>
        <p:txBody>
          <a:bodyPr/>
          <a:lstStyle/>
          <a:p>
            <a:r>
              <a:rPr lang="en-US"/>
              <a:t>GPT simulations for Jay's Solenoids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7</a:t>
            </a:fld>
            <a:endParaRPr lang="en-US" dirty="0"/>
          </a:p>
        </p:txBody>
      </p:sp>
      <p:pic>
        <p:nvPicPr>
          <p:cNvPr id="10" name="Content Placeholder 9">
            <a:extLst>
              <a:ext uri="{FF2B5EF4-FFF2-40B4-BE49-F238E27FC236}">
                <a16:creationId xmlns:a16="http://schemas.microsoft.com/office/drawing/2014/main" id="{7A7D5789-B77B-3A4D-BA4E-F810B8862A3E}"/>
              </a:ext>
            </a:extLst>
          </p:cNvPr>
          <p:cNvPicPr>
            <a:picLocks noGrp="1" noChangeAspect="1"/>
          </p:cNvPicPr>
          <p:nvPr>
            <p:ph idx="13"/>
          </p:nvPr>
        </p:nvPicPr>
        <p:blipFill>
          <a:blip r:embed="rId4">
            <a:extLst>
              <a:ext uri="{96DAC541-7B7A-43D3-8B79-37D633B846F1}">
                <asvg:svgBlip xmlns:asvg="http://schemas.microsoft.com/office/drawing/2016/SVG/main" r:embed="rId5"/>
              </a:ext>
            </a:extLst>
          </a:blip>
          <a:stretch>
            <a:fillRect/>
          </a:stretch>
        </p:blipFill>
        <p:spPr>
          <a:xfrm>
            <a:off x="6205538" y="1597819"/>
            <a:ext cx="5492748" cy="4119561"/>
          </a:xfrm>
        </p:spPr>
      </p:pic>
    </p:spTree>
    <p:extLst>
      <p:ext uri="{BB962C8B-B14F-4D97-AF65-F5344CB8AC3E}">
        <p14:creationId xmlns:p14="http://schemas.microsoft.com/office/powerpoint/2010/main" val="2870394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2F1A2-338E-4742-968B-11F7324C61E7}"/>
              </a:ext>
            </a:extLst>
          </p:cNvPr>
          <p:cNvSpPr>
            <a:spLocks noGrp="1"/>
          </p:cNvSpPr>
          <p:nvPr>
            <p:ph type="title"/>
          </p:nvPr>
        </p:nvSpPr>
        <p:spPr/>
        <p:txBody>
          <a:bodyPr/>
          <a:lstStyle/>
          <a:p>
            <a:r>
              <a:rPr lang="en-US" dirty="0"/>
              <a:t>Jay’s New Design as an FD in Chopper System</a:t>
            </a:r>
          </a:p>
        </p:txBody>
      </p:sp>
      <p:sp>
        <p:nvSpPr>
          <p:cNvPr id="3" name="Content Placeholder 2">
            <a:extLst>
              <a:ext uri="{FF2B5EF4-FFF2-40B4-BE49-F238E27FC236}">
                <a16:creationId xmlns:a16="http://schemas.microsoft.com/office/drawing/2014/main" id="{2E789326-A16A-7A49-A1DF-E32D49DD7F1B}"/>
              </a:ext>
            </a:extLst>
          </p:cNvPr>
          <p:cNvSpPr>
            <a:spLocks noGrp="1"/>
          </p:cNvSpPr>
          <p:nvPr>
            <p:ph idx="1"/>
          </p:nvPr>
        </p:nvSpPr>
        <p:spPr/>
        <p:txBody>
          <a:bodyPr/>
          <a:lstStyle/>
          <a:p>
            <a:r>
              <a:rPr lang="en-US" dirty="0"/>
              <a:t>Installed FD field sense (a.k.a. </a:t>
            </a:r>
            <a:r>
              <a:rPr lang="en-US" dirty="0" err="1"/>
              <a:t>mpmp</a:t>
            </a:r>
            <a:r>
              <a:rPr lang="en-US" dirty="0"/>
              <a:t>)</a:t>
            </a:r>
          </a:p>
          <a:p>
            <a:pPr lvl="1"/>
            <a:r>
              <a:rPr lang="en-US" dirty="0"/>
              <a:t>FD1: -</a:t>
            </a:r>
            <a:r>
              <a:rPr lang="en-US" dirty="0" err="1"/>
              <a:t>Bz</a:t>
            </a:r>
            <a:r>
              <a:rPr lang="en-US" dirty="0"/>
              <a:t> +</a:t>
            </a:r>
            <a:r>
              <a:rPr lang="en-US" dirty="0" err="1"/>
              <a:t>Bz</a:t>
            </a:r>
            <a:endParaRPr lang="en-US" dirty="0"/>
          </a:p>
          <a:p>
            <a:pPr lvl="1"/>
            <a:r>
              <a:rPr lang="en-US" dirty="0"/>
              <a:t>FD2: -</a:t>
            </a:r>
            <a:r>
              <a:rPr lang="en-US" dirty="0" err="1"/>
              <a:t>Bz</a:t>
            </a:r>
            <a:r>
              <a:rPr lang="en-US" dirty="0"/>
              <a:t> +</a:t>
            </a:r>
            <a:r>
              <a:rPr lang="en-US" dirty="0" err="1"/>
              <a:t>Bz</a:t>
            </a:r>
            <a:endParaRPr lang="en-US" dirty="0"/>
          </a:p>
          <a:p>
            <a:pPr lvl="1"/>
            <a:endParaRPr lang="en-US" dirty="0"/>
          </a:p>
          <a:p>
            <a:pPr lvl="1"/>
            <a:endParaRPr lang="en-US" dirty="0"/>
          </a:p>
          <a:p>
            <a:pPr lvl="1"/>
            <a:endParaRPr lang="en-US" dirty="0"/>
          </a:p>
          <a:p>
            <a:pPr lvl="1"/>
            <a:endParaRPr lang="en-US" dirty="0"/>
          </a:p>
          <a:p>
            <a:pPr lvl="1"/>
            <a:endParaRPr lang="en-US" dirty="0"/>
          </a:p>
          <a:p>
            <a:r>
              <a:rPr lang="en-US" dirty="0"/>
              <a:t>Compare new design</a:t>
            </a:r>
          </a:p>
          <a:p>
            <a:pPr lvl="1"/>
            <a:r>
              <a:rPr lang="en-US" dirty="0"/>
              <a:t>Following installed FDs</a:t>
            </a:r>
          </a:p>
          <a:p>
            <a:pPr lvl="1"/>
            <a:r>
              <a:rPr lang="en-US" dirty="0"/>
              <a:t>Alternate FD2: +</a:t>
            </a:r>
            <a:r>
              <a:rPr lang="en-US" dirty="0" err="1"/>
              <a:t>Bz</a:t>
            </a:r>
            <a:r>
              <a:rPr lang="en-US" dirty="0"/>
              <a:t> –</a:t>
            </a:r>
            <a:r>
              <a:rPr lang="en-US" dirty="0" err="1"/>
              <a:t>Bz</a:t>
            </a:r>
            <a:r>
              <a:rPr lang="en-US" dirty="0"/>
              <a:t> (a.k.a. </a:t>
            </a:r>
            <a:r>
              <a:rPr lang="en-US" dirty="0" err="1"/>
              <a:t>mppm</a:t>
            </a:r>
            <a:r>
              <a:rPr lang="en-US" dirty="0"/>
              <a:t>)</a:t>
            </a:r>
          </a:p>
        </p:txBody>
      </p:sp>
      <p:sp>
        <p:nvSpPr>
          <p:cNvPr id="4" name="Footer Placeholder 3">
            <a:extLst>
              <a:ext uri="{FF2B5EF4-FFF2-40B4-BE49-F238E27FC236}">
                <a16:creationId xmlns:a16="http://schemas.microsoft.com/office/drawing/2014/main" id="{67D6DDA9-EE67-B349-9EA2-37386AEF9DAB}"/>
              </a:ext>
            </a:extLst>
          </p:cNvPr>
          <p:cNvSpPr>
            <a:spLocks noGrp="1"/>
          </p:cNvSpPr>
          <p:nvPr>
            <p:ph type="ftr" sz="quarter" idx="11"/>
          </p:nvPr>
        </p:nvSpPr>
        <p:spPr/>
        <p:txBody>
          <a:bodyPr/>
          <a:lstStyle/>
          <a:p>
            <a:r>
              <a:rPr lang="en-US"/>
              <a:t>GPT simulations for Jay's Solenoids</a:t>
            </a:r>
            <a:endParaRPr lang="en-US" dirty="0"/>
          </a:p>
        </p:txBody>
      </p:sp>
      <p:sp>
        <p:nvSpPr>
          <p:cNvPr id="5" name="Slide Number Placeholder 4">
            <a:extLst>
              <a:ext uri="{FF2B5EF4-FFF2-40B4-BE49-F238E27FC236}">
                <a16:creationId xmlns:a16="http://schemas.microsoft.com/office/drawing/2014/main" id="{D7DEA51B-E42B-DD4D-8EF5-979830906734}"/>
              </a:ext>
            </a:extLst>
          </p:cNvPr>
          <p:cNvSpPr>
            <a:spLocks noGrp="1"/>
          </p:cNvSpPr>
          <p:nvPr>
            <p:ph type="sldNum" sz="quarter" idx="12"/>
          </p:nvPr>
        </p:nvSpPr>
        <p:spPr/>
        <p:txBody>
          <a:bodyPr/>
          <a:lstStyle/>
          <a:p>
            <a:fld id="{07E1C93C-5050-FC42-8F10-D22D4F119D13}" type="slidenum">
              <a:rPr lang="en-US" smtClean="0"/>
              <a:pPr/>
              <a:t>8</a:t>
            </a:fld>
            <a:endParaRPr lang="en-US" dirty="0"/>
          </a:p>
        </p:txBody>
      </p:sp>
      <p:pic>
        <p:nvPicPr>
          <p:cNvPr id="6" name="Picture 5">
            <a:extLst>
              <a:ext uri="{FF2B5EF4-FFF2-40B4-BE49-F238E27FC236}">
                <a16:creationId xmlns:a16="http://schemas.microsoft.com/office/drawing/2014/main" id="{5EB06B74-59C0-A044-94D9-BEE2D8A50C98}"/>
              </a:ext>
            </a:extLst>
          </p:cNvPr>
          <p:cNvPicPr>
            <a:picLocks noChangeAspect="1"/>
          </p:cNvPicPr>
          <p:nvPr/>
        </p:nvPicPr>
        <p:blipFill>
          <a:blip r:embed="rId2"/>
          <a:stretch>
            <a:fillRect/>
          </a:stretch>
        </p:blipFill>
        <p:spPr>
          <a:xfrm>
            <a:off x="6450868" y="966055"/>
            <a:ext cx="5626100" cy="2552700"/>
          </a:xfrm>
          <a:prstGeom prst="rect">
            <a:avLst/>
          </a:prstGeom>
        </p:spPr>
      </p:pic>
      <p:pic>
        <p:nvPicPr>
          <p:cNvPr id="9" name="Picture 8">
            <a:extLst>
              <a:ext uri="{FF2B5EF4-FFF2-40B4-BE49-F238E27FC236}">
                <a16:creationId xmlns:a16="http://schemas.microsoft.com/office/drawing/2014/main" id="{0A99AECA-BF75-5041-B6D2-234CAFE0CE00}"/>
              </a:ext>
            </a:extLst>
          </p:cNvPr>
          <p:cNvPicPr>
            <a:picLocks noChangeAspect="1"/>
          </p:cNvPicPr>
          <p:nvPr/>
        </p:nvPicPr>
        <p:blipFill>
          <a:blip r:embed="rId3"/>
          <a:stretch>
            <a:fillRect/>
          </a:stretch>
        </p:blipFill>
        <p:spPr>
          <a:xfrm>
            <a:off x="6450868" y="4091349"/>
            <a:ext cx="5626100" cy="2590800"/>
          </a:xfrm>
          <a:prstGeom prst="rect">
            <a:avLst/>
          </a:prstGeom>
        </p:spPr>
      </p:pic>
      <p:pic>
        <p:nvPicPr>
          <p:cNvPr id="10" name="Content Placeholder 8">
            <a:extLst>
              <a:ext uri="{FF2B5EF4-FFF2-40B4-BE49-F238E27FC236}">
                <a16:creationId xmlns:a16="http://schemas.microsoft.com/office/drawing/2014/main" id="{0C228372-DD75-6549-9C35-2D5BC6C2BE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2594" y="1836475"/>
            <a:ext cx="2740781" cy="2055586"/>
          </a:xfrm>
          <a:prstGeom prst="rect">
            <a:avLst/>
          </a:prstGeom>
        </p:spPr>
      </p:pic>
      <p:pic>
        <p:nvPicPr>
          <p:cNvPr id="11" name="Content Placeholder 8">
            <a:extLst>
              <a:ext uri="{FF2B5EF4-FFF2-40B4-BE49-F238E27FC236}">
                <a16:creationId xmlns:a16="http://schemas.microsoft.com/office/drawing/2014/main" id="{FAA8B39F-AF86-7644-8829-8031A8D90D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09398" y="1836475"/>
            <a:ext cx="2740781" cy="2055586"/>
          </a:xfrm>
          <a:prstGeom prst="rect">
            <a:avLst/>
          </a:prstGeom>
        </p:spPr>
      </p:pic>
      <p:pic>
        <p:nvPicPr>
          <p:cNvPr id="12" name="Content Placeholder 10">
            <a:extLst>
              <a:ext uri="{FF2B5EF4-FFF2-40B4-BE49-F238E27FC236}">
                <a16:creationId xmlns:a16="http://schemas.microsoft.com/office/drawing/2014/main" id="{EFA52D5C-8E18-F24F-902B-7473C1B9DF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1384" y="4608510"/>
            <a:ext cx="2743201" cy="2057400"/>
          </a:xfrm>
          <a:prstGeom prst="rect">
            <a:avLst/>
          </a:prstGeom>
        </p:spPr>
      </p:pic>
      <p:pic>
        <p:nvPicPr>
          <p:cNvPr id="14" name="Graphic 13">
            <a:extLst>
              <a:ext uri="{FF2B5EF4-FFF2-40B4-BE49-F238E27FC236}">
                <a16:creationId xmlns:a16="http://schemas.microsoft.com/office/drawing/2014/main" id="{EF122249-37CB-9B44-8AB3-05DA625BC9B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08188" y="4608510"/>
            <a:ext cx="2743200" cy="2057400"/>
          </a:xfrm>
          <a:prstGeom prst="rect">
            <a:avLst/>
          </a:prstGeom>
        </p:spPr>
      </p:pic>
      <p:sp>
        <p:nvSpPr>
          <p:cNvPr id="13" name="TextBox 12">
            <a:extLst>
              <a:ext uri="{FF2B5EF4-FFF2-40B4-BE49-F238E27FC236}">
                <a16:creationId xmlns:a16="http://schemas.microsoft.com/office/drawing/2014/main" id="{B8775AFE-FE96-2F44-B636-27A4EC9B72A1}"/>
              </a:ext>
            </a:extLst>
          </p:cNvPr>
          <p:cNvSpPr txBox="1"/>
          <p:nvPr/>
        </p:nvSpPr>
        <p:spPr>
          <a:xfrm>
            <a:off x="1846949" y="3020942"/>
            <a:ext cx="755573" cy="400110"/>
          </a:xfrm>
          <a:prstGeom prst="rect">
            <a:avLst/>
          </a:prstGeom>
          <a:noFill/>
        </p:spPr>
        <p:txBody>
          <a:bodyPr wrap="square" rtlCol="0">
            <a:spAutoFit/>
          </a:bodyPr>
          <a:lstStyle/>
          <a:p>
            <a:pPr algn="ctr"/>
            <a:r>
              <a:rPr lang="en-US" sz="2000" dirty="0">
                <a:solidFill>
                  <a:srgbClr val="FF9300"/>
                </a:solidFill>
              </a:rPr>
              <a:t>FD1</a:t>
            </a:r>
          </a:p>
        </p:txBody>
      </p:sp>
      <p:sp>
        <p:nvSpPr>
          <p:cNvPr id="15" name="TextBox 14">
            <a:extLst>
              <a:ext uri="{FF2B5EF4-FFF2-40B4-BE49-F238E27FC236}">
                <a16:creationId xmlns:a16="http://schemas.microsoft.com/office/drawing/2014/main" id="{59F1AC5F-32CF-6D45-89DD-2352DB422592}"/>
              </a:ext>
            </a:extLst>
          </p:cNvPr>
          <p:cNvSpPr txBox="1"/>
          <p:nvPr/>
        </p:nvSpPr>
        <p:spPr>
          <a:xfrm>
            <a:off x="4683933" y="3020942"/>
            <a:ext cx="755573" cy="400110"/>
          </a:xfrm>
          <a:prstGeom prst="rect">
            <a:avLst/>
          </a:prstGeom>
          <a:noFill/>
        </p:spPr>
        <p:txBody>
          <a:bodyPr wrap="square" rtlCol="0">
            <a:spAutoFit/>
          </a:bodyPr>
          <a:lstStyle/>
          <a:p>
            <a:pPr algn="ctr"/>
            <a:r>
              <a:rPr lang="en-US" sz="2000" dirty="0">
                <a:solidFill>
                  <a:srgbClr val="FF9300"/>
                </a:solidFill>
              </a:rPr>
              <a:t>FD2</a:t>
            </a:r>
          </a:p>
        </p:txBody>
      </p:sp>
      <p:sp>
        <p:nvSpPr>
          <p:cNvPr id="16" name="TextBox 15">
            <a:extLst>
              <a:ext uri="{FF2B5EF4-FFF2-40B4-BE49-F238E27FC236}">
                <a16:creationId xmlns:a16="http://schemas.microsoft.com/office/drawing/2014/main" id="{C1F3F219-C5B8-444E-A58F-1311E46DA7CA}"/>
              </a:ext>
            </a:extLst>
          </p:cNvPr>
          <p:cNvSpPr txBox="1"/>
          <p:nvPr/>
        </p:nvSpPr>
        <p:spPr>
          <a:xfrm>
            <a:off x="1671104" y="5576600"/>
            <a:ext cx="1045595" cy="707886"/>
          </a:xfrm>
          <a:prstGeom prst="rect">
            <a:avLst/>
          </a:prstGeom>
          <a:noFill/>
        </p:spPr>
        <p:txBody>
          <a:bodyPr wrap="square" rtlCol="0">
            <a:spAutoFit/>
          </a:bodyPr>
          <a:lstStyle/>
          <a:p>
            <a:pPr algn="ctr"/>
            <a:r>
              <a:rPr lang="en-US" sz="2000" dirty="0">
                <a:solidFill>
                  <a:srgbClr val="FF9300"/>
                </a:solidFill>
              </a:rPr>
              <a:t>Jay Design1</a:t>
            </a:r>
          </a:p>
        </p:txBody>
      </p:sp>
      <p:sp>
        <p:nvSpPr>
          <p:cNvPr id="17" name="TextBox 16">
            <a:extLst>
              <a:ext uri="{FF2B5EF4-FFF2-40B4-BE49-F238E27FC236}">
                <a16:creationId xmlns:a16="http://schemas.microsoft.com/office/drawing/2014/main" id="{1FE70C4F-F755-714C-9441-B6D48902689C}"/>
              </a:ext>
            </a:extLst>
          </p:cNvPr>
          <p:cNvSpPr txBox="1"/>
          <p:nvPr/>
        </p:nvSpPr>
        <p:spPr>
          <a:xfrm>
            <a:off x="4625318" y="5576600"/>
            <a:ext cx="1052059" cy="707886"/>
          </a:xfrm>
          <a:prstGeom prst="rect">
            <a:avLst/>
          </a:prstGeom>
          <a:noFill/>
        </p:spPr>
        <p:txBody>
          <a:bodyPr wrap="square" rtlCol="0">
            <a:spAutoFit/>
          </a:bodyPr>
          <a:lstStyle/>
          <a:p>
            <a:pPr algn="ctr"/>
            <a:r>
              <a:rPr lang="en-US" sz="2000" dirty="0">
                <a:solidFill>
                  <a:srgbClr val="FF9300"/>
                </a:solidFill>
              </a:rPr>
              <a:t>Jay Design2</a:t>
            </a:r>
          </a:p>
        </p:txBody>
      </p:sp>
    </p:spTree>
    <p:extLst>
      <p:ext uri="{BB962C8B-B14F-4D97-AF65-F5344CB8AC3E}">
        <p14:creationId xmlns:p14="http://schemas.microsoft.com/office/powerpoint/2010/main" val="3805739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FD Relative Field Orientations: Optimal RF and Solenoids B Slit</a:t>
            </a:r>
          </a:p>
        </p:txBody>
      </p:sp>
      <p:pic>
        <p:nvPicPr>
          <p:cNvPr id="8" name="Content Placeholder 7">
            <a:extLst>
              <a:ext uri="{FF2B5EF4-FFF2-40B4-BE49-F238E27FC236}">
                <a16:creationId xmlns:a16="http://schemas.microsoft.com/office/drawing/2014/main" id="{63AE260E-78E2-CB46-8D3C-7141CCB97A1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1230923" y="749825"/>
            <a:ext cx="4157472" cy="3118104"/>
          </a:xfrm>
        </p:spPr>
      </p:pic>
      <p:sp>
        <p:nvSpPr>
          <p:cNvPr id="4" name="Footer Placeholder 3"/>
          <p:cNvSpPr>
            <a:spLocks noGrp="1"/>
          </p:cNvSpPr>
          <p:nvPr>
            <p:ph type="ftr" sz="quarter" idx="11"/>
          </p:nvPr>
        </p:nvSpPr>
        <p:spPr/>
        <p:txBody>
          <a:bodyPr/>
          <a:lstStyle/>
          <a:p>
            <a:r>
              <a:rPr lang="en-US"/>
              <a:t>GPT simulations for Jay's Solenoids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9</a:t>
            </a:fld>
            <a:endParaRPr lang="en-US" dirty="0"/>
          </a:p>
        </p:txBody>
      </p:sp>
      <p:pic>
        <p:nvPicPr>
          <p:cNvPr id="10" name="Content Placeholder 9">
            <a:extLst>
              <a:ext uri="{FF2B5EF4-FFF2-40B4-BE49-F238E27FC236}">
                <a16:creationId xmlns:a16="http://schemas.microsoft.com/office/drawing/2014/main" id="{7A7D5789-B77B-3A4D-BA4E-F810B8862A3E}"/>
              </a:ext>
            </a:extLst>
          </p:cNvPr>
          <p:cNvPicPr>
            <a:picLocks noGrp="1" noChangeAspect="1"/>
          </p:cNvPicPr>
          <p:nvPr>
            <p:ph idx="13"/>
          </p:nvPr>
        </p:nvPicPr>
        <p:blipFill>
          <a:blip r:embed="rId4">
            <a:extLst>
              <a:ext uri="{96DAC541-7B7A-43D3-8B79-37D633B846F1}">
                <asvg:svgBlip xmlns:asvg="http://schemas.microsoft.com/office/drawing/2016/SVG/main" r:embed="rId5"/>
              </a:ext>
            </a:extLst>
          </a:blip>
          <a:stretch>
            <a:fillRect/>
          </a:stretch>
        </p:blipFill>
        <p:spPr>
          <a:xfrm>
            <a:off x="7014542" y="777209"/>
            <a:ext cx="4157472" cy="3118104"/>
          </a:xfrm>
        </p:spPr>
      </p:pic>
      <p:pic>
        <p:nvPicPr>
          <p:cNvPr id="7" name="Content Placeholder 7">
            <a:extLst>
              <a:ext uri="{FF2B5EF4-FFF2-40B4-BE49-F238E27FC236}">
                <a16:creationId xmlns:a16="http://schemas.microsoft.com/office/drawing/2014/main" id="{E7CC1556-24F6-BA47-A687-A1DE9778AE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86888" y="3704033"/>
            <a:ext cx="4157472" cy="3118104"/>
          </a:xfrm>
          <a:prstGeom prst="rect">
            <a:avLst/>
          </a:prstGeom>
        </p:spPr>
      </p:pic>
      <p:pic>
        <p:nvPicPr>
          <p:cNvPr id="9" name="Content Placeholder 9">
            <a:extLst>
              <a:ext uri="{FF2B5EF4-FFF2-40B4-BE49-F238E27FC236}">
                <a16:creationId xmlns:a16="http://schemas.microsoft.com/office/drawing/2014/main" id="{928EC32C-FFC2-A342-B040-025D8F7823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81263" y="3731417"/>
            <a:ext cx="4157472" cy="3118104"/>
          </a:xfrm>
          <a:prstGeom prst="rect">
            <a:avLst/>
          </a:prstGeom>
        </p:spPr>
      </p:pic>
      <p:sp>
        <p:nvSpPr>
          <p:cNvPr id="11" name="TextBox 10">
            <a:extLst>
              <a:ext uri="{FF2B5EF4-FFF2-40B4-BE49-F238E27FC236}">
                <a16:creationId xmlns:a16="http://schemas.microsoft.com/office/drawing/2014/main" id="{87FBBADD-EB90-5A43-9544-329E9EC28ACF}"/>
              </a:ext>
            </a:extLst>
          </p:cNvPr>
          <p:cNvSpPr txBox="1"/>
          <p:nvPr/>
        </p:nvSpPr>
        <p:spPr>
          <a:xfrm>
            <a:off x="155789" y="1908767"/>
            <a:ext cx="975308" cy="707886"/>
          </a:xfrm>
          <a:prstGeom prst="rect">
            <a:avLst/>
          </a:prstGeom>
          <a:noFill/>
        </p:spPr>
        <p:txBody>
          <a:bodyPr wrap="square" rtlCol="0">
            <a:spAutoFit/>
          </a:bodyPr>
          <a:lstStyle/>
          <a:p>
            <a:pPr algn="ctr"/>
            <a:r>
              <a:rPr lang="en-US" sz="2000" dirty="0">
                <a:solidFill>
                  <a:srgbClr val="FF9300"/>
                </a:solidFill>
              </a:rPr>
              <a:t>Vertical orbit</a:t>
            </a:r>
          </a:p>
        </p:txBody>
      </p:sp>
      <p:sp>
        <p:nvSpPr>
          <p:cNvPr id="12" name="TextBox 11">
            <a:extLst>
              <a:ext uri="{FF2B5EF4-FFF2-40B4-BE49-F238E27FC236}">
                <a16:creationId xmlns:a16="http://schemas.microsoft.com/office/drawing/2014/main" id="{6938B125-1342-2E4E-8196-4C2D697F630F}"/>
              </a:ext>
            </a:extLst>
          </p:cNvPr>
          <p:cNvSpPr txBox="1"/>
          <p:nvPr/>
        </p:nvSpPr>
        <p:spPr>
          <a:xfrm>
            <a:off x="-1" y="4731742"/>
            <a:ext cx="1286889" cy="707886"/>
          </a:xfrm>
          <a:prstGeom prst="rect">
            <a:avLst/>
          </a:prstGeom>
          <a:noFill/>
        </p:spPr>
        <p:txBody>
          <a:bodyPr wrap="square" rtlCol="0">
            <a:spAutoFit/>
          </a:bodyPr>
          <a:lstStyle/>
          <a:p>
            <a:pPr algn="ctr"/>
            <a:r>
              <a:rPr lang="en-US" sz="2000" dirty="0">
                <a:solidFill>
                  <a:srgbClr val="FF9300"/>
                </a:solidFill>
              </a:rPr>
              <a:t>Horizontal orbit</a:t>
            </a:r>
          </a:p>
        </p:txBody>
      </p:sp>
      <p:sp>
        <p:nvSpPr>
          <p:cNvPr id="13" name="TextBox 12">
            <a:extLst>
              <a:ext uri="{FF2B5EF4-FFF2-40B4-BE49-F238E27FC236}">
                <a16:creationId xmlns:a16="http://schemas.microsoft.com/office/drawing/2014/main" id="{4A2B840C-9E76-FE45-AE8B-51901010B275}"/>
              </a:ext>
            </a:extLst>
          </p:cNvPr>
          <p:cNvSpPr txBox="1"/>
          <p:nvPr/>
        </p:nvSpPr>
        <p:spPr>
          <a:xfrm>
            <a:off x="3446584" y="1872986"/>
            <a:ext cx="1406769" cy="400110"/>
          </a:xfrm>
          <a:prstGeom prst="rect">
            <a:avLst/>
          </a:prstGeom>
          <a:noFill/>
        </p:spPr>
        <p:txBody>
          <a:bodyPr wrap="square" rtlCol="0">
            <a:spAutoFit/>
          </a:bodyPr>
          <a:lstStyle/>
          <a:p>
            <a:pPr algn="ctr"/>
            <a:r>
              <a:rPr lang="en-US" sz="2000" dirty="0">
                <a:solidFill>
                  <a:srgbClr val="FF9300"/>
                </a:solidFill>
              </a:rPr>
              <a:t>Jay </a:t>
            </a:r>
            <a:r>
              <a:rPr lang="en-US" sz="2000" dirty="0" err="1">
                <a:solidFill>
                  <a:srgbClr val="FF9300"/>
                </a:solidFill>
              </a:rPr>
              <a:t>Bz</a:t>
            </a:r>
            <a:r>
              <a:rPr lang="en-US" sz="2000" dirty="0">
                <a:solidFill>
                  <a:srgbClr val="FF9300"/>
                </a:solidFill>
              </a:rPr>
              <a:t>: -+ -+</a:t>
            </a:r>
          </a:p>
        </p:txBody>
      </p:sp>
      <p:sp>
        <p:nvSpPr>
          <p:cNvPr id="14" name="TextBox 13">
            <a:extLst>
              <a:ext uri="{FF2B5EF4-FFF2-40B4-BE49-F238E27FC236}">
                <a16:creationId xmlns:a16="http://schemas.microsoft.com/office/drawing/2014/main" id="{A4C63E6E-0851-A446-B609-B4A578D44D82}"/>
              </a:ext>
            </a:extLst>
          </p:cNvPr>
          <p:cNvSpPr txBox="1"/>
          <p:nvPr/>
        </p:nvSpPr>
        <p:spPr>
          <a:xfrm>
            <a:off x="3446584" y="5298866"/>
            <a:ext cx="1406769" cy="400110"/>
          </a:xfrm>
          <a:prstGeom prst="rect">
            <a:avLst/>
          </a:prstGeom>
          <a:noFill/>
        </p:spPr>
        <p:txBody>
          <a:bodyPr wrap="square" rtlCol="0">
            <a:spAutoFit/>
          </a:bodyPr>
          <a:lstStyle/>
          <a:p>
            <a:pPr algn="ctr"/>
            <a:r>
              <a:rPr lang="en-US" sz="2000" dirty="0">
                <a:solidFill>
                  <a:srgbClr val="FF9300"/>
                </a:solidFill>
              </a:rPr>
              <a:t>Jay </a:t>
            </a:r>
            <a:r>
              <a:rPr lang="en-US" sz="2000" dirty="0" err="1">
                <a:solidFill>
                  <a:srgbClr val="FF9300"/>
                </a:solidFill>
              </a:rPr>
              <a:t>Bz</a:t>
            </a:r>
            <a:r>
              <a:rPr lang="en-US" sz="2000" dirty="0">
                <a:solidFill>
                  <a:srgbClr val="FF9300"/>
                </a:solidFill>
              </a:rPr>
              <a:t>: -+ -+</a:t>
            </a:r>
          </a:p>
        </p:txBody>
      </p:sp>
      <p:sp>
        <p:nvSpPr>
          <p:cNvPr id="15" name="TextBox 14">
            <a:extLst>
              <a:ext uri="{FF2B5EF4-FFF2-40B4-BE49-F238E27FC236}">
                <a16:creationId xmlns:a16="http://schemas.microsoft.com/office/drawing/2014/main" id="{1DB2C4FC-1C87-5440-A67E-D2F64CEABCFF}"/>
              </a:ext>
            </a:extLst>
          </p:cNvPr>
          <p:cNvSpPr txBox="1"/>
          <p:nvPr/>
        </p:nvSpPr>
        <p:spPr>
          <a:xfrm>
            <a:off x="9460523" y="1908767"/>
            <a:ext cx="1406769" cy="400110"/>
          </a:xfrm>
          <a:prstGeom prst="rect">
            <a:avLst/>
          </a:prstGeom>
          <a:noFill/>
        </p:spPr>
        <p:txBody>
          <a:bodyPr wrap="square" rtlCol="0">
            <a:spAutoFit/>
          </a:bodyPr>
          <a:lstStyle/>
          <a:p>
            <a:pPr algn="ctr"/>
            <a:r>
              <a:rPr lang="en-US" sz="2000" dirty="0">
                <a:solidFill>
                  <a:srgbClr val="FF9300"/>
                </a:solidFill>
              </a:rPr>
              <a:t>Jay </a:t>
            </a:r>
            <a:r>
              <a:rPr lang="en-US" sz="2000" dirty="0" err="1">
                <a:solidFill>
                  <a:srgbClr val="FF9300"/>
                </a:solidFill>
              </a:rPr>
              <a:t>Bz</a:t>
            </a:r>
            <a:r>
              <a:rPr lang="en-US" sz="2000" dirty="0">
                <a:solidFill>
                  <a:srgbClr val="FF9300"/>
                </a:solidFill>
              </a:rPr>
              <a:t>: -+ +-</a:t>
            </a:r>
          </a:p>
        </p:txBody>
      </p:sp>
      <p:sp>
        <p:nvSpPr>
          <p:cNvPr id="16" name="TextBox 15">
            <a:extLst>
              <a:ext uri="{FF2B5EF4-FFF2-40B4-BE49-F238E27FC236}">
                <a16:creationId xmlns:a16="http://schemas.microsoft.com/office/drawing/2014/main" id="{46842DFC-5F19-FC44-841D-54D0EE097F8D}"/>
              </a:ext>
            </a:extLst>
          </p:cNvPr>
          <p:cNvSpPr txBox="1"/>
          <p:nvPr/>
        </p:nvSpPr>
        <p:spPr>
          <a:xfrm>
            <a:off x="9460523" y="5334647"/>
            <a:ext cx="1406769" cy="400110"/>
          </a:xfrm>
          <a:prstGeom prst="rect">
            <a:avLst/>
          </a:prstGeom>
          <a:noFill/>
        </p:spPr>
        <p:txBody>
          <a:bodyPr wrap="square" rtlCol="0">
            <a:spAutoFit/>
          </a:bodyPr>
          <a:lstStyle/>
          <a:p>
            <a:pPr algn="ctr"/>
            <a:r>
              <a:rPr lang="en-US" sz="2000" dirty="0">
                <a:solidFill>
                  <a:srgbClr val="FF9300"/>
                </a:solidFill>
              </a:rPr>
              <a:t>Jay </a:t>
            </a:r>
            <a:r>
              <a:rPr lang="en-US" sz="2000" dirty="0" err="1">
                <a:solidFill>
                  <a:srgbClr val="FF9300"/>
                </a:solidFill>
              </a:rPr>
              <a:t>Bz</a:t>
            </a:r>
            <a:r>
              <a:rPr lang="en-US" sz="2000" dirty="0">
                <a:solidFill>
                  <a:srgbClr val="FF9300"/>
                </a:solidFill>
              </a:rPr>
              <a:t>: -+ +-</a:t>
            </a:r>
          </a:p>
        </p:txBody>
      </p:sp>
      <p:sp>
        <p:nvSpPr>
          <p:cNvPr id="17" name="TextBox 16">
            <a:extLst>
              <a:ext uri="{FF2B5EF4-FFF2-40B4-BE49-F238E27FC236}">
                <a16:creationId xmlns:a16="http://schemas.microsoft.com/office/drawing/2014/main" id="{1B61F919-32A8-4945-AF85-6042F40A9C8E}"/>
              </a:ext>
            </a:extLst>
          </p:cNvPr>
          <p:cNvSpPr txBox="1"/>
          <p:nvPr/>
        </p:nvSpPr>
        <p:spPr>
          <a:xfrm>
            <a:off x="5821533" y="1908767"/>
            <a:ext cx="975308" cy="707886"/>
          </a:xfrm>
          <a:prstGeom prst="rect">
            <a:avLst/>
          </a:prstGeom>
          <a:noFill/>
        </p:spPr>
        <p:txBody>
          <a:bodyPr wrap="square" rtlCol="0">
            <a:spAutoFit/>
          </a:bodyPr>
          <a:lstStyle/>
          <a:p>
            <a:pPr algn="ctr"/>
            <a:r>
              <a:rPr lang="en-US" sz="2000" dirty="0">
                <a:solidFill>
                  <a:srgbClr val="FF9300"/>
                </a:solidFill>
              </a:rPr>
              <a:t>Vertical orbit</a:t>
            </a:r>
          </a:p>
        </p:txBody>
      </p:sp>
      <p:sp>
        <p:nvSpPr>
          <p:cNvPr id="18" name="TextBox 17">
            <a:extLst>
              <a:ext uri="{FF2B5EF4-FFF2-40B4-BE49-F238E27FC236}">
                <a16:creationId xmlns:a16="http://schemas.microsoft.com/office/drawing/2014/main" id="{90F1CAAA-601A-A24F-8FAE-F5FA7BC49C35}"/>
              </a:ext>
            </a:extLst>
          </p:cNvPr>
          <p:cNvSpPr txBox="1"/>
          <p:nvPr/>
        </p:nvSpPr>
        <p:spPr>
          <a:xfrm>
            <a:off x="5665743" y="4731742"/>
            <a:ext cx="1286889" cy="707886"/>
          </a:xfrm>
          <a:prstGeom prst="rect">
            <a:avLst/>
          </a:prstGeom>
          <a:noFill/>
        </p:spPr>
        <p:txBody>
          <a:bodyPr wrap="square" rtlCol="0">
            <a:spAutoFit/>
          </a:bodyPr>
          <a:lstStyle/>
          <a:p>
            <a:pPr algn="ctr"/>
            <a:r>
              <a:rPr lang="en-US" sz="2000" dirty="0">
                <a:solidFill>
                  <a:srgbClr val="FF9300"/>
                </a:solidFill>
              </a:rPr>
              <a:t>Horizontal orbit</a:t>
            </a:r>
          </a:p>
        </p:txBody>
      </p:sp>
    </p:spTree>
    <p:extLst>
      <p:ext uri="{BB962C8B-B14F-4D97-AF65-F5344CB8AC3E}">
        <p14:creationId xmlns:p14="http://schemas.microsoft.com/office/powerpoint/2010/main" val="238031900"/>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B28AA59-C18E-FC4D-BD87-1D7964E0E4F6}" vid="{969E4A27-902D-3340-850E-95490CE2F5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785</TotalTime>
  <Words>975</Words>
  <Application>Microsoft Macintosh PowerPoint</Application>
  <PresentationFormat>Widescreen</PresentationFormat>
  <Paragraphs>154</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PingFangSC-Regular</vt:lpstr>
      <vt:lpstr>.PingFangSC-Regular</vt:lpstr>
      <vt:lpstr>Arial</vt:lpstr>
      <vt:lpstr>Calibri</vt:lpstr>
      <vt:lpstr>Office Theme</vt:lpstr>
      <vt:lpstr>GPT Simulations for Jay’s Solenoids</vt:lpstr>
      <vt:lpstr>Outline</vt:lpstr>
      <vt:lpstr>Fopt: Poisson vs. Opera3d Models of Installed Solenoids: FD, FA, FG, FL</vt:lpstr>
      <vt:lpstr>Jay’s New Design as FD and FA: Stand Alone Assessment</vt:lpstr>
      <vt:lpstr>FD: Focal Length vs. Vertical Beam Displacement (y=15 mm)</vt:lpstr>
      <vt:lpstr>FA: Focal Length vs. Vertical Beam Displacement (Solenoid Center)</vt:lpstr>
      <vt:lpstr>FD and FA: Residual Horizontal Displacement</vt:lpstr>
      <vt:lpstr>Jay’s New Design as an FD in Chopper System</vt:lpstr>
      <vt:lpstr>FD Relative Field Orientations: Optimal RF and Solenoids B Slit</vt:lpstr>
      <vt:lpstr>Chopper 1 and 2 X/Y ON Optimal RF and Solenoids – Master Slit</vt:lpstr>
      <vt:lpstr>Chopper 1 and 2 X/Y ON Lower RF Amplitude – Master Slit </vt:lpstr>
      <vt:lpstr>Chopper 1 and 2 X/Y ON Higher RF Amplitude – Master Slit </vt:lpstr>
      <vt:lpstr>Chopper 1 and 2 X/Y ON Optimal RF and Solenoids – Downstream CH2</vt:lpstr>
      <vt:lpstr>Chopper 1 and 2 X/Y ON Lower RF Amplitude – Downstream CH2</vt:lpstr>
      <vt:lpstr>Chopper 1 and 2 X/Y ON Higher RF Amplitude – Downstream CH2</vt:lpstr>
      <vt:lpstr>Chopper 1 and 2 X/Y ON Optimal RF and Solenoids – Downstream CH2</vt:lpstr>
      <vt:lpstr>Chopper 1 and 2 X/Y ON Lower RF Amplitude – Downstream CH2</vt:lpstr>
      <vt:lpstr>Chopper 1 and 2 X/Y ON Higher RF Amplitude – Downstream CH2</vt:lpstr>
      <vt:lpstr>Chopper 1 and 2 X/Y ON Optimal RF and Solenoids – Downstream CH2</vt:lpstr>
      <vt:lpstr>Chopper 1 and 2 X/Y ON Lower RF Amplitude – Downstream CH2</vt:lpstr>
      <vt:lpstr>Chopper 1 and 2 X/Y ON Lower RF Amplitude – Downstream CH2</vt:lpstr>
      <vt:lpstr>Chopper 1 and 2 Y ON Optimal RF and Solenoids – Master Slit </vt:lpstr>
      <vt:lpstr>Chopper 1 and 2 Y ON Lower RF Amplitude – Master Slit </vt:lpstr>
      <vt:lpstr>Chopper 1 and 2 Y ON Higher RF Amplitude – Master Slit </vt:lpstr>
      <vt:lpstr>Conclusion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83</cp:revision>
  <dcterms:created xsi:type="dcterms:W3CDTF">2018-10-01T20:26:04Z</dcterms:created>
  <dcterms:modified xsi:type="dcterms:W3CDTF">2018-12-11T20:55:52Z</dcterms:modified>
</cp:coreProperties>
</file>