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61" r:id="rId4"/>
    <p:sldId id="262" r:id="rId5"/>
    <p:sldId id="258" r:id="rId6"/>
    <p:sldId id="259" r:id="rId7"/>
    <p:sldId id="266" r:id="rId8"/>
    <p:sldId id="264" r:id="rId9"/>
    <p:sldId id="265" r:id="rId10"/>
    <p:sldId id="267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1" d="100"/>
          <a:sy n="71" d="100"/>
        </p:scale>
        <p:origin x="-125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E2C0C-F4DF-EE4E-8337-0B32797BADA0}" type="datetimeFigureOut">
              <a:rPr lang="en-US" smtClean="0"/>
              <a:t>3/16/16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F7E33-BC5E-FB46-9832-6A9DBAB038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364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E2C0C-F4DF-EE4E-8337-0B32797BADA0}" type="datetimeFigureOut">
              <a:rPr lang="en-US" smtClean="0"/>
              <a:t>3/16/16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F7E33-BC5E-FB46-9832-6A9DBAB038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7844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E2C0C-F4DF-EE4E-8337-0B32797BADA0}" type="datetimeFigureOut">
              <a:rPr lang="en-US" smtClean="0"/>
              <a:t>3/16/16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F7E33-BC5E-FB46-9832-6A9DBAB038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1777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E2C0C-F4DF-EE4E-8337-0B32797BADA0}" type="datetimeFigureOut">
              <a:rPr lang="en-US" smtClean="0"/>
              <a:t>3/16/16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F7E33-BC5E-FB46-9832-6A9DBAB038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1446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E2C0C-F4DF-EE4E-8337-0B32797BADA0}" type="datetimeFigureOut">
              <a:rPr lang="en-US" smtClean="0"/>
              <a:t>3/16/16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F7E33-BC5E-FB46-9832-6A9DBAB038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2892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E2C0C-F4DF-EE4E-8337-0B32797BADA0}" type="datetimeFigureOut">
              <a:rPr lang="en-US" smtClean="0"/>
              <a:t>3/16/16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F7E33-BC5E-FB46-9832-6A9DBAB038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9985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E2C0C-F4DF-EE4E-8337-0B32797BADA0}" type="datetimeFigureOut">
              <a:rPr lang="en-US" smtClean="0"/>
              <a:t>3/16/16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F7E33-BC5E-FB46-9832-6A9DBAB038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89987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E2C0C-F4DF-EE4E-8337-0B32797BADA0}" type="datetimeFigureOut">
              <a:rPr lang="en-US" smtClean="0"/>
              <a:t>3/16/16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F7E33-BC5E-FB46-9832-6A9DBAB038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409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E2C0C-F4DF-EE4E-8337-0B32797BADA0}" type="datetimeFigureOut">
              <a:rPr lang="en-US" smtClean="0"/>
              <a:t>3/16/16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F7E33-BC5E-FB46-9832-6A9DBAB038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2658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E2C0C-F4DF-EE4E-8337-0B32797BADA0}" type="datetimeFigureOut">
              <a:rPr lang="en-US" smtClean="0"/>
              <a:t>3/16/16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F7E33-BC5E-FB46-9832-6A9DBAB038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8223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E2C0C-F4DF-EE4E-8337-0B32797BADA0}" type="datetimeFigureOut">
              <a:rPr lang="en-US" smtClean="0"/>
              <a:t>3/16/16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4F7E33-BC5E-FB46-9832-6A9DBAB038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1326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6E2C0C-F4DF-EE4E-8337-0B32797BADA0}" type="datetimeFigureOut">
              <a:rPr lang="en-US" smtClean="0"/>
              <a:t>3/16/16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4F7E33-BC5E-FB46-9832-6A9DBAB038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546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4" Type="http://schemas.openxmlformats.org/officeDocument/2006/relationships/image" Target="../media/image3.emf"/><Relationship Id="rId5" Type="http://schemas.openxmlformats.org/officeDocument/2006/relationships/image" Target="../media/image4.emf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4" Type="http://schemas.openxmlformats.org/officeDocument/2006/relationships/image" Target="../media/image8.emf"/><Relationship Id="rId5" Type="http://schemas.openxmlformats.org/officeDocument/2006/relationships/image" Target="../media/image9.emf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4" Type="http://schemas.openxmlformats.org/officeDocument/2006/relationships/image" Target="../media/image12.emf"/><Relationship Id="rId5" Type="http://schemas.openxmlformats.org/officeDocument/2006/relationships/image" Target="../media/image13.emf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4.emf"/><Relationship Id="rId3" Type="http://schemas.openxmlformats.org/officeDocument/2006/relationships/image" Target="../media/image1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UITF Gun through 2-7 Quarter Optimization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Alicia Hofler</a:t>
            </a:r>
          </a:p>
          <a:p>
            <a:r>
              <a:rPr lang="en-US" dirty="0"/>
              <a:t>March 18, 2016</a:t>
            </a:r>
          </a:p>
          <a:p>
            <a:r>
              <a:rPr lang="en-US" dirty="0"/>
              <a:t>UITF Internal </a:t>
            </a:r>
            <a:r>
              <a:rPr lang="en-US" dirty="0" smtClean="0"/>
              <a:t>Review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10068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Simple model optimization suggests UITF can support </a:t>
            </a:r>
            <a:r>
              <a:rPr lang="en-US" dirty="0" err="1" smtClean="0"/>
              <a:t>HDIce</a:t>
            </a:r>
            <a:endParaRPr lang="en-US" dirty="0" smtClean="0"/>
          </a:p>
          <a:p>
            <a:r>
              <a:rPr lang="en-US" dirty="0" smtClean="0"/>
              <a:t>Further improvement possible</a:t>
            </a:r>
          </a:p>
          <a:p>
            <a:pPr lvl="1"/>
            <a:r>
              <a:rPr lang="en-US" dirty="0"/>
              <a:t>S</a:t>
            </a:r>
            <a:r>
              <a:rPr lang="en-US" dirty="0" smtClean="0"/>
              <a:t>ome variables have head room</a:t>
            </a:r>
          </a:p>
          <a:p>
            <a:pPr lvl="1"/>
            <a:r>
              <a:rPr lang="en-US" dirty="0"/>
              <a:t>C</a:t>
            </a:r>
            <a:r>
              <a:rPr lang="en-US" dirty="0" smtClean="0"/>
              <a:t>onstraints imposed to ensure “reasonable” set up can be relaxed</a:t>
            </a:r>
          </a:p>
          <a:p>
            <a:endParaRPr lang="en-US" dirty="0" smtClean="0"/>
          </a:p>
          <a:p>
            <a:r>
              <a:rPr lang="en-US" dirty="0" smtClean="0"/>
              <a:t>Future work</a:t>
            </a:r>
          </a:p>
          <a:p>
            <a:pPr lvl="1"/>
            <a:r>
              <a:rPr lang="en-US" dirty="0" smtClean="0"/>
              <a:t>Verify performance with more realistic model that includes </a:t>
            </a:r>
            <a:r>
              <a:rPr lang="en-US" dirty="0"/>
              <a:t>15</a:t>
            </a:r>
            <a:r>
              <a:rPr lang="en-US" baseline="30000" dirty="0"/>
              <a:t>o</a:t>
            </a:r>
            <a:r>
              <a:rPr lang="en-US" dirty="0"/>
              <a:t> dipole and RF </a:t>
            </a:r>
            <a:r>
              <a:rPr lang="en-US" dirty="0" smtClean="0"/>
              <a:t>choppers and more macro</a:t>
            </a:r>
            <a:r>
              <a:rPr lang="en-US" smtClean="0"/>
              <a:t>-particles</a:t>
            </a:r>
            <a:endParaRPr lang="en-US" dirty="0" smtClean="0"/>
          </a:p>
          <a:p>
            <a:pPr lvl="1"/>
            <a:r>
              <a:rPr lang="en-US" dirty="0" smtClean="0"/>
              <a:t>Consider performing optimizations with 15</a:t>
            </a:r>
            <a:r>
              <a:rPr lang="en-US" baseline="30000" dirty="0" smtClean="0"/>
              <a:t>o</a:t>
            </a:r>
            <a:r>
              <a:rPr lang="en-US" dirty="0" smtClean="0"/>
              <a:t> dipole and RF choppers</a:t>
            </a:r>
          </a:p>
          <a:p>
            <a:pPr lvl="1"/>
            <a:r>
              <a:rPr lang="en-US" dirty="0"/>
              <a:t>O</a:t>
            </a:r>
            <a:r>
              <a:rPr lang="en-US" dirty="0" smtClean="0"/>
              <a:t>ptimizations needed for 100 </a:t>
            </a:r>
            <a:r>
              <a:rPr lang="en-US" dirty="0" err="1" smtClean="0"/>
              <a:t>μA</a:t>
            </a:r>
            <a:r>
              <a:rPr lang="en-US" dirty="0" smtClean="0"/>
              <a:t> (space charge) to support quarter commissioning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90889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Optimization setup</a:t>
            </a:r>
          </a:p>
          <a:p>
            <a:r>
              <a:rPr lang="en-US" dirty="0" smtClean="0"/>
              <a:t>Optimization results</a:t>
            </a:r>
          </a:p>
          <a:p>
            <a:r>
              <a:rPr lang="en-US" dirty="0" smtClean="0"/>
              <a:t>Conclusion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86772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Optimization Setup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86360" y="1285966"/>
            <a:ext cx="4442460" cy="5476415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Multi-objective optimization using genetic algorithm (GA)</a:t>
            </a:r>
          </a:p>
          <a:p>
            <a:pPr lvl="1"/>
            <a:r>
              <a:rPr lang="en-US" dirty="0"/>
              <a:t>Non-Sorting Genetic Algorithm II and Differential Evolution based tool (</a:t>
            </a:r>
            <a:r>
              <a:rPr lang="en-US" dirty="0" err="1"/>
              <a:t>gdfmgo</a:t>
            </a:r>
            <a:r>
              <a:rPr lang="en-US" dirty="0"/>
              <a:t> from Pulsar Physics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Population size: 96 individuals</a:t>
            </a:r>
          </a:p>
          <a:p>
            <a:pPr lvl="1"/>
            <a:r>
              <a:rPr lang="en-US" dirty="0" smtClean="0"/>
              <a:t>Generations:  398 over 5 chained runs</a:t>
            </a:r>
            <a:endParaRPr lang="en-US" dirty="0"/>
          </a:p>
          <a:p>
            <a:r>
              <a:rPr lang="en-US" dirty="0" err="1"/>
              <a:t>Beamline</a:t>
            </a:r>
            <a:r>
              <a:rPr lang="en-US" dirty="0"/>
              <a:t> simulation with General Particle Tracer (also from Pulsar Physics)</a:t>
            </a:r>
          </a:p>
          <a:p>
            <a:r>
              <a:rPr lang="en-US" dirty="0" err="1"/>
              <a:t>Beamline</a:t>
            </a:r>
            <a:r>
              <a:rPr lang="en-US" dirty="0"/>
              <a:t> model</a:t>
            </a:r>
          </a:p>
          <a:p>
            <a:pPr lvl="1"/>
            <a:r>
              <a:rPr lang="en-US" dirty="0" smtClean="0"/>
              <a:t>Follows drawing </a:t>
            </a:r>
            <a:r>
              <a:rPr lang="en-US" dirty="0"/>
              <a:t>layout from cathode to valve at exit of quarter </a:t>
            </a:r>
            <a:r>
              <a:rPr lang="en-US" dirty="0" err="1"/>
              <a:t>cryomodule</a:t>
            </a:r>
            <a:r>
              <a:rPr lang="en-US" dirty="0"/>
              <a:t> (2-cell 7-cell</a:t>
            </a:r>
            <a:r>
              <a:rPr lang="en-US" dirty="0" smtClean="0"/>
              <a:t>)</a:t>
            </a:r>
            <a:endParaRPr lang="en-US" dirty="0"/>
          </a:p>
          <a:p>
            <a:pPr lvl="2"/>
            <a:r>
              <a:rPr lang="en-US" dirty="0"/>
              <a:t>15</a:t>
            </a:r>
            <a:r>
              <a:rPr lang="en-US" baseline="30000" dirty="0"/>
              <a:t>o</a:t>
            </a:r>
            <a:r>
              <a:rPr lang="en-US" dirty="0"/>
              <a:t> dipole, RF choppers, beam diagnostics, etc. omitted</a:t>
            </a:r>
          </a:p>
          <a:p>
            <a:pPr lvl="2"/>
            <a:r>
              <a:rPr lang="en-US" dirty="0"/>
              <a:t>Straight </a:t>
            </a:r>
            <a:r>
              <a:rPr lang="en-US" dirty="0" err="1" smtClean="0"/>
              <a:t>beamline</a:t>
            </a:r>
            <a:endParaRPr lang="en-US" dirty="0" smtClean="0"/>
          </a:p>
          <a:p>
            <a:pPr lvl="1"/>
            <a:r>
              <a:rPr lang="en-US" dirty="0"/>
              <a:t>Field maps for solenoids and RF elements</a:t>
            </a:r>
          </a:p>
          <a:p>
            <a:pPr lvl="2"/>
            <a:r>
              <a:rPr lang="en-US" dirty="0" smtClean="0"/>
              <a:t>Transverse extents between 2.2 cm (3D solenoid field maps from Jay </a:t>
            </a:r>
            <a:r>
              <a:rPr lang="en-US" dirty="0" err="1" smtClean="0"/>
              <a:t>Benesch</a:t>
            </a:r>
            <a:r>
              <a:rPr lang="en-US" dirty="0" smtClean="0"/>
              <a:t>) and </a:t>
            </a:r>
            <a:r>
              <a:rPr lang="en-US" dirty="0"/>
              <a:t>14.9 </a:t>
            </a:r>
            <a:r>
              <a:rPr lang="en-US" dirty="0" smtClean="0"/>
              <a:t>cm (2D solenoid field maps from CIS)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15180" y="1285966"/>
            <a:ext cx="4442460" cy="5476415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1 </a:t>
            </a:r>
            <a:r>
              <a:rPr lang="en-US" dirty="0" err="1" smtClean="0"/>
              <a:t>nA</a:t>
            </a:r>
            <a:r>
              <a:rPr lang="en-US" dirty="0" smtClean="0"/>
              <a:t> beam current at 750 MHz (no space charge)</a:t>
            </a:r>
          </a:p>
          <a:p>
            <a:pPr lvl="1"/>
            <a:r>
              <a:rPr lang="en-US" dirty="0" err="1" smtClean="0"/>
              <a:t>GaAs</a:t>
            </a:r>
            <a:r>
              <a:rPr lang="en-US" dirty="0" smtClean="0"/>
              <a:t> cathode</a:t>
            </a:r>
          </a:p>
          <a:p>
            <a:pPr lvl="2"/>
            <a:r>
              <a:rPr lang="en-US" dirty="0"/>
              <a:t>T</a:t>
            </a:r>
            <a:r>
              <a:rPr lang="en-US" dirty="0" smtClean="0"/>
              <a:t>hermal </a:t>
            </a:r>
            <a:r>
              <a:rPr lang="en-US" dirty="0" err="1" smtClean="0"/>
              <a:t>emittance</a:t>
            </a:r>
            <a:r>
              <a:rPr lang="en-US" dirty="0" smtClean="0"/>
              <a:t> 0.61 mm </a:t>
            </a:r>
            <a:r>
              <a:rPr lang="en-US" dirty="0" err="1" smtClean="0"/>
              <a:t>mrad</a:t>
            </a:r>
            <a:endParaRPr lang="en-US" dirty="0"/>
          </a:p>
          <a:p>
            <a:pPr lvl="2"/>
            <a:r>
              <a:rPr lang="en-US" dirty="0" smtClean="0"/>
              <a:t>Gaussian transverse momentum distributions</a:t>
            </a:r>
          </a:p>
          <a:p>
            <a:pPr lvl="1"/>
            <a:r>
              <a:rPr lang="en-US" dirty="0" smtClean="0"/>
              <a:t>21.3 </a:t>
            </a:r>
            <a:r>
              <a:rPr lang="en-US" dirty="0" err="1" smtClean="0"/>
              <a:t>ps</a:t>
            </a:r>
            <a:r>
              <a:rPr lang="en-US" dirty="0" smtClean="0"/>
              <a:t> </a:t>
            </a:r>
            <a:r>
              <a:rPr lang="en-US" dirty="0" err="1" smtClean="0"/>
              <a:t>bunchlength</a:t>
            </a:r>
            <a:endParaRPr lang="en-US" dirty="0"/>
          </a:p>
          <a:p>
            <a:pPr lvl="2"/>
            <a:r>
              <a:rPr lang="en-US" dirty="0" smtClean="0"/>
              <a:t>Gaussian temporal distribution</a:t>
            </a:r>
          </a:p>
          <a:p>
            <a:pPr lvl="1"/>
            <a:r>
              <a:rPr lang="en-US" dirty="0" smtClean="0"/>
              <a:t>213 </a:t>
            </a:r>
            <a:r>
              <a:rPr lang="en-US" dirty="0" err="1" smtClean="0"/>
              <a:t>μm</a:t>
            </a:r>
            <a:r>
              <a:rPr lang="en-US" dirty="0" smtClean="0"/>
              <a:t> beam size</a:t>
            </a:r>
          </a:p>
          <a:p>
            <a:pPr lvl="2"/>
            <a:r>
              <a:rPr lang="en-US" dirty="0" smtClean="0"/>
              <a:t>Gaussian spatial distributions</a:t>
            </a:r>
          </a:p>
          <a:p>
            <a:pPr lvl="1"/>
            <a:r>
              <a:rPr lang="en-US" dirty="0" smtClean="0"/>
              <a:t>10k macro-particles</a:t>
            </a:r>
          </a:p>
          <a:p>
            <a:r>
              <a:rPr lang="en-US" dirty="0" smtClean="0"/>
              <a:t>Macro-particles removed</a:t>
            </a:r>
          </a:p>
          <a:p>
            <a:pPr lvl="1"/>
            <a:r>
              <a:rPr lang="en-US" dirty="0" smtClean="0"/>
              <a:t>Backward traveling</a:t>
            </a:r>
          </a:p>
          <a:p>
            <a:pPr lvl="1"/>
            <a:r>
              <a:rPr lang="en-US" dirty="0" smtClean="0"/>
              <a:t>Outside defined </a:t>
            </a:r>
            <a:r>
              <a:rPr lang="en-US" dirty="0" err="1" smtClean="0"/>
              <a:t>fieldmap</a:t>
            </a:r>
            <a:r>
              <a:rPr lang="en-US" dirty="0" smtClean="0"/>
              <a:t> regions</a:t>
            </a:r>
          </a:p>
        </p:txBody>
      </p:sp>
    </p:spTree>
    <p:extLst>
      <p:ext uri="{BB962C8B-B14F-4D97-AF65-F5344CB8AC3E}">
        <p14:creationId xmlns:p14="http://schemas.microsoft.com/office/powerpoint/2010/main" val="36374050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Optimization Setup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Optimization Variables (14)</a:t>
            </a:r>
          </a:p>
          <a:p>
            <a:pPr lvl="1"/>
            <a:r>
              <a:rPr lang="en-US" dirty="0" smtClean="0"/>
              <a:t>3 phases (degrees) and 3 peak amplitudes (V/m) of </a:t>
            </a:r>
            <a:r>
              <a:rPr lang="en-US" dirty="0" err="1" smtClean="0"/>
              <a:t>buncher</a:t>
            </a:r>
            <a:r>
              <a:rPr lang="en-US" dirty="0" smtClean="0"/>
              <a:t>, 2-cell, and 7-cell cavities</a:t>
            </a:r>
          </a:p>
          <a:p>
            <a:pPr lvl="2"/>
            <a:r>
              <a:rPr lang="en-US" dirty="0" smtClean="0"/>
              <a:t>Rough guess for amplitude limits</a:t>
            </a:r>
          </a:p>
          <a:p>
            <a:pPr lvl="2"/>
            <a:r>
              <a:rPr lang="en-US" dirty="0" err="1" smtClean="0"/>
              <a:t>Buncher</a:t>
            </a:r>
            <a:r>
              <a:rPr lang="en-US" dirty="0" smtClean="0"/>
              <a:t> phase ±50</a:t>
            </a:r>
            <a:r>
              <a:rPr lang="en-US" baseline="30000" dirty="0" smtClean="0"/>
              <a:t>o</a:t>
            </a:r>
            <a:r>
              <a:rPr lang="en-US" dirty="0" smtClean="0"/>
              <a:t> around zero-crossing</a:t>
            </a:r>
          </a:p>
          <a:p>
            <a:pPr lvl="2"/>
            <a:r>
              <a:rPr lang="en-US" dirty="0" smtClean="0"/>
              <a:t>2-cell and 7-cell phases ±180</a:t>
            </a:r>
            <a:r>
              <a:rPr lang="en-US" baseline="30000" dirty="0" smtClean="0"/>
              <a:t>o</a:t>
            </a:r>
            <a:endParaRPr lang="en-US" dirty="0"/>
          </a:p>
          <a:p>
            <a:pPr lvl="1"/>
            <a:r>
              <a:rPr lang="en-US" dirty="0" smtClean="0"/>
              <a:t>6 solenoid currents</a:t>
            </a:r>
          </a:p>
          <a:p>
            <a:pPr lvl="2"/>
            <a:r>
              <a:rPr lang="en-US" dirty="0" smtClean="0"/>
              <a:t>CEBAF control system limits</a:t>
            </a:r>
          </a:p>
          <a:p>
            <a:pPr lvl="2"/>
            <a:r>
              <a:rPr lang="en-US" dirty="0" smtClean="0"/>
              <a:t>MFD3K20B = -MFD3K02A</a:t>
            </a:r>
          </a:p>
          <a:p>
            <a:pPr lvl="1"/>
            <a:r>
              <a:rPr lang="en-US" dirty="0" smtClean="0"/>
              <a:t>2 </a:t>
            </a:r>
            <a:r>
              <a:rPr lang="en-US" dirty="0" err="1"/>
              <a:t>q</a:t>
            </a:r>
            <a:r>
              <a:rPr lang="en-US" dirty="0" err="1" smtClean="0"/>
              <a:t>uadrupole</a:t>
            </a:r>
            <a:r>
              <a:rPr lang="en-US" dirty="0" smtClean="0"/>
              <a:t> integrated field (Gauss)</a:t>
            </a:r>
          </a:p>
          <a:p>
            <a:pPr lvl="2"/>
            <a:r>
              <a:rPr lang="en-US" dirty="0" smtClean="0"/>
              <a:t>CEBAF control system limits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Optimization goals</a:t>
            </a:r>
          </a:p>
          <a:p>
            <a:pPr lvl="1"/>
            <a:r>
              <a:rPr lang="en-US" dirty="0" smtClean="0"/>
              <a:t>At exit of quarter minimize</a:t>
            </a:r>
          </a:p>
          <a:p>
            <a:pPr lvl="2"/>
            <a:r>
              <a:rPr lang="en-US" dirty="0" smtClean="0"/>
              <a:t>Standard deviation of kinetic energy</a:t>
            </a:r>
          </a:p>
          <a:p>
            <a:pPr lvl="2"/>
            <a:r>
              <a:rPr lang="en-US" dirty="0" smtClean="0"/>
              <a:t>Transverse beam size</a:t>
            </a:r>
          </a:p>
          <a:p>
            <a:pPr lvl="2"/>
            <a:r>
              <a:rPr lang="en-US" dirty="0" err="1" smtClean="0"/>
              <a:t>Bunchlength</a:t>
            </a:r>
            <a:r>
              <a:rPr lang="en-US" dirty="0" smtClean="0"/>
              <a:t> (</a:t>
            </a:r>
            <a:r>
              <a:rPr lang="en-US" dirty="0" err="1" smtClean="0"/>
              <a:t>σ</a:t>
            </a:r>
            <a:r>
              <a:rPr lang="en-US" baseline="-25000" dirty="0" err="1" smtClean="0"/>
              <a:t>t</a:t>
            </a:r>
            <a:r>
              <a:rPr lang="en-US" dirty="0" smtClean="0"/>
              <a:t>)</a:t>
            </a:r>
            <a:endParaRPr lang="en-US" dirty="0"/>
          </a:p>
          <a:p>
            <a:r>
              <a:rPr lang="en-US" dirty="0" smtClean="0"/>
              <a:t>Additional constraints</a:t>
            </a:r>
          </a:p>
          <a:p>
            <a:pPr lvl="1"/>
            <a:r>
              <a:rPr lang="en-US" dirty="0"/>
              <a:t>N</a:t>
            </a:r>
            <a:r>
              <a:rPr lang="en-US" dirty="0" smtClean="0"/>
              <a:t>o lost macro-particles </a:t>
            </a:r>
          </a:p>
          <a:p>
            <a:pPr lvl="1"/>
            <a:r>
              <a:rPr lang="en-US" dirty="0" smtClean="0"/>
              <a:t>Average kinetic energy ranges at exit of cavities</a:t>
            </a:r>
          </a:p>
          <a:p>
            <a:pPr lvl="1"/>
            <a:r>
              <a:rPr lang="en-US" dirty="0" smtClean="0"/>
              <a:t>Maximum standard deviation for kinetic energy at exit of </a:t>
            </a:r>
            <a:r>
              <a:rPr lang="en-US" dirty="0" err="1" smtClean="0"/>
              <a:t>buncher</a:t>
            </a:r>
            <a:r>
              <a:rPr lang="en-US" dirty="0" smtClean="0"/>
              <a:t> and 7-cell</a:t>
            </a:r>
          </a:p>
          <a:p>
            <a:pPr lvl="1"/>
            <a:r>
              <a:rPr lang="en-US" dirty="0" smtClean="0"/>
              <a:t>Maximum beam size and </a:t>
            </a:r>
            <a:r>
              <a:rPr lang="en-US" dirty="0" err="1" smtClean="0"/>
              <a:t>bunchlength</a:t>
            </a:r>
            <a:r>
              <a:rPr lang="en-US" dirty="0" smtClean="0"/>
              <a:t> </a:t>
            </a:r>
            <a:r>
              <a:rPr lang="en-US" dirty="0"/>
              <a:t>(</a:t>
            </a:r>
            <a:r>
              <a:rPr lang="en-US" dirty="0" err="1"/>
              <a:t>σ</a:t>
            </a:r>
            <a:r>
              <a:rPr lang="en-US" baseline="-25000" dirty="0" err="1"/>
              <a:t>t</a:t>
            </a:r>
            <a:r>
              <a:rPr lang="en-US" dirty="0"/>
              <a:t>)</a:t>
            </a:r>
            <a:r>
              <a:rPr lang="en-US" dirty="0" smtClean="0"/>
              <a:t> at exit of 7-cell</a:t>
            </a:r>
          </a:p>
          <a:p>
            <a:pPr lvl="1"/>
            <a:r>
              <a:rPr lang="en-US" dirty="0" smtClean="0"/>
              <a:t>Transverse </a:t>
            </a:r>
            <a:r>
              <a:rPr lang="en-US" dirty="0" err="1" smtClean="0"/>
              <a:t>emittance</a:t>
            </a:r>
            <a:r>
              <a:rPr lang="en-US" dirty="0" smtClean="0"/>
              <a:t> below 1 mm </a:t>
            </a:r>
            <a:r>
              <a:rPr lang="en-US" dirty="0" err="1" smtClean="0"/>
              <a:t>mrad</a:t>
            </a:r>
            <a:r>
              <a:rPr lang="en-US" dirty="0" smtClean="0"/>
              <a:t> at exit of 7-cell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57932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59982"/>
            <a:ext cx="8229600" cy="1143000"/>
          </a:xfrm>
        </p:spPr>
        <p:txBody>
          <a:bodyPr/>
          <a:lstStyle/>
          <a:p>
            <a:r>
              <a:rPr lang="en-US" dirty="0" smtClean="0"/>
              <a:t>Qualifying Final Front Solutions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4960"/>
            <a:ext cx="4572000" cy="3200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4104213"/>
            <a:ext cx="4087365" cy="286115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5494" y="3833899"/>
            <a:ext cx="4572000" cy="32004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5494" y="844960"/>
            <a:ext cx="4572000" cy="3200400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>
            <a:off x="207920" y="3925333"/>
            <a:ext cx="872816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38495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Kinetic Energy and Energy Spread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596256"/>
            <a:ext cx="7315200" cy="512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2108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982"/>
            <a:ext cx="8229600" cy="1143000"/>
          </a:xfrm>
        </p:spPr>
        <p:txBody>
          <a:bodyPr/>
          <a:lstStyle/>
          <a:p>
            <a:r>
              <a:rPr lang="en-US" dirty="0"/>
              <a:t>Sample Solutions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53417"/>
            <a:ext cx="4572000" cy="32004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653417"/>
            <a:ext cx="4572000" cy="3200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755490"/>
            <a:ext cx="4343400" cy="30403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755490"/>
            <a:ext cx="4343400" cy="3040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80395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4008"/>
            <a:ext cx="8229600" cy="1143000"/>
          </a:xfrm>
        </p:spPr>
        <p:txBody>
          <a:bodyPr/>
          <a:lstStyle/>
          <a:p>
            <a:r>
              <a:rPr lang="en-US" dirty="0" smtClean="0"/>
              <a:t>Sample Solutions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844937"/>
            <a:ext cx="4343400" cy="304038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844937"/>
            <a:ext cx="4343400" cy="30403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822536"/>
            <a:ext cx="4343400" cy="30403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3822536"/>
            <a:ext cx="4343400" cy="3040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0440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4008"/>
            <a:ext cx="8229600" cy="1143000"/>
          </a:xfrm>
        </p:spPr>
        <p:txBody>
          <a:bodyPr/>
          <a:lstStyle/>
          <a:p>
            <a:r>
              <a:rPr lang="en-US" dirty="0"/>
              <a:t>Sample Solutions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67804"/>
            <a:ext cx="4572000" cy="32004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667804"/>
            <a:ext cx="4572000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1784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532</TotalTime>
  <Words>432</Words>
  <Application>Microsoft Macintosh PowerPoint</Application>
  <PresentationFormat>On-screen Show (4:3)</PresentationFormat>
  <Paragraphs>69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UITF Gun through 2-7 Quarter Optimization</vt:lpstr>
      <vt:lpstr>Outline</vt:lpstr>
      <vt:lpstr>Optimization Setup</vt:lpstr>
      <vt:lpstr>Optimization Setup</vt:lpstr>
      <vt:lpstr>Qualifying Final Front Solutions</vt:lpstr>
      <vt:lpstr>Kinetic Energy and Energy Spread</vt:lpstr>
      <vt:lpstr>Sample Solutions</vt:lpstr>
      <vt:lpstr>Sample Solutions</vt:lpstr>
      <vt:lpstr>Sample Solutions</vt:lpstr>
      <vt:lpstr>Conclusion</vt:lpstr>
    </vt:vector>
  </TitlesOfParts>
  <Company>Jefferson Lab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Alicia Hofler</dc:creator>
  <cp:lastModifiedBy>Alicia Hofler</cp:lastModifiedBy>
  <cp:revision>52</cp:revision>
  <dcterms:created xsi:type="dcterms:W3CDTF">2016-03-16T15:49:59Z</dcterms:created>
  <dcterms:modified xsi:type="dcterms:W3CDTF">2016-03-17T07:47:00Z</dcterms:modified>
</cp:coreProperties>
</file>