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2" r:id="rId3"/>
    <p:sldId id="323" r:id="rId4"/>
    <p:sldId id="297" r:id="rId5"/>
    <p:sldId id="299" r:id="rId6"/>
    <p:sldId id="273" r:id="rId7"/>
    <p:sldId id="283" r:id="rId8"/>
    <p:sldId id="313" r:id="rId9"/>
    <p:sldId id="314" r:id="rId10"/>
    <p:sldId id="315" r:id="rId11"/>
    <p:sldId id="316" r:id="rId12"/>
    <p:sldId id="317" r:id="rId13"/>
    <p:sldId id="312" r:id="rId14"/>
    <p:sldId id="318" r:id="rId15"/>
    <p:sldId id="319" r:id="rId16"/>
    <p:sldId id="294" r:id="rId17"/>
    <p:sldId id="322" r:id="rId18"/>
    <p:sldId id="324" r:id="rId19"/>
    <p:sldId id="307" r:id="rId20"/>
    <p:sldId id="320" r:id="rId21"/>
    <p:sldId id="321" r:id="rId22"/>
    <p:sldId id="325" r:id="rId23"/>
    <p:sldId id="326" r:id="rId24"/>
    <p:sldId id="290" r:id="rId25"/>
    <p:sldId id="279" r:id="rId26"/>
    <p:sldId id="308" r:id="rId27"/>
    <p:sldId id="32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8362" autoAdjust="0"/>
    <p:restoredTop sz="99875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13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85.67039735540989</c:v>
                </c:pt>
                <c:pt idx="1">
                  <c:v>84.5217859308852</c:v>
                </c:pt>
                <c:pt idx="2">
                  <c:v>84.38963896518228</c:v>
                </c:pt>
                <c:pt idx="3">
                  <c:v>85.34788605875305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72959728"/>
        <c:axId val="-874160048"/>
      </c:scatterChart>
      <c:valAx>
        <c:axId val="-874160048"/>
        <c:scaling>
          <c:orientation val="minMax"/>
          <c:max val="90.0"/>
          <c:min val="80.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0.0340845130534504"/>
              <c:y val="0.22052676644300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872959728"/>
        <c:crossesAt val="0.0"/>
        <c:crossBetween val="midCat"/>
        <c:majorUnit val="1.0"/>
        <c:minorUnit val="1.0"/>
      </c:valAx>
      <c:valAx>
        <c:axId val="-872959728"/>
        <c:scaling>
          <c:logBase val="10.0"/>
          <c:orientation val="minMax"/>
          <c:max val="2000.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800" b="0" dirty="0" smtClean="0">
                    <a:latin typeface="Arial" panose="020B0604020202020204" pitchFamily="34" charset="0"/>
                    <a:ea typeface="Symbol" charset="2"/>
                    <a:cs typeface="Arial" panose="020B0604020202020204" pitchFamily="34" charset="0"/>
                  </a:rPr>
                  <a:t>m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874160048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Ch.</a:t>
            </a:r>
            <a:r>
              <a:rPr lang="en-US" baseline="0" dirty="0"/>
              <a:t> 2 </a:t>
            </a:r>
            <a:r>
              <a:rPr lang="en-US" baseline="0" dirty="0" smtClean="0"/>
              <a:t>(Top) Radiation </a:t>
            </a:r>
            <a:r>
              <a:rPr lang="en-US" baseline="0" dirty="0"/>
              <a:t>vs. Voltage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23-Jun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Sheet3!$B$3:$B$7</c:f>
              <c:numCache>
                <c:formatCode>General</c:formatCode>
                <c:ptCount val="5"/>
                <c:pt idx="0">
                  <c:v>210.0</c:v>
                </c:pt>
                <c:pt idx="1">
                  <c:v>200.0</c:v>
                </c:pt>
                <c:pt idx="2">
                  <c:v>180.0</c:v>
                </c:pt>
                <c:pt idx="3">
                  <c:v>150.0</c:v>
                </c:pt>
                <c:pt idx="4">
                  <c:v>130.0</c:v>
                </c:pt>
              </c:numCache>
            </c:numRef>
          </c:xVal>
          <c:yVal>
            <c:numRef>
              <c:f>Sheet3!$G$3:$G$7</c:f>
              <c:numCache>
                <c:formatCode>General</c:formatCode>
                <c:ptCount val="5"/>
                <c:pt idx="0">
                  <c:v>0.589343</c:v>
                </c:pt>
                <c:pt idx="1">
                  <c:v>0.259696</c:v>
                </c:pt>
                <c:pt idx="2">
                  <c:v>0.141071</c:v>
                </c:pt>
                <c:pt idx="3">
                  <c:v>0.125807</c:v>
                </c:pt>
                <c:pt idx="4">
                  <c:v>0.158273</c:v>
                </c:pt>
              </c:numCache>
            </c:numRef>
          </c:yVal>
          <c:smooth val="0"/>
        </c:ser>
        <c:ser>
          <c:idx val="1"/>
          <c:order val="1"/>
          <c:tx>
            <c:v>30-Jun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Sheet3!$B$20:$B$24</c:f>
              <c:numCache>
                <c:formatCode>General</c:formatCode>
                <c:ptCount val="5"/>
                <c:pt idx="0">
                  <c:v>210.0</c:v>
                </c:pt>
                <c:pt idx="1">
                  <c:v>200.0</c:v>
                </c:pt>
                <c:pt idx="2">
                  <c:v>180.0</c:v>
                </c:pt>
                <c:pt idx="3">
                  <c:v>150.0</c:v>
                </c:pt>
                <c:pt idx="4">
                  <c:v>130.0</c:v>
                </c:pt>
              </c:numCache>
            </c:numRef>
          </c:xVal>
          <c:yVal>
            <c:numRef>
              <c:f>Sheet3!$G$20:$G$24</c:f>
              <c:numCache>
                <c:formatCode>General</c:formatCode>
                <c:ptCount val="5"/>
                <c:pt idx="0">
                  <c:v>0.827283</c:v>
                </c:pt>
                <c:pt idx="1">
                  <c:v>0.275626</c:v>
                </c:pt>
                <c:pt idx="2">
                  <c:v>0.155337</c:v>
                </c:pt>
                <c:pt idx="3">
                  <c:v>0.148377</c:v>
                </c:pt>
                <c:pt idx="4">
                  <c:v>0.128902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15757808"/>
        <c:axId val="-415983408"/>
      </c:scatterChart>
      <c:valAx>
        <c:axId val="-415757808"/>
        <c:scaling>
          <c:orientation val="minMax"/>
          <c:min val="12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</a:t>
                </a:r>
                <a:r>
                  <a:rPr lang="en-US" baseline="0"/>
                  <a:t> (kV)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5983408"/>
        <c:crosses val="autoZero"/>
        <c:crossBetween val="midCat"/>
      </c:valAx>
      <c:valAx>
        <c:axId val="-41598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Ch.</a:t>
                </a:r>
                <a:r>
                  <a:rPr lang="en-US" baseline="0"/>
                  <a:t> 2 Radiation (cps)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5757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10/2/17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26A6-3ADA-41F0-8DD0-23A7D18CE2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5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PREx</a:t>
            </a:r>
            <a:r>
              <a:rPr lang="en-US" dirty="0" smtClean="0"/>
              <a:t>-II Collaboration Meeting, February 26, 2016, Jefferson Lab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 smtClean="0"/>
              <a:t>CEBAF </a:t>
            </a:r>
            <a:r>
              <a:rPr lang="en-US" dirty="0" smtClean="0"/>
              <a:t>Source/Injector </a:t>
            </a:r>
            <a:r>
              <a:rPr lang="en-US" dirty="0" smtClean="0"/>
              <a:t>Update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PREX/CREX Collaboration Meeting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October 2, 2017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 smtClean="0"/>
              <a:t>Joe Grames</a:t>
            </a:r>
          </a:p>
          <a:p>
            <a:r>
              <a:rPr lang="en-US" dirty="0" smtClean="0"/>
              <a:t>Center for Injectors and Sources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+mj-lt"/>
              </a:rPr>
              <a:t>Lifetime Studies at mA Beam Current</a:t>
            </a:r>
            <a:endParaRPr lang="en-US" sz="3600" b="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058" y="3978848"/>
            <a:ext cx="8989742" cy="2025733"/>
            <a:chOff x="154258" y="3988373"/>
            <a:chExt cx="8989742" cy="20257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988373"/>
              <a:ext cx="1772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04208" y="4253378"/>
              <a:ext cx="151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639283"/>
              <a:ext cx="2450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Vary the 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l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aser beam size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419226" y="4967666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01133" y="4438044"/>
              <a:ext cx="3047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and radiation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555" y="1148202"/>
            <a:ext cx="9096734" cy="5180953"/>
            <a:chOff x="0" y="1219960"/>
            <a:chExt cx="9096734" cy="518095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3810000"/>
              <a:ext cx="9096734" cy="2590913"/>
              <a:chOff x="4747284" y="333375"/>
              <a:chExt cx="9096734" cy="25050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747284" y="333375"/>
                <a:ext cx="9096734" cy="2505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861749" y="440764"/>
                <a:ext cx="8982269" cy="2328981"/>
                <a:chOff x="61149" y="4025891"/>
                <a:chExt cx="8982269" cy="2328981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0" t="25463" r="12561" b="13768"/>
                <a:stretch/>
              </p:blipFill>
              <p:spPr>
                <a:xfrm>
                  <a:off x="2286000" y="4025891"/>
                  <a:ext cx="6757418" cy="2328981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61149" y="5245978"/>
                  <a:ext cx="6431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1mA</a:t>
                  </a:r>
                  <a:endParaRPr lang="en-US" sz="16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680227" y="5452946"/>
                  <a:ext cx="150541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150191" y="4025891"/>
                  <a:ext cx="1951462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3252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Required laser power, slope proportional to  QE decay</a:t>
                  </a:r>
                  <a:endPara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1701800" y="4584700"/>
                  <a:ext cx="1677020" cy="9603"/>
                </a:xfrm>
                <a:prstGeom prst="straightConnector1">
                  <a:avLst/>
                </a:prstGeom>
                <a:ln>
                  <a:solidFill>
                    <a:srgbClr val="3252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ight Arrow 21"/>
                <p:cNvSpPr/>
                <p:nvPr/>
              </p:nvSpPr>
              <p:spPr>
                <a:xfrm>
                  <a:off x="4999228" y="4453503"/>
                  <a:ext cx="1925680" cy="1131029"/>
                </a:xfrm>
                <a:prstGeom prst="rightArrow">
                  <a:avLst/>
                </a:prstGeom>
                <a:gradFill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99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Increasing laser size reduces QE decay proportionally</a:t>
                  </a:r>
                  <a:endParaRPr lang="en-US" sz="12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247454" y="1219960"/>
              <a:ext cx="4491413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Note: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 mA	86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 mA	432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10 mA	860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50 mA	4320 C/day</a:t>
              </a:r>
            </a:p>
            <a:p>
              <a:endParaRPr lang="en-US" sz="2000" dirty="0">
                <a:latin typeface="Century Gothic" charset="0"/>
                <a:ea typeface="Century Gothic" charset="0"/>
                <a:cs typeface="Century Gothic" charset="0"/>
              </a:endParaRPr>
            </a:p>
            <a:p>
              <a:endParaRPr lang="en-US" sz="2000" dirty="0" smtClean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76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+mj-lt"/>
              </a:rPr>
              <a:t>First Results: GaAs/</a:t>
            </a:r>
            <a:r>
              <a:rPr lang="en-US" b="0" dirty="0" err="1" smtClean="0">
                <a:latin typeface="+mj-lt"/>
              </a:rPr>
              <a:t>GaAsP</a:t>
            </a:r>
            <a:r>
              <a:rPr lang="en-US" b="0" dirty="0" smtClean="0">
                <a:latin typeface="+mj-lt"/>
              </a:rPr>
              <a:t> at mA Current</a:t>
            </a:r>
            <a:endParaRPr lang="en-US" b="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450" y="4288754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CEBAF charge lifetime improves with spot size, as expected, but eventually beam size becomes “too large” 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C:\Users\poelker\AppData\Local\Temp\life_v_area_1000_1500_expF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" y="832441"/>
            <a:ext cx="8163891" cy="33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494848" y="1241778"/>
            <a:ext cx="14176" cy="270575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53823" y="1596152"/>
            <a:ext cx="1049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We operate left of this line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0034" y="5880723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Although PREX/CREX doesn’t need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milliAmp’s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, by performing these studies we aim to improve </a:t>
            </a:r>
            <a:r>
              <a:rPr lang="en-US" sz="2000" b="1" dirty="0" smtClean="0">
                <a:latin typeface="Century Gothic" charset="0"/>
                <a:ea typeface="Century Gothic" charset="0"/>
                <a:cs typeface="Century Gothic" charset="0"/>
              </a:rPr>
              <a:t>Lifetime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and </a:t>
            </a:r>
            <a:r>
              <a:rPr lang="en-US" sz="2000" b="1" dirty="0" smtClean="0">
                <a:latin typeface="Century Gothic" charset="0"/>
                <a:ea typeface="Century Gothic" charset="0"/>
                <a:cs typeface="Century Gothic" charset="0"/>
              </a:rPr>
              <a:t>QE Uniformity</a:t>
            </a:r>
          </a:p>
        </p:txBody>
      </p:sp>
    </p:spTree>
    <p:extLst>
      <p:ext uri="{BB962C8B-B14F-4D97-AF65-F5344CB8AC3E}">
        <p14:creationId xmlns:p14="http://schemas.microsoft.com/office/powerpoint/2010/main" val="14950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+mj-lt"/>
              </a:rPr>
              <a:t>Polarization Studies at mA Beam Current</a:t>
            </a:r>
            <a:endParaRPr lang="en-US" sz="3600" b="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798354" y="879117"/>
            <a:ext cx="424528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20" y="955320"/>
            <a:ext cx="45162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First measurement of polarization from superlattice photocathode at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current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CEBAF 5 MeV Mott </a:t>
            </a:r>
            <a:r>
              <a:rPr lang="en-US" dirty="0" err="1" smtClean="0">
                <a:latin typeface="Century Gothic" panose="020B0502020202020204" pitchFamily="34" charset="0"/>
              </a:rPr>
              <a:t>polarimeter</a:t>
            </a:r>
            <a:r>
              <a:rPr lang="en-US" dirty="0" smtClean="0">
                <a:latin typeface="Century Gothic" panose="020B0502020202020204" pitchFamily="34" charset="0"/>
              </a:rPr>
              <a:t>: on-going effort to ascribe sub-percent accuracy (collaborators D. Moser, X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Roca-</a:t>
            </a:r>
            <a:r>
              <a:rPr lang="en-US" dirty="0" err="1" smtClean="0">
                <a:latin typeface="Century Gothic" panose="020B0502020202020204" pitchFamily="34" charset="0"/>
              </a:rPr>
              <a:t>Maza</a:t>
            </a:r>
            <a:r>
              <a:rPr lang="en-US" dirty="0" smtClean="0">
                <a:latin typeface="Century Gothic" panose="020B0502020202020204" pitchFamily="34" charset="0"/>
              </a:rPr>
              <a:t>, Charles Sinclair, </a:t>
            </a:r>
            <a:r>
              <a:rPr lang="en-US" dirty="0">
                <a:latin typeface="Century Gothic" panose="020B0502020202020204" pitchFamily="34" charset="0"/>
              </a:rPr>
              <a:t>M.J. </a:t>
            </a:r>
            <a:r>
              <a:rPr lang="en-US" dirty="0" smtClean="0">
                <a:latin typeface="Century Gothic" panose="020B0502020202020204" pitchFamily="34" charset="0"/>
              </a:rPr>
              <a:t>McHugh, and Tim Gay)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81" y="3153244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 smtClean="0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382F3AB-0933-455E-BFC3-2926090AD8D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81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Minion Pro"/>
              </a:rPr>
              <a:t>High Polarization Photocathodes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56"/>
          <p:cNvGrpSpPr/>
          <p:nvPr/>
        </p:nvGrpSpPr>
        <p:grpSpPr>
          <a:xfrm>
            <a:off x="471145" y="992489"/>
            <a:ext cx="1320651" cy="2538581"/>
            <a:chOff x="836406" y="1211229"/>
            <a:chExt cx="1320651" cy="2538581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211229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05050" y="981681"/>
            <a:ext cx="2371725" cy="2558778"/>
            <a:chOff x="2878117" y="936160"/>
            <a:chExt cx="2371725" cy="255877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100 </a:t>
                </a:r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878117" y="93616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GaAs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30564"/>
            <a:ext cx="3104686" cy="2716101"/>
            <a:chOff x="5152832" y="750890"/>
            <a:chExt cx="3104686" cy="2716101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50890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154961"/>
              <a:ext cx="2208617" cy="1982220"/>
              <a:chOff x="5605968" y="976645"/>
              <a:chExt cx="2208617" cy="1982220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350145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</a:t>
                </a:r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Layers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35%     35%             75%       75%              85%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635143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    1995    1998            1999      2000             2004    2017</a:t>
            </a:r>
          </a:p>
        </p:txBody>
      </p:sp>
      <p:grpSp>
        <p:nvGrpSpPr>
          <p:cNvPr id="49" name="Group 54"/>
          <p:cNvGrpSpPr/>
          <p:nvPr/>
        </p:nvGrpSpPr>
        <p:grpSpPr>
          <a:xfrm>
            <a:off x="7290349" y="1047913"/>
            <a:ext cx="1314750" cy="2503637"/>
            <a:chOff x="6043012" y="963354"/>
            <a:chExt cx="1314750" cy="2503637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43012" y="963354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w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ith DBR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302504" y="2483408"/>
            <a:ext cx="1300016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17453" y="4124273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Testing</a:t>
            </a:r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CEBAF </a:t>
            </a:r>
            <a:r>
              <a:rPr lang="en-US" i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now</a:t>
            </a:r>
            <a:endParaRPr lang="en-US" i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724185" y="3808507"/>
            <a:ext cx="170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Enhanced absorption occurs only at specific laser wavelengths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cap="small" dirty="0" smtClean="0">
                <a:latin typeface="+mj-lt"/>
              </a:rPr>
              <a:t>Benefits of </a:t>
            </a:r>
            <a:r>
              <a:rPr lang="en-US" sz="3600" b="0" cap="small" dirty="0" smtClean="0">
                <a:solidFill>
                  <a:srgbClr val="FF0000"/>
                </a:solidFill>
                <a:latin typeface="+mj-lt"/>
              </a:rPr>
              <a:t>D</a:t>
            </a:r>
            <a:r>
              <a:rPr lang="en-US" sz="3600" b="0" cap="small" dirty="0" smtClean="0">
                <a:latin typeface="+mj-lt"/>
              </a:rPr>
              <a:t>istributed </a:t>
            </a:r>
            <a:r>
              <a:rPr lang="en-US" sz="3600" b="0" cap="small" dirty="0" smtClean="0">
                <a:solidFill>
                  <a:srgbClr val="FF0000"/>
                </a:solidFill>
                <a:latin typeface="+mj-lt"/>
              </a:rPr>
              <a:t>B</a:t>
            </a:r>
            <a:r>
              <a:rPr lang="en-US" sz="3600" b="0" cap="small" dirty="0" smtClean="0">
                <a:latin typeface="+mj-lt"/>
              </a:rPr>
              <a:t>ragg </a:t>
            </a:r>
            <a:r>
              <a:rPr lang="en-US" sz="3600" b="0" cap="small" dirty="0" smtClean="0">
                <a:solidFill>
                  <a:srgbClr val="FF0000"/>
                </a:solidFill>
                <a:latin typeface="+mj-lt"/>
              </a:rPr>
              <a:t>R</a:t>
            </a:r>
            <a:r>
              <a:rPr lang="en-US" sz="3600" b="0" cap="small" dirty="0" smtClean="0">
                <a:latin typeface="+mj-lt"/>
              </a:rPr>
              <a:t>eflector</a:t>
            </a:r>
            <a:endParaRPr lang="en-US" sz="3600" b="0" cap="small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04874"/>
            <a:ext cx="8534400" cy="17811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non-DBR Photocathode </a:t>
            </a:r>
            <a:r>
              <a:rPr lang="en-US" dirty="0"/>
              <a:t>: 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&lt; 5%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DBR </a:t>
            </a:r>
            <a:r>
              <a:rPr lang="en-US" dirty="0" smtClean="0">
                <a:solidFill>
                  <a:srgbClr val="FF0000"/>
                </a:solidFill>
              </a:rPr>
              <a:t>photocathode </a:t>
            </a:r>
            <a:r>
              <a:rPr lang="en-US" dirty="0" smtClean="0"/>
              <a:t>: </a:t>
            </a:r>
            <a:r>
              <a:rPr lang="en-US" dirty="0"/>
              <a:t>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&gt; 20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416675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39336" y="2797810"/>
            <a:ext cx="5735320" cy="3507105"/>
            <a:chOff x="1066800" y="2743438"/>
            <a:chExt cx="5735320" cy="3507105"/>
          </a:xfrm>
        </p:grpSpPr>
        <p:sp>
          <p:nvSpPr>
            <p:cNvPr id="5" name="TextBox 4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Non-DBR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9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+mj-lt"/>
              </a:rPr>
              <a:t>World Record QE from High Polarization Photocathode</a:t>
            </a:r>
            <a:endParaRPr lang="en-US" sz="2800" b="0" cap="small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331" y="827979"/>
            <a:ext cx="8871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Others have tried…but very difficult to obtain QE enhancement at the laser wavelength that also provides high polarization,   CEBAF lasers operate at ~ 776 nm (doubled-telecom lasers)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7331" y="2178323"/>
            <a:ext cx="3422536" cy="37730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Standard strained-superlattice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0.89%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92%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600" dirty="0" smtClean="0">
                <a:latin typeface="Century Gothic" panose="020B0502020202020204" pitchFamily="34" charset="0"/>
              </a:rPr>
              <a:t>DBR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6.4%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84%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The highest </a:t>
            </a:r>
            <a:r>
              <a:rPr lang="en-US" sz="1800" dirty="0" smtClean="0">
                <a:latin typeface="Century Gothic" panose="020B0502020202020204" pitchFamily="34" charset="0"/>
              </a:rPr>
              <a:t>reported QE of </a:t>
            </a:r>
            <a:r>
              <a:rPr lang="en-US" sz="1800" dirty="0">
                <a:latin typeface="Century Gothic" panose="020B0502020202020204" pitchFamily="34" charset="0"/>
              </a:rPr>
              <a:t>any </a:t>
            </a:r>
            <a:r>
              <a:rPr lang="en-US" sz="1800" dirty="0" smtClean="0">
                <a:latin typeface="Century Gothic" panose="020B0502020202020204" pitchFamily="34" charset="0"/>
              </a:rPr>
              <a:t>high </a:t>
            </a:r>
            <a:r>
              <a:rPr lang="en-US" sz="1800" dirty="0">
                <a:latin typeface="Century Gothic" panose="020B0502020202020204" pitchFamily="34" charset="0"/>
              </a:rPr>
              <a:t>polarization photocathode  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Excellent candidate for </a:t>
            </a:r>
            <a:r>
              <a:rPr lang="en-US" sz="1600" dirty="0">
                <a:latin typeface="Century Gothic" panose="020B0502020202020204" pitchFamily="34" charset="0"/>
              </a:rPr>
              <a:t>mA </a:t>
            </a:r>
            <a:r>
              <a:rPr lang="en-US" sz="1600" dirty="0" smtClean="0">
                <a:latin typeface="Century Gothic" panose="020B0502020202020204" pitchFamily="34" charset="0"/>
              </a:rPr>
              <a:t>operations, will test at CEBAF this shutdown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SBIR partnership</a:t>
            </a:r>
          </a:p>
          <a:p>
            <a:pPr marL="628650" lvl="1" indent="-171450">
              <a:buClrTx/>
            </a:pPr>
            <a:endParaRPr lang="en-US" sz="1600" dirty="0" smtClean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34" y="6181690"/>
            <a:ext cx="796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</a:t>
            </a:r>
            <a:r>
              <a:rPr lang="en-US" sz="1400" b="1" dirty="0"/>
              <a:t>. Liu,</a:t>
            </a:r>
            <a:r>
              <a:rPr lang="en-US" sz="1400" dirty="0"/>
              <a:t>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Poelker, Y</a:t>
            </a:r>
            <a:r>
              <a:rPr lang="en-US" sz="1400" dirty="0"/>
              <a:t>. Chen, W. Lu, and A. </a:t>
            </a:r>
            <a:r>
              <a:rPr lang="en-US" sz="1400" dirty="0" smtClean="0"/>
              <a:t>Moy, </a:t>
            </a:r>
            <a:r>
              <a:rPr lang="fr-FR" sz="1400" dirty="0"/>
              <a:t>Appl. Phys. Lett. </a:t>
            </a:r>
            <a:r>
              <a:rPr lang="fr-FR" sz="1400" b="1" dirty="0"/>
              <a:t>109</a:t>
            </a:r>
            <a:r>
              <a:rPr lang="fr-FR" sz="1400" dirty="0"/>
              <a:t>, 252104 (2016)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99933" y="1957166"/>
            <a:ext cx="5110071" cy="4287623"/>
            <a:chOff x="3699933" y="1957166"/>
            <a:chExt cx="5110071" cy="42876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933" y="1957166"/>
              <a:ext cx="5110071" cy="428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98267" y="2178323"/>
              <a:ext cx="0" cy="349434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701676" y="1957166"/>
            <a:ext cx="5108328" cy="4310254"/>
            <a:chOff x="3701676" y="1957166"/>
            <a:chExt cx="5108328" cy="43102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676" y="1957166"/>
              <a:ext cx="5108328" cy="431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7289800" y="2243667"/>
              <a:ext cx="8467" cy="342900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/>
          <p:cNvSpPr/>
          <p:nvPr/>
        </p:nvSpPr>
        <p:spPr>
          <a:xfrm>
            <a:off x="681634" y="6181690"/>
            <a:ext cx="661391" cy="3077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6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Injector Upgrade (what remains after R100)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Increase gun voltage and Wien filters for 200kV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 </a:t>
            </a:r>
            <a:r>
              <a:rPr lang="en-US" sz="2000" dirty="0" smtClean="0"/>
              <a:t>baked beam </a:t>
            </a:r>
            <a:r>
              <a:rPr lang="en-US" sz="2000" dirty="0"/>
              <a:t>line </a:t>
            </a:r>
            <a:r>
              <a:rPr lang="en-US" sz="2000" dirty="0" smtClean="0"/>
              <a:t>vacuum so </a:t>
            </a:r>
            <a:r>
              <a:rPr lang="en-US" sz="2000" dirty="0"/>
              <a:t>gun does not pump on beam line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Locate Wien filters (energy filter) upstream of pre-</a:t>
            </a:r>
            <a:r>
              <a:rPr lang="en-US" sz="2000" dirty="0" err="1" smtClean="0"/>
              <a:t>buncher</a:t>
            </a:r>
            <a:r>
              <a:rPr lang="en-US" sz="2000" dirty="0" smtClean="0"/>
              <a:t>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SRF booster eliminates warm capture, RF deflection and x/y </a:t>
            </a:r>
            <a:r>
              <a:rPr lang="en-US" sz="2000" dirty="0" smtClean="0"/>
              <a:t>coupling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Our new “1/4 </a:t>
                </a:r>
                <a:r>
                  <a:rPr lang="en-US" dirty="0" err="1" smtClean="0"/>
                  <a:t>cryomodule</a:t>
                </a:r>
                <a:r>
                  <a:rPr lang="en-US" dirty="0" smtClean="0"/>
                  <a:t>”:</a:t>
                </a:r>
              </a:p>
              <a:p>
                <a:pPr algn="ctr"/>
                <a:r>
                  <a:rPr lang="en-US" dirty="0" smtClean="0"/>
                  <a:t>2 cell capture section + 7 cell cavity,</a:t>
                </a:r>
              </a:p>
              <a:p>
                <a:pPr algn="ctr"/>
                <a:r>
                  <a:rPr lang="en-US" dirty="0"/>
                  <a:t>s</a:t>
                </a:r>
                <a:r>
                  <a:rPr lang="en-US" dirty="0" smtClean="0"/>
                  <a:t>hould provide 10 MeV beam and introduce no x/y coupling, allow better matching, more adiabatic damping </a:t>
                </a:r>
                <a:endParaRPr lang="en-US" dirty="0"/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7423" y="1467755"/>
            <a:ext cx="4551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smtClean="0"/>
              <a:t>Build and install a HV </a:t>
            </a:r>
            <a:r>
              <a:rPr lang="en-US" dirty="0"/>
              <a:t>chamber that can </a:t>
            </a:r>
            <a:r>
              <a:rPr lang="en-US" dirty="0" smtClean="0"/>
              <a:t>produce 200keV beam to explore operation.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4155" y="2516404"/>
            <a:ext cx="8648014" cy="2543537"/>
            <a:chOff x="162045" y="3206188"/>
            <a:chExt cx="11530685" cy="3391382"/>
          </a:xfrm>
        </p:grpSpPr>
        <p:pic>
          <p:nvPicPr>
            <p:cNvPr id="2" name="Picture 1"/>
            <p:cNvPicPr/>
            <p:nvPr/>
          </p:nvPicPr>
          <p:blipFill rotWithShape="1">
            <a:blip r:embed="rId2"/>
            <a:srcRect l="252" t="5286" r="25750" b="15914"/>
            <a:stretch/>
          </p:blipFill>
          <p:spPr>
            <a:xfrm>
              <a:off x="162045" y="3206188"/>
              <a:ext cx="11530685" cy="339138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13995" y="3356658"/>
              <a:ext cx="2419109" cy="53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>
            <a:off x="1483120" y="2196790"/>
            <a:ext cx="686474" cy="1124987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09532" y="2430486"/>
            <a:ext cx="323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Replace “NEG tube” with one that also includes two </a:t>
            </a:r>
            <a:r>
              <a:rPr lang="en-US" dirty="0" smtClean="0"/>
              <a:t>BPM’s.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090351" y="2773986"/>
            <a:ext cx="1071701" cy="938875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00331" y="5032747"/>
            <a:ext cx="188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  <a:r>
              <a:rPr lang="en-US" dirty="0" smtClean="0"/>
              <a:t>Remove Gun3.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Reminder:  Our summer 2017 “early start” goal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776831" y="4971350"/>
            <a:ext cx="1117592" cy="201444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45760" y="2635496"/>
            <a:ext cx="4324882" cy="1768352"/>
            <a:chOff x="-302692" y="2982542"/>
            <a:chExt cx="5522124" cy="20050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" t="32821" r="43302" b="33135"/>
            <a:stretch/>
          </p:blipFill>
          <p:spPr>
            <a:xfrm>
              <a:off x="-302692" y="2982542"/>
              <a:ext cx="5522124" cy="200502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95369" y="3013854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Modified M20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119871" y="136363"/>
            <a:ext cx="8950771" cy="48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kern="0" dirty="0">
                <a:latin typeface="+mj-lt"/>
                <a:ea typeface="+mj-ea"/>
                <a:cs typeface="+mj-cs"/>
              </a:rPr>
              <a:t>New </a:t>
            </a:r>
            <a:r>
              <a:rPr lang="en-US" sz="4000" kern="0" dirty="0" smtClean="0">
                <a:latin typeface="+mj-lt"/>
                <a:ea typeface="+mj-ea"/>
                <a:cs typeface="+mj-cs"/>
              </a:rPr>
              <a:t>NEG tube w/ two BPM’s</a:t>
            </a:r>
            <a:endParaRPr lang="en-US" sz="40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8" t="16566" b="36903"/>
          <a:stretch/>
        </p:blipFill>
        <p:spPr>
          <a:xfrm>
            <a:off x="119872" y="936977"/>
            <a:ext cx="3729640" cy="2309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1734" y="936976"/>
            <a:ext cx="4718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will take advantage of replacing the </a:t>
            </a:r>
            <a:r>
              <a:rPr lang="en-US" sz="2400" dirty="0" smtClean="0"/>
              <a:t>gun high voltage chamber to replace the NEG coated beam pipe with one that has two BPM’s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8120"/>
          <a:stretch/>
        </p:blipFill>
        <p:spPr>
          <a:xfrm flipH="1">
            <a:off x="0" y="4532708"/>
            <a:ext cx="9144000" cy="1935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519672"/>
            <a:ext cx="4745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BPM’s will have S/H cards for parity DAQ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With solenoid off measure position/angle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Test resolution to measure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smtClean="0"/>
              <a:t>moment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3907"/>
            <a:ext cx="90627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r>
              <a:rPr lang="is-IS" sz="2800" b="1" dirty="0" smtClean="0"/>
              <a:t>Modify spare CEBAF/ILC gun for reliable 200 kV operation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 smtClean="0"/>
              <a:t>One must is very high vacuum ~1E-12 Torr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 smtClean="0"/>
              <a:t>Another is no field emission; a “shed” protects the ceramic-vacuum-metal triple point, mitigates unwanted field emission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1" y="2535147"/>
            <a:ext cx="4316049" cy="36073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200 kV Gun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797777" y="2521031"/>
            <a:ext cx="4136299" cy="3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9600" y="6131189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of G. Palacios, C.H. Garcia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Outline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296" y="1250304"/>
            <a:ext cx="749025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Polarized Source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Recent performance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Preparing for simultaneous 4-Hall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High polarization photocathode studies</a:t>
            </a:r>
          </a:p>
          <a:p>
            <a:endParaRPr lang="en-US" sz="2800" dirty="0"/>
          </a:p>
          <a:p>
            <a:r>
              <a:rPr lang="en-US" sz="2800" b="1" dirty="0" smtClean="0"/>
              <a:t>Injector 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Status of the 200 </a:t>
            </a:r>
            <a:r>
              <a:rPr lang="en-US" sz="2800" dirty="0" err="1" smtClean="0"/>
              <a:t>keV</a:t>
            </a:r>
            <a:r>
              <a:rPr lang="en-US" sz="2800" dirty="0" smtClean="0"/>
              <a:t> 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Plans for next SAD</a:t>
            </a:r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r>
              <a:rPr lang="en-US" sz="2800" b="1" dirty="0" smtClean="0"/>
              <a:t>Some “Plan B” Options to Consider</a:t>
            </a:r>
          </a:p>
        </p:txBody>
      </p:sp>
    </p:spTree>
    <p:extLst>
      <p:ext uri="{BB962C8B-B14F-4D97-AF65-F5344CB8AC3E}">
        <p14:creationId xmlns:p14="http://schemas.microsoft.com/office/powerpoint/2010/main" val="4980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+mj-lt"/>
              </a:rPr>
              <a:t>Hand-Polishing Nightmare!</a:t>
            </a:r>
            <a:endParaRPr lang="en-US" sz="3600" b="0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1" y="5266098"/>
            <a:ext cx="3886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New CEBAF 200 kV Gun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80974" y="1630454"/>
            <a:ext cx="4272355" cy="37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39" y="939800"/>
            <a:ext cx="3946922" cy="5262563"/>
          </a:xfrm>
        </p:spPr>
      </p:pic>
      <p:sp>
        <p:nvSpPr>
          <p:cNvPr id="12" name="Notched Right Arrow 11"/>
          <p:cNvSpPr/>
          <p:nvPr/>
        </p:nvSpPr>
        <p:spPr>
          <a:xfrm rot="683877">
            <a:off x="3009899" y="2882900"/>
            <a:ext cx="2857500" cy="431800"/>
          </a:xfrm>
          <a:prstGeom prst="notchedRightArrow">
            <a:avLst>
              <a:gd name="adj1" fmla="val 50000"/>
              <a:gd name="adj2" fmla="val 11176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99600" y="6131189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of G. Palacios, C.H. Garcia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+mj-lt"/>
              </a:rPr>
              <a:t>Centrifugal Barrel </a:t>
            </a:r>
            <a:r>
              <a:rPr lang="en-US" sz="3600" b="0" dirty="0">
                <a:latin typeface="+mj-lt"/>
              </a:rPr>
              <a:t>P</a:t>
            </a:r>
            <a:r>
              <a:rPr lang="en-US" sz="3600" b="0" dirty="0" smtClean="0">
                <a:latin typeface="+mj-lt"/>
              </a:rPr>
              <a:t>olishing to Rescue</a:t>
            </a:r>
            <a:endParaRPr lang="en-US" sz="3600" b="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1"/>
            <a:ext cx="6864350" cy="749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Reduced </a:t>
            </a:r>
            <a:r>
              <a:rPr lang="en-US" sz="32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polishing time from Months </a:t>
            </a:r>
            <a:r>
              <a:rPr lang="en-US" sz="3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hours !!!</a:t>
            </a:r>
            <a:endParaRPr lang="en-US" sz="3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 descr="G:\my_pix\101614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73" y="3552479"/>
            <a:ext cx="2866427" cy="21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r="16712" b="2466"/>
          <a:stretch/>
        </p:blipFill>
        <p:spPr>
          <a:xfrm>
            <a:off x="3324583" y="2253271"/>
            <a:ext cx="2542818" cy="347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7717" r="22161" b="19270"/>
          <a:stretch/>
        </p:blipFill>
        <p:spPr>
          <a:xfrm>
            <a:off x="241301" y="2216237"/>
            <a:ext cx="2646180" cy="34738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301" y="1798941"/>
            <a:ext cx="2646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From machine shop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1301" y="1533525"/>
            <a:ext cx="364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30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min. plastic cones 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30 min. crushed corncob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592" y="5775325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7915" b="15107"/>
          <a:stretch/>
        </p:blipFill>
        <p:spPr>
          <a:xfrm>
            <a:off x="6629400" y="1269999"/>
            <a:ext cx="2324100" cy="134620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096000" y="2005920"/>
            <a:ext cx="1781175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67401" y="1732923"/>
            <a:ext cx="952499" cy="30796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28446" y="2959622"/>
            <a:ext cx="2788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Barrel polishing machine at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SRF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r="18988"/>
          <a:stretch/>
        </p:blipFill>
        <p:spPr>
          <a:xfrm>
            <a:off x="182880" y="1101964"/>
            <a:ext cx="4145812" cy="4949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6845" y="1101964"/>
            <a:ext cx="4617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Gun assembled and baked successfully.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HV conditioned at the UITF using available with 225kV HVPS (Spellman) and SF6</a:t>
            </a:r>
          </a:p>
          <a:p>
            <a:endParaRPr lang="en-US" sz="2000" dirty="0"/>
          </a:p>
          <a:p>
            <a:r>
              <a:rPr lang="en-US" sz="2000" dirty="0" smtClean="0"/>
              <a:t>Small, yet measurable on-set of field emission above 200kV – requires conditioning &gt; 225kV to process</a:t>
            </a: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0" dirty="0" smtClean="0">
                <a:latin typeface="+mj-lt"/>
              </a:rPr>
              <a:t>Conditioning the 200 kV gun at UITF (June 2017)</a:t>
            </a:r>
            <a:endParaRPr lang="en-US" sz="3600" b="0" dirty="0">
              <a:latin typeface="+mj-lt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546827"/>
              </p:ext>
            </p:extLst>
          </p:nvPr>
        </p:nvGraphicFramePr>
        <p:xfrm>
          <a:off x="4535424" y="3656509"/>
          <a:ext cx="4409372" cy="249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0" dirty="0" smtClean="0">
                <a:latin typeface="+mj-lt"/>
              </a:rPr>
              <a:t>Steps moving forward</a:t>
            </a:r>
            <a:r>
              <a:rPr lang="is-IS" sz="3600" b="0" dirty="0" smtClean="0">
                <a:latin typeface="+mj-lt"/>
              </a:rPr>
              <a:t>…</a:t>
            </a:r>
            <a:endParaRPr lang="en-US" sz="3600" b="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90715"/>
            <a:ext cx="87525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Spellman HVPS supply inadequate for CEBAF operations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Require higher voltage &gt; 225 kV to process field emission</a:t>
            </a:r>
            <a:endParaRPr lang="en-US" sz="240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PR’s for Glassman 350kV/4.5mA HVPS and SF6 tank submitted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System identical to UITF (spare)</a:t>
            </a:r>
          </a:p>
          <a:p>
            <a:pPr marL="800100" lvl="1" indent="-342900">
              <a:buFont typeface="Arial" charset="0"/>
              <a:buChar char="•"/>
            </a:pPr>
            <a:endParaRPr lang="en-US" sz="2400" dirty="0"/>
          </a:p>
          <a:p>
            <a:r>
              <a:rPr lang="en-US" sz="2800" dirty="0" smtClean="0"/>
              <a:t>Fall/Winter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Process 200kV gun w/ UITF spare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Build 350kV HVPS for CEBAF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Re-design of beam line started already</a:t>
            </a:r>
          </a:p>
          <a:p>
            <a:pPr marL="914400" lvl="1" indent="-457200">
              <a:buFont typeface="Arial" charset="0"/>
              <a:buChar char="•"/>
            </a:pPr>
            <a:endParaRPr lang="en-US" sz="2400" dirty="0"/>
          </a:p>
          <a:p>
            <a:r>
              <a:rPr lang="en-US" sz="2800" dirty="0" smtClean="0"/>
              <a:t>Spring 2018 SAD Goals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350kV HVPS + 200kV Gun + NEG tube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Commission 200 </a:t>
            </a:r>
            <a:r>
              <a:rPr lang="en-US" sz="2400" dirty="0" err="1" smtClean="0"/>
              <a:t>keV</a:t>
            </a:r>
            <a:r>
              <a:rPr lang="en-US" sz="2400" dirty="0" smtClean="0"/>
              <a:t> beam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Time/$ permitting, rebuild the beam 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0674" y="2858859"/>
            <a:ext cx="3812934" cy="285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65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200 kV Wien filter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4231" y="940370"/>
            <a:ext cx="81054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Upgrade the actual 130 </a:t>
            </a:r>
            <a:r>
              <a:rPr lang="en-US" sz="2000" b="1" dirty="0" err="1" smtClean="0">
                <a:latin typeface="Arial"/>
                <a:cs typeface="Arial"/>
              </a:rPr>
              <a:t>keV</a:t>
            </a:r>
            <a:r>
              <a:rPr lang="en-US" sz="2000" b="1" dirty="0" smtClean="0">
                <a:latin typeface="Arial"/>
                <a:cs typeface="Arial"/>
              </a:rPr>
              <a:t> Wien filters for 200 </a:t>
            </a:r>
            <a:r>
              <a:rPr lang="en-US" sz="2000" b="1" dirty="0" err="1" smtClean="0">
                <a:latin typeface="Arial"/>
                <a:cs typeface="Arial"/>
              </a:rPr>
              <a:t>keV</a:t>
            </a:r>
            <a:r>
              <a:rPr lang="en-US" sz="2000" b="1" dirty="0" smtClean="0">
                <a:latin typeface="Arial"/>
                <a:cs typeface="Arial"/>
              </a:rPr>
              <a:t> operation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Barrel polished electrodes and successfully tested to 20kV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Replace 14 kV supplies with 30 kV power supplies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Replace 10 A coils with 20 A coils (J. </a:t>
            </a:r>
            <a:r>
              <a:rPr lang="en-US" sz="2000" dirty="0" err="1" smtClean="0">
                <a:latin typeface="Arial"/>
                <a:cs typeface="Arial"/>
              </a:rPr>
              <a:t>Benesch</a:t>
            </a:r>
            <a:r>
              <a:rPr lang="en-US" sz="2000" dirty="0" smtClean="0">
                <a:latin typeface="Arial"/>
                <a:cs typeface="Arial"/>
              </a:rPr>
              <a:t>, JLAB-TN-15-032)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First upgrade prototype to be tested at the UITF this Fall</a:t>
            </a:r>
          </a:p>
        </p:txBody>
      </p:sp>
      <p:pic>
        <p:nvPicPr>
          <p:cNvPr id="5" name="Picture 4" descr="IMG_46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978" b="24485"/>
          <a:stretch/>
        </p:blipFill>
        <p:spPr>
          <a:xfrm>
            <a:off x="98779" y="3206270"/>
            <a:ext cx="6302022" cy="315784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304112"/>
              </p:ext>
            </p:extLst>
          </p:nvPr>
        </p:nvGraphicFramePr>
        <p:xfrm>
          <a:off x="5711914" y="3114080"/>
          <a:ext cx="3075407" cy="1814092"/>
        </p:xfrm>
        <a:graphic>
          <a:graphicData uri="http://schemas.openxmlformats.org/drawingml/2006/table">
            <a:tbl>
              <a:tblPr/>
              <a:tblGrid>
                <a:gridCol w="1857361"/>
                <a:gridCol w="563151"/>
                <a:gridCol w="654895"/>
              </a:tblGrid>
              <a:tr h="3057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Wien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Upgrade for 100 </a:t>
                      </a:r>
                      <a:r>
                        <a:rPr lang="en-US" sz="14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precession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keV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5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Integrated 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3993.86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Magnet Current</a:t>
                      </a:r>
                      <a:endParaRPr lang="en-US" sz="1400" b="1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15.36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 Field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Electrode High Voltage</a:t>
                      </a:r>
                      <a:endParaRPr lang="en-US" sz="1400" b="1" i="1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20.05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6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Testing CEBAF Upgrade </a:t>
            </a:r>
            <a:r>
              <a:rPr lang="en-US" sz="3600" kern="0" dirty="0" err="1" smtClean="0">
                <a:latin typeface="+mj-lt"/>
                <a:ea typeface="+mj-ea"/>
                <a:cs typeface="+mj-cs"/>
              </a:rPr>
              <a:t>Cryounit</a:t>
            </a:r>
            <a:r>
              <a:rPr lang="en-US" sz="3600" kern="0" dirty="0" smtClean="0">
                <a:latin typeface="+mj-lt"/>
                <a:ea typeface="+mj-ea"/>
                <a:cs typeface="+mj-cs"/>
              </a:rPr>
              <a:t> at UITF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452" y="918949"/>
            <a:ext cx="8871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Upgrade </a:t>
            </a:r>
            <a:r>
              <a:rPr lang="en-US" sz="2400" b="1" dirty="0" err="1" smtClean="0">
                <a:latin typeface="Arial"/>
                <a:cs typeface="Arial"/>
              </a:rPr>
              <a:t>Cryounit</a:t>
            </a:r>
            <a:r>
              <a:rPr lang="en-US" sz="2400" b="1" dirty="0" smtClean="0">
                <a:latin typeface="Arial"/>
                <a:cs typeface="Arial"/>
              </a:rPr>
              <a:t> Commissioning at Test Lab</a:t>
            </a:r>
            <a:endParaRPr lang="en-US" sz="2400" b="1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Spring 2017 – cryostat positioned at UITF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Summer 2017 – </a:t>
            </a:r>
            <a:r>
              <a:rPr lang="en-US" sz="2400" dirty="0" err="1" smtClean="0">
                <a:latin typeface="Arial"/>
                <a:cs typeface="Arial"/>
              </a:rPr>
              <a:t>keV</a:t>
            </a:r>
            <a:r>
              <a:rPr lang="en-US" sz="2400" dirty="0" smtClean="0">
                <a:latin typeface="Arial"/>
                <a:cs typeface="Arial"/>
              </a:rPr>
              <a:t> vacuum beam line connected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Winter 2018 – application of klystron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78" y="2488609"/>
            <a:ext cx="6493228" cy="388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1 at 9.48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76"/>
            <a:ext cx="9144000" cy="5687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874" y="90983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Freyberg Aug 2016 ECT’16 =&gt;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26828" y="2616017"/>
            <a:ext cx="6749309" cy="5896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836322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PREX/CREX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timescale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31427" y="2911366"/>
            <a:ext cx="795401" cy="945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5547468"/>
            <a:ext cx="174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Not likely if </a:t>
            </a:r>
            <a:r>
              <a:rPr lang="en-US" smtClean="0">
                <a:solidFill>
                  <a:srgbClr val="FF0000"/>
                </a:solidFill>
              </a:rPr>
              <a:t>we test at UITF first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25954" y="3808071"/>
            <a:ext cx="1139454" cy="1812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94402" y="3501003"/>
            <a:ext cx="3475309" cy="2764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Summary - Running PREX/CREX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610" y="1095022"/>
            <a:ext cx="86247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&gt;130keV Gun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We plan to install a gun capable of 200 </a:t>
            </a:r>
            <a:r>
              <a:rPr lang="en-US" sz="2000" dirty="0" err="1" smtClean="0"/>
              <a:t>keV</a:t>
            </a:r>
            <a:r>
              <a:rPr lang="en-US" sz="2000" dirty="0" smtClean="0"/>
              <a:t> operation by Fall 2018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Until remaining beamline fully upgrade (chopper/</a:t>
            </a:r>
            <a:r>
              <a:rPr lang="en-US" sz="2000" dirty="0" err="1" smtClean="0"/>
              <a:t>cryounit</a:t>
            </a:r>
            <a:r>
              <a:rPr lang="en-US" sz="2000" dirty="0" smtClean="0"/>
              <a:t>) we may still find a higher voltage operating point that benefits gun operation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r>
              <a:rPr lang="en-US" sz="2400" b="1" dirty="0" smtClean="0"/>
              <a:t>Parity Quality Beam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Laser table setup for </a:t>
            </a:r>
            <a:r>
              <a:rPr lang="en-US" sz="2000" dirty="0" err="1" smtClean="0"/>
              <a:t>QWeak</a:t>
            </a:r>
            <a:r>
              <a:rPr lang="en-US" sz="2000" dirty="0" smtClean="0"/>
              <a:t> successfully meet the PREX/CREX requirements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Large laser size of about 1 mm consistent KD*P benefit photocathode lifetime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Helicity magnets downstream of all apertures are ready for position feedback</a:t>
            </a:r>
          </a:p>
          <a:p>
            <a:endParaRPr lang="en-US" sz="2000" dirty="0" smtClean="0"/>
          </a:p>
          <a:p>
            <a:r>
              <a:rPr lang="en-US" sz="2400" b="1" dirty="0" smtClean="0"/>
              <a:t>SRF Operation at 4K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We have demonstrated capability to operate C20/C50 5-cell modules at 4K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At the injector produced indistinguishable beam up to about 15 MeV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Tested the NL @ 4K to 130 MeV suggesting 1 GeV; maybe 2 </a:t>
            </a:r>
            <a:r>
              <a:rPr lang="en-US" sz="2000" smtClean="0"/>
              <a:t>GeV possible?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smtClean="0"/>
              <a:t>Propose </a:t>
            </a:r>
            <a:r>
              <a:rPr lang="en-US" sz="2000" dirty="0" smtClean="0"/>
              <a:t>to invite </a:t>
            </a:r>
            <a:r>
              <a:rPr lang="en-US" sz="2000" dirty="0" err="1" smtClean="0"/>
              <a:t>Grigory</a:t>
            </a:r>
            <a:r>
              <a:rPr lang="en-US" sz="2000" dirty="0" smtClean="0"/>
              <a:t> </a:t>
            </a:r>
            <a:r>
              <a:rPr lang="en-US" sz="2000" dirty="0" err="1" smtClean="0"/>
              <a:t>Eremeev</a:t>
            </a:r>
            <a:r>
              <a:rPr lang="en-US" sz="2000" dirty="0" smtClean="0"/>
              <a:t> to give a talk to PREX/CREX.</a:t>
            </a:r>
          </a:p>
        </p:txBody>
      </p:sp>
    </p:spTree>
    <p:extLst>
      <p:ext uri="{BB962C8B-B14F-4D97-AF65-F5344CB8AC3E}">
        <p14:creationId xmlns:p14="http://schemas.microsoft.com/office/powerpoint/2010/main" val="60312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995" y="1074779"/>
            <a:ext cx="440005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</a:t>
            </a:r>
            <a:r>
              <a:rPr lang="en-US" sz="1500" dirty="0" smtClean="0"/>
              <a:t>(Spring 2017</a:t>
            </a:r>
            <a:r>
              <a:rPr lang="en-US" sz="1500" dirty="0"/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/>
              <a:t>CEBAF Injector Gun2 @ 130 </a:t>
            </a:r>
            <a:r>
              <a:rPr lang="en-US" b="0" dirty="0" err="1" smtClean="0"/>
              <a:t>keV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684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Polarized Source Operation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4623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Photocathode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Strained </a:t>
            </a:r>
            <a:r>
              <a:rPr lang="en-US" sz="2400" dirty="0" err="1" smtClean="0">
                <a:cs typeface="Arial"/>
              </a:rPr>
              <a:t>Superlattice</a:t>
            </a:r>
            <a:r>
              <a:rPr lang="en-US" sz="2400" dirty="0" smtClean="0">
                <a:cs typeface="Arial"/>
              </a:rPr>
              <a:t> GaAs/</a:t>
            </a:r>
            <a:r>
              <a:rPr lang="en-US" sz="2400" dirty="0" err="1" smtClean="0">
                <a:cs typeface="Arial"/>
              </a:rPr>
              <a:t>GaAsP</a:t>
            </a:r>
            <a:r>
              <a:rPr lang="en-US" sz="2400" dirty="0" smtClean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Good Polarization 85-87% (measured at Mott)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Good QE &gt; 1% after activation</a:t>
            </a:r>
          </a:p>
          <a:p>
            <a:pPr lvl="0"/>
            <a:endParaRPr lang="en-US" sz="2800" b="1" dirty="0">
              <a:solidFill>
                <a:prstClr val="black"/>
              </a:solidFill>
            </a:endParaRPr>
          </a:p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Last Spring 2017</a:t>
            </a:r>
            <a:endParaRPr lang="en-US" sz="2800" b="1" dirty="0">
              <a:solidFill>
                <a:prstClr val="black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Delivered 20-40 </a:t>
            </a:r>
            <a:r>
              <a:rPr lang="en-US" sz="2400" dirty="0" err="1" smtClean="0">
                <a:solidFill>
                  <a:prstClr val="black"/>
                </a:solidFill>
              </a:rPr>
              <a:t>uA</a:t>
            </a:r>
            <a:r>
              <a:rPr lang="en-US" sz="2400" dirty="0" smtClean="0">
                <a:solidFill>
                  <a:prstClr val="black"/>
                </a:solidFill>
              </a:rPr>
              <a:t> to </a:t>
            </a:r>
            <a:r>
              <a:rPr lang="en-US" sz="2400" dirty="0">
                <a:solidFill>
                  <a:prstClr val="black"/>
                </a:solidFill>
              </a:rPr>
              <a:t>3 halls at a time </a:t>
            </a:r>
            <a:r>
              <a:rPr lang="en-US" sz="2400" dirty="0" smtClean="0">
                <a:solidFill>
                  <a:prstClr val="black"/>
                </a:solidFill>
              </a:rPr>
              <a:t>(249.5 &amp; 499 </a:t>
            </a:r>
            <a:r>
              <a:rPr lang="en-US" sz="2400" dirty="0">
                <a:solidFill>
                  <a:prstClr val="black"/>
                </a:solidFill>
              </a:rPr>
              <a:t>MHz)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Hall A (Physics), Hall B (KPP), Hall C (KPP), Hall D (Physics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</a:p>
          <a:p>
            <a:pPr marL="342900" lvl="0" indent="-342900">
              <a:buFont typeface="Arial"/>
              <a:buChar char="•"/>
            </a:pP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prstClr val="black"/>
                </a:solidFill>
              </a:rPr>
              <a:t>This Fall 2017 – Winter 2018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CEBAF restoration starts late November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12 weeks of running scheduled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Start simultaneous 4-Hall Operation</a:t>
            </a:r>
          </a:p>
          <a:p>
            <a:endParaRPr lang="en-US" sz="2800" b="1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8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45827"/>
              </p:ext>
            </p:extLst>
          </p:nvPr>
        </p:nvGraphicFramePr>
        <p:xfrm>
          <a:off x="733679" y="1777262"/>
          <a:ext cx="7512558" cy="1480820"/>
        </p:xfrm>
        <a:graphic>
          <a:graphicData uri="http://schemas.openxmlformats.org/drawingml/2006/table">
            <a:tbl>
              <a:tblPr/>
              <a:tblGrid>
                <a:gridCol w="4280281"/>
                <a:gridCol w="1554480"/>
                <a:gridCol w="1677797"/>
              </a:tblGrid>
              <a:tr h="23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Condition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6613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Maximum number of halls receiving beam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on)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249.5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off)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lower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passes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 smtClean="0"/>
              <a:t>Simultaneous CEBAF 4-Hall Operations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1105140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4 Hall </a:t>
            </a:r>
            <a:r>
              <a:rPr lang="en-US" sz="2800" b="1" dirty="0" smtClean="0"/>
              <a:t>Delivery </a:t>
            </a:r>
            <a:r>
              <a:rPr lang="en-US" sz="2800" b="1" dirty="0" smtClean="0"/>
              <a:t>Conditions </a:t>
            </a:r>
            <a:r>
              <a:rPr lang="en-US" sz="2800" b="1" dirty="0" smtClean="0"/>
              <a:t>(called D+3)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b="1" dirty="0" smtClean="0"/>
          </a:p>
          <a:p>
            <a:r>
              <a:rPr lang="en-US" sz="2800" b="1" dirty="0" smtClean="0"/>
              <a:t>4 Hall Setup Considerations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/>
              <a:t>Two 249.5 MHz beams </a:t>
            </a:r>
            <a:r>
              <a:rPr lang="en-US" sz="2400" dirty="0" smtClean="0">
                <a:solidFill>
                  <a:srgbClr val="FF0000"/>
                </a:solidFill>
              </a:rPr>
              <a:t>share </a:t>
            </a:r>
            <a:r>
              <a:rPr lang="en-US" sz="2400" dirty="0" smtClean="0">
                <a:solidFill>
                  <a:srgbClr val="FF0000"/>
                </a:solidFill>
              </a:rPr>
              <a:t>a 499 </a:t>
            </a:r>
            <a:r>
              <a:rPr lang="en-US" sz="2400" dirty="0" smtClean="0">
                <a:solidFill>
                  <a:srgbClr val="FF0000"/>
                </a:solidFill>
              </a:rPr>
              <a:t>MHz “Chopper Bucket</a:t>
            </a:r>
            <a:r>
              <a:rPr lang="en-US" sz="2400" dirty="0" smtClean="0"/>
              <a:t>”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/>
              <a:t>750 MHz separators used for the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pass ABC + D separation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/>
              <a:t>Pairs </a:t>
            </a:r>
            <a:r>
              <a:rPr lang="en-US" sz="2400" dirty="0"/>
              <a:t>of lasers have opposite helicity (A/B opposite of C/D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79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4-Hall Source Laser System – Spring 2016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451555" y="1058168"/>
            <a:ext cx="8396112" cy="51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900395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Summer 2017 Shutdown</a:t>
            </a:r>
            <a:endParaRPr lang="en-US" sz="2800" b="1" dirty="0"/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/>
              <a:t>Replaced </a:t>
            </a:r>
            <a:r>
              <a:rPr lang="en-US" sz="2400" dirty="0" smtClean="0"/>
              <a:t>damaged </a:t>
            </a:r>
            <a:r>
              <a:rPr lang="en-US" sz="2400" dirty="0" smtClean="0"/>
              <a:t>or aging </a:t>
            </a:r>
            <a:r>
              <a:rPr lang="en-US" sz="2400" dirty="0" smtClean="0"/>
              <a:t>RTP </a:t>
            </a:r>
            <a:r>
              <a:rPr lang="en-US" sz="2400" dirty="0" smtClean="0"/>
              <a:t>cells, </a:t>
            </a:r>
            <a:r>
              <a:rPr lang="en-US" sz="2400" dirty="0" smtClean="0"/>
              <a:t>exhibiting poor extinction or optical after-pulse.   We </a:t>
            </a:r>
            <a:r>
              <a:rPr lang="en-US" sz="2400" dirty="0" smtClean="0"/>
              <a:t>backed out of applying </a:t>
            </a:r>
            <a:r>
              <a:rPr lang="en-US" sz="2400" dirty="0" smtClean="0"/>
              <a:t>DC high voltage to RTP crystals, which DO suffer ion migration from electrode.</a:t>
            </a:r>
          </a:p>
          <a:p>
            <a:pPr marL="800100" lvl="1" indent="-342900">
              <a:buFont typeface="Wingdings" charset="2"/>
              <a:buChar char="Ø"/>
            </a:pPr>
            <a:endParaRPr lang="en-US" sz="2400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/>
              <a:t>Improved independent management of laser size/divergence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/>
              <a:t>Added </a:t>
            </a:r>
            <a:r>
              <a:rPr lang="en-US" sz="2400" dirty="0" smtClean="0"/>
              <a:t>stages to readily vary </a:t>
            </a:r>
            <a:r>
              <a:rPr lang="en-US" sz="2400" dirty="0" smtClean="0"/>
              <a:t>laser size</a:t>
            </a:r>
            <a:endParaRPr lang="en-US" sz="2400" dirty="0"/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/>
              <a:t>Modified lens for PPLN doubling and improved performance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/>
              <a:t>Added splitters/targets to improve combining </a:t>
            </a:r>
            <a:r>
              <a:rPr lang="en-US" sz="2400" dirty="0" smtClean="0"/>
              <a:t>lasers</a:t>
            </a:r>
          </a:p>
          <a:p>
            <a:pPr marL="1257300" lvl="2" indent="-342900">
              <a:buFont typeface="Arial" charset="0"/>
              <a:buChar char="•"/>
            </a:pPr>
            <a:endParaRPr lang="en-US" sz="2400" dirty="0"/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>
                <a:sym typeface="Wingdings"/>
              </a:rPr>
              <a:t>Completed installation of production LLRF (replaced proto-type</a:t>
            </a:r>
            <a:r>
              <a:rPr lang="en-US" sz="2400" dirty="0" smtClean="0">
                <a:sym typeface="Wingdings"/>
              </a:rPr>
              <a:t>)</a:t>
            </a:r>
            <a:endParaRPr lang="en-US" sz="2400" dirty="0" smtClean="0"/>
          </a:p>
          <a:p>
            <a:pPr marL="1257300" lvl="2" indent="-342900">
              <a:buFont typeface="Arial" charset="0"/>
              <a:buChar char="•"/>
            </a:pPr>
            <a:endParaRPr lang="en-US" sz="2400" dirty="0"/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/>
              <a:t>Identified a vendor in China providing less costly bare RTP crystal</a:t>
            </a:r>
          </a:p>
          <a:p>
            <a:pPr marL="800100" lvl="1" indent="-342900">
              <a:buFont typeface="Wingdings" charset="2"/>
              <a:buChar char="Ø"/>
            </a:pPr>
            <a:endParaRPr lang="en-US" sz="24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4907" y="3005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4-Hall Source Laser System Update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52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latin typeface="+mj-lt"/>
              </a:rPr>
              <a:t>Improving Lifetime with Larger Laser Size</a:t>
            </a:r>
            <a:endParaRPr lang="en-US" sz="3600" b="0" dirty="0">
              <a:latin typeface="+mj-lt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291120"/>
            <a:ext cx="8782050" cy="2138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550" y="412184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et al, Phys. Rev. ST </a:t>
            </a:r>
            <a:r>
              <a:rPr lang="en-US" sz="1600" dirty="0" err="1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33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80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+mj-lt"/>
              </a:rPr>
              <a:t>Improving charge lifetime with GaAs/</a:t>
            </a:r>
            <a:r>
              <a:rPr lang="en-US" sz="3600" b="0" dirty="0" err="1" smtClean="0">
                <a:latin typeface="+mj-lt"/>
              </a:rPr>
              <a:t>GaAsP</a:t>
            </a:r>
            <a:endParaRPr lang="en-US" sz="3600" b="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3" y="1372452"/>
            <a:ext cx="7449702" cy="50520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Indeed, we enhanced the Charge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Lifetime for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0.5mm to 1.0 mm (diameter)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9009</TotalTime>
  <Words>1644</Words>
  <Application>Microsoft Macintosh PowerPoint</Application>
  <PresentationFormat>On-screen Show (4:3)</PresentationFormat>
  <Paragraphs>261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Century Gothic</vt:lpstr>
      <vt:lpstr>Minion Pro</vt:lpstr>
      <vt:lpstr>Symbol</vt:lpstr>
      <vt:lpstr>Times New Roman</vt:lpstr>
      <vt:lpstr>Wingdings</vt:lpstr>
      <vt:lpstr>Arial</vt:lpstr>
      <vt:lpstr>JLabPowerPointMain-3</vt:lpstr>
      <vt:lpstr>CEBAF Source/Injector Update  PREX/CREX Collaboration Meeting October 2, 2017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Lifetime with Larger Laser Size</vt:lpstr>
      <vt:lpstr>Improving charge lifetime with GaAs/GaAsP</vt:lpstr>
      <vt:lpstr>Lifetime Studies at mA Beam Current</vt:lpstr>
      <vt:lpstr>First Results: GaAs/GaAsP at mA Current</vt:lpstr>
      <vt:lpstr>Polarization Studies at mA Beam Current</vt:lpstr>
      <vt:lpstr>High Polarization Photocathodes</vt:lpstr>
      <vt:lpstr>Benefits of Distributed Bragg Reflector</vt:lpstr>
      <vt:lpstr>World Record QE from High Polarization Photocathode</vt:lpstr>
      <vt:lpstr>PowerPoint Presentation</vt:lpstr>
      <vt:lpstr>PowerPoint Presentation</vt:lpstr>
      <vt:lpstr>PowerPoint Presentation</vt:lpstr>
      <vt:lpstr>PowerPoint Presentation</vt:lpstr>
      <vt:lpstr>Hand-Polishing Nightmare!</vt:lpstr>
      <vt:lpstr>Centrifugal Barrel Polishing to Rescue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241</cp:revision>
  <dcterms:created xsi:type="dcterms:W3CDTF">2016-01-11T21:08:07Z</dcterms:created>
  <dcterms:modified xsi:type="dcterms:W3CDTF">2017-10-02T12:40:37Z</dcterms:modified>
</cp:coreProperties>
</file>