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6" r:id="rId3"/>
    <p:sldId id="260" r:id="rId4"/>
    <p:sldId id="269" r:id="rId5"/>
    <p:sldId id="271" r:id="rId6"/>
    <p:sldId id="272" r:id="rId7"/>
    <p:sldId id="274" r:id="rId8"/>
    <p:sldId id="275" r:id="rId9"/>
    <p:sldId id="268" r:id="rId10"/>
    <p:sldId id="270" r:id="rId11"/>
    <p:sldId id="267" r:id="rId12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4"/>
    <p:restoredTop sz="94674"/>
  </p:normalViewPr>
  <p:slideViewPr>
    <p:cSldViewPr snapToGrid="0" snapToObjects="1">
      <p:cViewPr>
        <p:scale>
          <a:sx n="100" d="100"/>
          <a:sy n="100" d="100"/>
        </p:scale>
        <p:origin x="1392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6"/>
          <c:y val="0.12736603247299"/>
          <c:w val="0.860144096346129"/>
          <c:h val="0.65068579579658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diamond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</c:v>
                  </c:pt>
                  <c:pt idx="1">
                    <c:v>0.644700941885154</c:v>
                  </c:pt>
                  <c:pt idx="2">
                    <c:v>0.737340131443667</c:v>
                  </c:pt>
                  <c:pt idx="3">
                    <c:v>0.704403457405693</c:v>
                  </c:pt>
                  <c:pt idx="4">
                    <c:v>0.719793825784073</c:v>
                  </c:pt>
                  <c:pt idx="5">
                    <c:v>0.733536422875735</c:v>
                  </c:pt>
                  <c:pt idx="6">
                    <c:v>0.724599273203034</c:v>
                  </c:pt>
                  <c:pt idx="7">
                    <c:v>0.73073695881896</c:v>
                  </c:pt>
                  <c:pt idx="8">
                    <c:v>0.736967747017003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504.0</c:v>
                </c:pt>
                <c:pt idx="6">
                  <c:v>755.0</c:v>
                </c:pt>
                <c:pt idx="7">
                  <c:v>1011.0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85.6703973554101</c:v>
                </c:pt>
                <c:pt idx="1">
                  <c:v>84.5217859308853</c:v>
                </c:pt>
                <c:pt idx="2">
                  <c:v>84.38963896518228</c:v>
                </c:pt>
                <c:pt idx="3">
                  <c:v>85.34788605875308</c:v>
                </c:pt>
                <c:pt idx="4">
                  <c:v>84.953576971349</c:v>
                </c:pt>
                <c:pt idx="5">
                  <c:v>86.1160034749394</c:v>
                </c:pt>
                <c:pt idx="6">
                  <c:v>84.77144574201351</c:v>
                </c:pt>
                <c:pt idx="7">
                  <c:v>85.9647155673682</c:v>
                </c:pt>
                <c:pt idx="8">
                  <c:v>87.14859300185803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824960"/>
        <c:axId val="1201440784"/>
      </c:scatterChart>
      <c:valAx>
        <c:axId val="1201440784"/>
        <c:scaling>
          <c:orientation val="minMax"/>
          <c:max val="90.0"/>
          <c:min val="80.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0.0340845130534504"/>
              <c:y val="0.220526766443003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777824960"/>
        <c:crossesAt val="0.0"/>
        <c:crossBetween val="midCat"/>
        <c:majorUnit val="1.0"/>
        <c:minorUnit val="1.0"/>
      </c:valAx>
      <c:valAx>
        <c:axId val="777824960"/>
        <c:scaling>
          <c:logBase val="10.0"/>
          <c:orientation val="minMax"/>
          <c:max val="2000.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[</a:t>
                </a:r>
                <a:r>
                  <a:rPr lang="en-US" sz="1800" b="0" dirty="0" smtClean="0">
                    <a:latin typeface="Arial" panose="020B0604020202020204" pitchFamily="34" charset="0"/>
                    <a:ea typeface="Symbol" charset="2"/>
                    <a:cs typeface="Arial" panose="020B0604020202020204" pitchFamily="34" charset="0"/>
                  </a:rPr>
                  <a:t>m</a:t>
                </a:r>
                <a:r>
                  <a:rPr lang="en-US" sz="18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1201440784"/>
        <c:crossesAt val="0.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http://journals.aps.org/prstab/pdf/10.1103/PhysRevSTAB.14.04350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71500" y="2059701"/>
            <a:ext cx="8001000" cy="11629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600" dirty="0" smtClean="0">
                <a:latin typeface="Century Gothic" panose="020B0502020202020204" pitchFamily="34" charset="0"/>
              </a:rPr>
              <a:t> beam studies using high polarization photocathodes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J. </a:t>
            </a:r>
            <a:r>
              <a:rPr lang="en-US" sz="2400" dirty="0" err="1" smtClean="0">
                <a:latin typeface="Century Gothic" panose="020B0502020202020204" pitchFamily="34" charset="0"/>
              </a:rPr>
              <a:t>Grames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JLAAC Review September 13-15, </a:t>
            </a:r>
            <a:r>
              <a:rPr lang="en-US" sz="1600" dirty="0">
                <a:latin typeface="Calibri" panose="020F0502020204030204" pitchFamily="34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Studies at mA Beam Current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6" b="11272"/>
          <a:stretch/>
        </p:blipFill>
        <p:spPr>
          <a:xfrm>
            <a:off x="4798354" y="879117"/>
            <a:ext cx="4245284" cy="2581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20" y="955320"/>
            <a:ext cx="45162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First measurement of polarization from superlattice photocathode at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CEBAF 5 MeV Mott </a:t>
            </a:r>
            <a:r>
              <a:rPr lang="en-US" dirty="0" err="1" smtClean="0">
                <a:latin typeface="Century Gothic" panose="020B0502020202020204" pitchFamily="34" charset="0"/>
              </a:rPr>
              <a:t>polarimeter</a:t>
            </a:r>
            <a:r>
              <a:rPr lang="en-US" dirty="0" smtClean="0">
                <a:latin typeface="Century Gothic" panose="020B0502020202020204" pitchFamily="34" charset="0"/>
              </a:rPr>
              <a:t>: on-going effort to ascribe sub-percent accuracy (collaborators D. Moser, X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Roca-</a:t>
            </a:r>
            <a:r>
              <a:rPr lang="en-US" dirty="0" err="1" smtClean="0">
                <a:latin typeface="Century Gothic" panose="020B0502020202020204" pitchFamily="34" charset="0"/>
              </a:rPr>
              <a:t>Maza</a:t>
            </a:r>
            <a:r>
              <a:rPr lang="en-US" dirty="0" smtClean="0">
                <a:latin typeface="Century Gothic" panose="020B0502020202020204" pitchFamily="34" charset="0"/>
              </a:rPr>
              <a:t>, Charles Sinclair, </a:t>
            </a:r>
            <a:r>
              <a:rPr lang="en-US" dirty="0">
                <a:latin typeface="Century Gothic" panose="020B0502020202020204" pitchFamily="34" charset="0"/>
              </a:rPr>
              <a:t>M.J. </a:t>
            </a:r>
            <a:r>
              <a:rPr lang="en-US" dirty="0" smtClean="0">
                <a:latin typeface="Century Gothic" panose="020B0502020202020204" pitchFamily="34" charset="0"/>
              </a:rPr>
              <a:t>McHugh, </a:t>
            </a:r>
            <a:r>
              <a:rPr lang="en-US" dirty="0">
                <a:latin typeface="Century Gothic" panose="020B0502020202020204" pitchFamily="34" charset="0"/>
              </a:rPr>
              <a:t>A.K. </a:t>
            </a:r>
            <a:r>
              <a:rPr lang="en-US" dirty="0" err="1" smtClean="0">
                <a:latin typeface="Century Gothic" panose="020B0502020202020204" pitchFamily="34" charset="0"/>
              </a:rPr>
              <a:t>Opper</a:t>
            </a:r>
            <a:r>
              <a:rPr lang="en-US" dirty="0" smtClean="0">
                <a:latin typeface="Century Gothic" panose="020B0502020202020204" pitchFamily="34" charset="0"/>
              </a:rPr>
              <a:t>, and Tim Gay)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4781" y="3153244"/>
            <a:ext cx="28488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entury Gothic" panose="020B0502020202020204" pitchFamily="34" charset="0"/>
              </a:rPr>
              <a:t>CEBAF 5 MeV Mott </a:t>
            </a:r>
            <a:r>
              <a:rPr lang="en-US" sz="1400" dirty="0" err="1" smtClean="0">
                <a:latin typeface="Century Gothic" panose="020B0502020202020204" pitchFamily="34" charset="0"/>
              </a:rPr>
              <a:t>Polarimeter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shape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382F3AB-0933-455E-BFC3-2926090AD8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059062"/>
              </p:ext>
            </p:extLst>
          </p:nvPr>
        </p:nvGraphicFramePr>
        <p:xfrm>
          <a:off x="518531" y="3417533"/>
          <a:ext cx="8106937" cy="306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2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2100" y="1270000"/>
            <a:ext cx="8585200" cy="4787900"/>
          </a:xfrm>
        </p:spPr>
        <p:txBody>
          <a:bodyPr>
            <a:noAutofit/>
          </a:bodyPr>
          <a:lstStyle/>
          <a:p>
            <a:pPr marL="228600" indent="-228600"/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Extending the charge lifetime of today’s spin polarized GaAs photoelectron guns from tens to thousands of Coulombs is a requirement for uninterrupted operation at </a:t>
            </a:r>
            <a:r>
              <a:rPr lang="en-US" sz="24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beam </a:t>
            </a:r>
            <a:r>
              <a:rPr lang="en-US" sz="2400" dirty="0" smtClean="0">
                <a:latin typeface="Century Gothic" charset="0"/>
                <a:ea typeface="Century Gothic" charset="0"/>
                <a:cs typeface="Century Gothic" charset="0"/>
              </a:rPr>
              <a:t>current.</a:t>
            </a: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New experimental results demonstrate high polarization and improved lifetime with laser spot size using GaAs/</a:t>
            </a:r>
            <a:r>
              <a:rPr lang="en-US" sz="2400" dirty="0" err="1" smtClean="0">
                <a:latin typeface="Century Gothic" panose="020B0502020202020204" pitchFamily="34" charset="0"/>
              </a:rPr>
              <a:t>GaAsP</a:t>
            </a:r>
            <a:r>
              <a:rPr lang="en-US" sz="2400" dirty="0" smtClean="0">
                <a:latin typeface="Century Gothic" panose="020B0502020202020204" pitchFamily="34" charset="0"/>
              </a:rPr>
              <a:t> photocathodes.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Managing all of the beam remains essential, and suggests photo-guns with larger acceptance an important path for sustainable </a:t>
            </a:r>
            <a:r>
              <a:rPr lang="en-US" sz="2400" smtClean="0">
                <a:latin typeface="Century Gothic" panose="020B0502020202020204" pitchFamily="34" charset="0"/>
              </a:rPr>
              <a:t>milliampere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operation.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228600" indent="-228600"/>
            <a:r>
              <a:rPr lang="en-US" sz="2400" dirty="0" smtClean="0">
                <a:latin typeface="Century Gothic" panose="020B0502020202020204" pitchFamily="34" charset="0"/>
              </a:rPr>
              <a:t>New DBR </a:t>
            </a:r>
            <a:r>
              <a:rPr lang="en-US" sz="2400" dirty="0">
                <a:latin typeface="Century Gothic" panose="020B0502020202020204" pitchFamily="34" charset="0"/>
              </a:rPr>
              <a:t>photocathode </a:t>
            </a:r>
            <a:r>
              <a:rPr lang="en-US" sz="2400" dirty="0" smtClean="0">
                <a:latin typeface="Century Gothic" panose="020B0502020202020204" pitchFamily="34" charset="0"/>
              </a:rPr>
              <a:t>is an </a:t>
            </a:r>
            <a:r>
              <a:rPr lang="en-US" sz="2400" dirty="0">
                <a:latin typeface="Century Gothic" panose="020B0502020202020204" pitchFamily="34" charset="0"/>
              </a:rPr>
              <a:t>excellent candidate for high current (mA) polarized electron beam initiatives.  Lifetime tests at CEBAF to happen </a:t>
            </a:r>
            <a:r>
              <a:rPr lang="en-US" sz="2400" dirty="0" smtClean="0">
                <a:latin typeface="Century Gothic" panose="020B0502020202020204" pitchFamily="34" charset="0"/>
              </a:rPr>
              <a:t>soon.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8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8318" y="1567873"/>
            <a:ext cx="8347364" cy="449320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Ion back-bombardment of photocathodes</a:t>
            </a:r>
            <a:endParaRPr lang="en-US" sz="3200" dirty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3200" dirty="0" err="1" smtClean="0">
                <a:latin typeface="Century Gothic" panose="020B0502020202020204" pitchFamily="34" charset="0"/>
              </a:rPr>
              <a:t>PEPPo</a:t>
            </a:r>
            <a:r>
              <a:rPr lang="en-US" sz="3200" dirty="0" smtClean="0">
                <a:latin typeface="Century Gothic" panose="020B0502020202020204" pitchFamily="34" charset="0"/>
              </a:rPr>
              <a:t> – an application requiring a </a:t>
            </a:r>
            <a:r>
              <a:rPr lang="en-US" sz="3200" dirty="0" err="1" smtClean="0">
                <a:latin typeface="Century Gothic" panose="020B0502020202020204" pitchFamily="34" charset="0"/>
              </a:rPr>
              <a:t>milliampere</a:t>
            </a:r>
            <a:r>
              <a:rPr lang="en-US" sz="3200" dirty="0" smtClean="0">
                <a:latin typeface="Century Gothic" panose="020B0502020202020204" pitchFamily="34" charset="0"/>
              </a:rPr>
              <a:t> polarized electron beam</a:t>
            </a:r>
          </a:p>
          <a:p>
            <a:pPr>
              <a:spcAft>
                <a:spcPts val="1200"/>
              </a:spcAft>
            </a:pPr>
            <a:r>
              <a:rPr lang="en-US" sz="3200" dirty="0" smtClean="0">
                <a:latin typeface="Century Gothic" panose="020B0502020202020204" pitchFamily="34" charset="0"/>
              </a:rPr>
              <a:t>R&amp;D efforts to extend the charge lifetime </a:t>
            </a:r>
            <a:r>
              <a:rPr lang="en-US" sz="3200" dirty="0" smtClean="0">
                <a:latin typeface="Century Gothic" panose="020B0502020202020204" pitchFamily="34" charset="0"/>
              </a:rPr>
              <a:t>of polarized electron sources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Bombardment</a:t>
            </a:r>
            <a:endParaRPr lang="en-US" dirty="0"/>
          </a:p>
        </p:txBody>
      </p:sp>
      <p:pic>
        <p:nvPicPr>
          <p:cNvPr id="4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PEPPo</a:t>
            </a:r>
            <a:endParaRPr lang="en-US" dirty="0"/>
          </a:p>
        </p:txBody>
      </p:sp>
      <p:pic>
        <p:nvPicPr>
          <p:cNvPr id="4" name="Picture 3" descr="C:\Documents and Settings\grames\Desktop\images\install_111222\photo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 t="25497" r="13543" b="5222"/>
          <a:stretch/>
        </p:blipFill>
        <p:spPr bwMode="auto">
          <a:xfrm>
            <a:off x="4791562" y="1277487"/>
            <a:ext cx="4150422" cy="24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2-03-31 at 6.08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504012"/>
            <a:ext cx="3098800" cy="520379"/>
          </a:xfrm>
          <a:prstGeom prst="rect">
            <a:avLst/>
          </a:prstGeom>
        </p:spPr>
      </p:pic>
      <p:grpSp>
        <p:nvGrpSpPr>
          <p:cNvPr id="7" name="Grouper 21"/>
          <p:cNvGrpSpPr/>
          <p:nvPr/>
        </p:nvGrpSpPr>
        <p:grpSpPr>
          <a:xfrm>
            <a:off x="203200" y="2159000"/>
            <a:ext cx="4229100" cy="4546597"/>
            <a:chOff x="4948773" y="3261407"/>
            <a:chExt cx="3428703" cy="3409491"/>
          </a:xfrm>
        </p:grpSpPr>
        <p:pic>
          <p:nvPicPr>
            <p:cNvPr id="8" name="Image 6" descr="PosPol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711"/>
            <a:stretch/>
          </p:blipFill>
          <p:spPr>
            <a:xfrm>
              <a:off x="4948773" y="3261407"/>
              <a:ext cx="3428703" cy="3409491"/>
            </a:xfrm>
            <a:prstGeom prst="rect">
              <a:avLst/>
            </a:prstGeom>
          </p:spPr>
        </p:pic>
        <p:sp>
          <p:nvSpPr>
            <p:cNvPr id="9" name="ZoneTexte 19"/>
            <p:cNvSpPr txBox="1"/>
            <p:nvPr/>
          </p:nvSpPr>
          <p:spPr>
            <a:xfrm>
              <a:off x="5100079" y="3344575"/>
              <a:ext cx="2357090" cy="33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Century Gothic" charset="0"/>
                  <a:ea typeface="Century Gothic" charset="0"/>
                  <a:cs typeface="Century Gothic" charset="0"/>
                </a:rPr>
                <a:t>electron beam polarization</a:t>
              </a:r>
            </a:p>
            <a:p>
              <a:pPr algn="ctr"/>
              <a:endParaRPr lang="en-US" sz="200" dirty="0" smtClean="0">
                <a:latin typeface="Century Gothic" charset="0"/>
                <a:ea typeface="Century Gothic" charset="0"/>
                <a:cs typeface="Century Gothic" charset="0"/>
              </a:endParaRPr>
            </a:p>
            <a:p>
              <a:pPr algn="ctr"/>
              <a:r>
                <a:rPr lang="en-US" sz="1200" dirty="0" smtClean="0">
                  <a:latin typeface="Century Gothic" charset="0"/>
                  <a:ea typeface="Century Gothic" charset="0"/>
                  <a:cs typeface="Century Gothic" charset="0"/>
                </a:rPr>
                <a:t>85.2 ± 0.6 ± 0.7 %</a:t>
              </a:r>
              <a:endParaRPr lang="en-US" sz="12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82600" y="849665"/>
            <a:ext cx="8384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PEPPo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 Collaboration) D. Abbott et al</a:t>
            </a:r>
            <a:r>
              <a:rPr lang="fr-FR" sz="1600" dirty="0" smtClean="0">
                <a:latin typeface="Century Gothic" charset="0"/>
                <a:ea typeface="Century Gothic" charset="0"/>
                <a:cs typeface="Century Gothic" charset="0"/>
              </a:rPr>
              <a:t>., 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Phys.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Rev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fr-FR" sz="1600" dirty="0" err="1">
                <a:latin typeface="Century Gothic" charset="0"/>
                <a:ea typeface="Century Gothic" charset="0"/>
                <a:cs typeface="Century Gothic" charset="0"/>
              </a:rPr>
              <a:t>Lett</a:t>
            </a:r>
            <a:r>
              <a:rPr lang="fr-FR" sz="1600" dirty="0">
                <a:latin typeface="Century Gothic" charset="0"/>
                <a:ea typeface="Century Gothic" charset="0"/>
                <a:cs typeface="Century Gothic" charset="0"/>
              </a:rPr>
              <a:t>. 116 (2016) 214801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4600" y="3393112"/>
            <a:ext cx="35573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Century Gothic" panose="020B0502020202020204" pitchFamily="34" charset="0"/>
              </a:rPr>
              <a:t>PEPPo</a:t>
            </a:r>
            <a:r>
              <a:rPr lang="en-US" sz="1400" dirty="0" smtClean="0">
                <a:latin typeface="Century Gothic" panose="020B0502020202020204" pitchFamily="34" charset="0"/>
              </a:rPr>
              <a:t> apparatus at the CEBAF Injector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1562" y="3833952"/>
            <a:ext cx="43097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Demonstrated </a:t>
            </a:r>
            <a:r>
              <a:rPr lang="en-US" dirty="0" smtClean="0">
                <a:latin typeface="Century Gothic" panose="020B0502020202020204" pitchFamily="34" charset="0"/>
              </a:rPr>
              <a:t>the feasibility to use the bremsstrahlung </a:t>
            </a:r>
            <a:r>
              <a:rPr lang="en-US" dirty="0" smtClean="0">
                <a:latin typeface="Century Gothic" panose="020B0502020202020204" pitchFamily="34" charset="0"/>
              </a:rPr>
              <a:t>of polarized electrons for </a:t>
            </a:r>
            <a:r>
              <a:rPr lang="en-US" dirty="0" smtClean="0">
                <a:latin typeface="Century Gothic" panose="020B0502020202020204" pitchFamily="34" charset="0"/>
              </a:rPr>
              <a:t>the efficient </a:t>
            </a:r>
            <a:r>
              <a:rPr lang="en-US" dirty="0" smtClean="0">
                <a:latin typeface="Century Gothic" panose="020B0502020202020204" pitchFamily="34" charset="0"/>
              </a:rPr>
              <a:t>production of polarized positrons.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Using </a:t>
            </a:r>
            <a:r>
              <a:rPr lang="en-US" dirty="0" smtClean="0">
                <a:latin typeface="Century Gothic" panose="020B0502020202020204" pitchFamily="34" charset="0"/>
              </a:rPr>
              <a:t>a 100 </a:t>
            </a:r>
            <a:r>
              <a:rPr lang="en-US" dirty="0" smtClean="0">
                <a:latin typeface="Century Gothic" panose="020B0502020202020204" pitchFamily="34" charset="0"/>
              </a:rPr>
              <a:t>MeV energy electron beam requires </a:t>
            </a:r>
            <a:r>
              <a:rPr lang="en-US" dirty="0" err="1" smtClean="0">
                <a:latin typeface="Century Gothic" panose="020B0502020202020204" pitchFamily="34" charset="0"/>
              </a:rPr>
              <a:t>milliampere</a:t>
            </a:r>
            <a:r>
              <a:rPr lang="en-US" dirty="0" smtClean="0">
                <a:latin typeface="Century Gothic" panose="020B0502020202020204" pitchFamily="34" charset="0"/>
              </a:rPr>
              <a:t> current to produce useful 100’s </a:t>
            </a:r>
            <a:r>
              <a:rPr lang="en-US" dirty="0" err="1" smtClean="0">
                <a:latin typeface="Century Gothic" panose="020B0502020202020204" pitchFamily="34" charset="0"/>
              </a:rPr>
              <a:t>nA</a:t>
            </a:r>
            <a:r>
              <a:rPr lang="en-US" dirty="0" smtClean="0">
                <a:latin typeface="Century Gothic" panose="020B0502020202020204" pitchFamily="34" charset="0"/>
              </a:rPr>
              <a:t> polarized positrons for CEBAF</a:t>
            </a:r>
          </a:p>
          <a:p>
            <a:endParaRPr lang="en-US" sz="10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Polarization Photocathodes</a:t>
            </a:r>
            <a:endParaRPr lang="en-US" dirty="0"/>
          </a:p>
        </p:txBody>
      </p:sp>
      <p:grpSp>
        <p:nvGrpSpPr>
          <p:cNvPr id="4" name="Group 56"/>
          <p:cNvGrpSpPr/>
          <p:nvPr/>
        </p:nvGrpSpPr>
        <p:grpSpPr>
          <a:xfrm>
            <a:off x="1001939" y="814431"/>
            <a:ext cx="1320651" cy="2624306"/>
            <a:chOff x="836406" y="1125504"/>
            <a:chExt cx="1320651" cy="2624306"/>
          </a:xfrm>
        </p:grpSpPr>
        <p:sp>
          <p:nvSpPr>
            <p:cNvPr id="5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" name="Text Box 24"/>
            <p:cNvSpPr txBox="1">
              <a:spLocks noChangeArrowheads="1"/>
            </p:cNvSpPr>
            <p:nvPr/>
          </p:nvSpPr>
          <p:spPr bwMode="auto">
            <a:xfrm>
              <a:off x="965938" y="3411256"/>
              <a:ext cx="10967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30 mA/W</a:t>
              </a:r>
            </a:p>
          </p:txBody>
        </p: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836406" y="1125504"/>
              <a:ext cx="13051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Century Gothic" charset="0"/>
                  <a:ea typeface="Century Gothic" charset="0"/>
                  <a:cs typeface="Century Gothic" charset="0"/>
                </a:rPr>
                <a:t>Bulk 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GaAs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2860083" y="806781"/>
            <a:ext cx="2973096" cy="2654028"/>
            <a:chOff x="2597900" y="840910"/>
            <a:chExt cx="2973096" cy="2654028"/>
          </a:xfrm>
        </p:grpSpPr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3593769" y="3156384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1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11" name="Group 51"/>
            <p:cNvGrpSpPr/>
            <p:nvPr/>
          </p:nvGrpSpPr>
          <p:grpSpPr>
            <a:xfrm>
              <a:off x="2985945" y="1259516"/>
              <a:ext cx="1749801" cy="1885744"/>
              <a:chOff x="3135310" y="1174337"/>
              <a:chExt cx="1749801" cy="1885744"/>
            </a:xfrm>
          </p:grpSpPr>
          <p:sp>
            <p:nvSpPr>
              <p:cNvPr id="12" name="Line 33"/>
              <p:cNvSpPr>
                <a:spLocks noChangeShapeType="1"/>
              </p:cNvSpPr>
              <p:nvPr/>
            </p:nvSpPr>
            <p:spPr bwMode="auto">
              <a:xfrm>
                <a:off x="3474183" y="1286545"/>
                <a:ext cx="0" cy="6406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3" name="Rectangle 27" descr="Trellis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1763524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4" name="Rectangle 28"/>
              <p:cNvSpPr>
                <a:spLocks noChangeArrowheads="1"/>
              </p:cNvSpPr>
              <p:nvPr/>
            </p:nvSpPr>
            <p:spPr bwMode="auto">
              <a:xfrm>
                <a:off x="3582516" y="1296557"/>
                <a:ext cx="1302595" cy="653211"/>
              </a:xfrm>
              <a:prstGeom prst="rect">
                <a:avLst/>
              </a:prstGeom>
              <a:gradFill rotWithShape="0">
                <a:gsLst>
                  <a:gs pos="0">
                    <a:srgbClr val="FF0000">
                      <a:gamma/>
                      <a:shade val="46275"/>
                      <a:invGamma/>
                    </a:srgbClr>
                  </a:gs>
                  <a:gs pos="5000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5" name="Rectangle 29"/>
              <p:cNvSpPr>
                <a:spLocks noChangeArrowheads="1"/>
              </p:cNvSpPr>
              <p:nvPr/>
            </p:nvSpPr>
            <p:spPr bwMode="auto">
              <a:xfrm>
                <a:off x="3582516" y="1927243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16" name="Text Box 34"/>
              <p:cNvSpPr txBox="1">
                <a:spLocks noChangeArrowheads="1"/>
              </p:cNvSpPr>
              <p:nvPr/>
            </p:nvSpPr>
            <p:spPr bwMode="auto">
              <a:xfrm rot="16200000">
                <a:off x="2854784" y="1454863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100 </a:t>
                </a:r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nm</a:t>
                </a:r>
              </a:p>
            </p:txBody>
          </p:sp>
        </p:grp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2597900" y="840910"/>
              <a:ext cx="29730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mtClean="0">
                  <a:latin typeface="Century Gothic" charset="0"/>
                  <a:ea typeface="Century Gothic" charset="0"/>
                  <a:cs typeface="Century Gothic" charset="0"/>
                </a:rPr>
                <a:t>Strained 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7" name="Group 54"/>
          <p:cNvGrpSpPr/>
          <p:nvPr/>
        </p:nvGrpSpPr>
        <p:grpSpPr>
          <a:xfrm>
            <a:off x="5673267" y="783589"/>
            <a:ext cx="3104686" cy="2668476"/>
            <a:chOff x="5152832" y="798515"/>
            <a:chExt cx="3104686" cy="2668476"/>
          </a:xfrm>
        </p:grpSpPr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5152832" y="798515"/>
              <a:ext cx="310468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Superlattice</a:t>
              </a:r>
              <a:r>
                <a:rPr lang="en-US" dirty="0" smtClean="0">
                  <a:latin typeface="Century Gothic" charset="0"/>
                  <a:ea typeface="Century Gothic" charset="0"/>
                  <a:cs typeface="Century Gothic" charset="0"/>
                </a:rPr>
                <a:t> GaAs/</a:t>
              </a:r>
              <a:r>
                <a:rPr lang="en-US" dirty="0" err="1" smtClean="0">
                  <a:latin typeface="Century Gothic" charset="0"/>
                  <a:ea typeface="Century Gothic" charset="0"/>
                  <a:cs typeface="Century Gothic" charset="0"/>
                </a:rPr>
                <a:t>GaAsP</a:t>
              </a:r>
              <a:endParaRPr lang="en-US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6248792" y="3128437"/>
              <a:ext cx="98135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 smtClean="0">
                  <a:latin typeface="Century Gothic" charset="0"/>
                  <a:ea typeface="Century Gothic" charset="0"/>
                  <a:cs typeface="Century Gothic" charset="0"/>
                </a:rPr>
                <a:t>6 mA/W</a:t>
              </a:r>
              <a:endParaRPr lang="en-US" sz="1600" b="1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grpSp>
          <p:nvGrpSpPr>
            <p:cNvPr id="20" name="Group 53"/>
            <p:cNvGrpSpPr/>
            <p:nvPr/>
          </p:nvGrpSpPr>
          <p:grpSpPr>
            <a:xfrm>
              <a:off x="5602156" y="1221636"/>
              <a:ext cx="2208617" cy="1915545"/>
              <a:chOff x="5605968" y="1043320"/>
              <a:chExt cx="2208617" cy="1915545"/>
            </a:xfrm>
          </p:grpSpPr>
          <p:sp>
            <p:nvSpPr>
              <p:cNvPr id="21" name="Rectangle 40" descr="Trellis"/>
              <p:cNvSpPr>
                <a:spLocks noChangeArrowheads="1"/>
              </p:cNvSpPr>
              <p:nvPr/>
            </p:nvSpPr>
            <p:spPr bwMode="auto">
              <a:xfrm>
                <a:off x="6058979" y="1227457"/>
                <a:ext cx="1302595" cy="1731408"/>
              </a:xfrm>
              <a:prstGeom prst="rect">
                <a:avLst/>
              </a:prstGeom>
              <a:pattFill prst="trellis">
                <a:fgClr>
                  <a:srgbClr val="B3A8A3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6058979" y="1858144"/>
                <a:ext cx="1302595" cy="62317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>
                <a:off x="5950645" y="1217446"/>
                <a:ext cx="0" cy="6406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4" name="Text Box 44"/>
              <p:cNvSpPr txBox="1">
                <a:spLocks noChangeArrowheads="1"/>
              </p:cNvSpPr>
              <p:nvPr/>
            </p:nvSpPr>
            <p:spPr bwMode="auto">
              <a:xfrm rot="16200000">
                <a:off x="5325442" y="1391042"/>
                <a:ext cx="89960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100 nm</a:t>
                </a:r>
              </a:p>
            </p:txBody>
          </p:sp>
          <p:sp>
            <p:nvSpPr>
              <p:cNvPr id="25" name="Rectangle 46"/>
              <p:cNvSpPr>
                <a:spLocks noChangeArrowheads="1"/>
              </p:cNvSpPr>
              <p:nvPr/>
            </p:nvSpPr>
            <p:spPr bwMode="auto">
              <a:xfrm>
                <a:off x="6058979" y="1211190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6" name="Rectangle 47"/>
              <p:cNvSpPr>
                <a:spLocks noChangeArrowheads="1"/>
              </p:cNvSpPr>
              <p:nvPr/>
            </p:nvSpPr>
            <p:spPr bwMode="auto">
              <a:xfrm>
                <a:off x="6058979" y="1271255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6058979" y="133132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8" name="Rectangle 49"/>
              <p:cNvSpPr>
                <a:spLocks noChangeArrowheads="1"/>
              </p:cNvSpPr>
              <p:nvPr/>
            </p:nvSpPr>
            <p:spPr bwMode="auto">
              <a:xfrm>
                <a:off x="6058979" y="1391386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29" name="Rectangle 50"/>
              <p:cNvSpPr>
                <a:spLocks noChangeArrowheads="1"/>
              </p:cNvSpPr>
              <p:nvPr/>
            </p:nvSpPr>
            <p:spPr bwMode="auto">
              <a:xfrm>
                <a:off x="6058979" y="1451451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0" name="Rectangle 51"/>
              <p:cNvSpPr>
                <a:spLocks noChangeArrowheads="1"/>
              </p:cNvSpPr>
              <p:nvPr/>
            </p:nvSpPr>
            <p:spPr bwMode="auto">
              <a:xfrm>
                <a:off x="6058979" y="151151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1" name="Rectangle 52"/>
              <p:cNvSpPr>
                <a:spLocks noChangeArrowheads="1"/>
              </p:cNvSpPr>
              <p:nvPr/>
            </p:nvSpPr>
            <p:spPr bwMode="auto">
              <a:xfrm>
                <a:off x="6058979" y="1571582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2" name="Rectangle 53"/>
              <p:cNvSpPr>
                <a:spLocks noChangeArrowheads="1"/>
              </p:cNvSpPr>
              <p:nvPr/>
            </p:nvSpPr>
            <p:spPr bwMode="auto">
              <a:xfrm>
                <a:off x="6058979" y="1631647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3" name="Rectangle 54"/>
              <p:cNvSpPr>
                <a:spLocks noChangeArrowheads="1"/>
              </p:cNvSpPr>
              <p:nvPr/>
            </p:nvSpPr>
            <p:spPr bwMode="auto">
              <a:xfrm>
                <a:off x="6058979" y="169171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4" name="Rectangle 55"/>
              <p:cNvSpPr>
                <a:spLocks noChangeArrowheads="1"/>
              </p:cNvSpPr>
              <p:nvPr/>
            </p:nvSpPr>
            <p:spPr bwMode="auto">
              <a:xfrm>
                <a:off x="6058979" y="1751778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5" name="Rectangle 56"/>
              <p:cNvSpPr>
                <a:spLocks noChangeArrowheads="1"/>
              </p:cNvSpPr>
              <p:nvPr/>
            </p:nvSpPr>
            <p:spPr bwMode="auto">
              <a:xfrm>
                <a:off x="6058979" y="1811843"/>
                <a:ext cx="1300016" cy="60065"/>
              </a:xfrm>
              <a:prstGeom prst="rect">
                <a:avLst/>
              </a:prstGeom>
              <a:gradFill rotWithShape="0">
                <a:gsLst>
                  <a:gs pos="0">
                    <a:srgbClr val="FF3300">
                      <a:gamma/>
                      <a:shade val="46275"/>
                      <a:invGamma/>
                    </a:srgbClr>
                  </a:gs>
                  <a:gs pos="5000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6" name="Rectangle 57"/>
              <p:cNvSpPr>
                <a:spLocks noChangeArrowheads="1"/>
              </p:cNvSpPr>
              <p:nvPr/>
            </p:nvSpPr>
            <p:spPr bwMode="auto">
              <a:xfrm>
                <a:off x="6058979" y="1871909"/>
                <a:ext cx="1300016" cy="60065"/>
              </a:xfrm>
              <a:prstGeom prst="rect">
                <a:avLst/>
              </a:prstGeom>
              <a:solidFill>
                <a:srgbClr val="0000FF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37" name="Text Box 58"/>
              <p:cNvSpPr txBox="1">
                <a:spLocks noChangeArrowheads="1"/>
              </p:cNvSpPr>
              <p:nvPr/>
            </p:nvSpPr>
            <p:spPr bwMode="auto">
              <a:xfrm rot="5400000">
                <a:off x="7102531" y="1416820"/>
                <a:ext cx="108555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latin typeface="Century Gothic" charset="0"/>
                    <a:ea typeface="Century Gothic" charset="0"/>
                    <a:cs typeface="Century Gothic" charset="0"/>
                  </a:rPr>
                  <a:t>14 </a:t>
                </a:r>
                <a:r>
                  <a:rPr lang="en-US" sz="1600" dirty="0" smtClean="0">
                    <a:latin typeface="Century Gothic" charset="0"/>
                    <a:ea typeface="Century Gothic" charset="0"/>
                    <a:cs typeface="Century Gothic" charset="0"/>
                  </a:rPr>
                  <a:t>Layers</a:t>
                </a:r>
                <a:endParaRPr lang="en-US" sz="1600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76631" y="5697558"/>
            <a:ext cx="9031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Photocathode capability (polarization and QE) has </a:t>
            </a:r>
            <a:r>
              <a:rPr lang="en-US" sz="2000" smtClean="0">
                <a:latin typeface="Century Gothic" charset="0"/>
                <a:ea typeface="Century Gothic" charset="0"/>
                <a:cs typeface="Century Gothic" charset="0"/>
              </a:rPr>
              <a:t>grown significantly.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2" name="Notched Right Arrow 41"/>
          <p:cNvSpPr/>
          <p:nvPr/>
        </p:nvSpPr>
        <p:spPr>
          <a:xfrm>
            <a:off x="76632" y="3604013"/>
            <a:ext cx="9031749" cy="1789770"/>
          </a:xfrm>
          <a:prstGeom prst="notchedRightArrow">
            <a:avLst>
              <a:gd name="adj1" fmla="val 55079"/>
              <a:gd name="adj2" fmla="val 17478"/>
            </a:avLst>
          </a:prstGeom>
          <a:gradFill flip="none" rotWithShape="1">
            <a:gsLst>
              <a:gs pos="0">
                <a:srgbClr val="FF0000"/>
              </a:gs>
              <a:gs pos="81000">
                <a:srgbClr val="0000FF"/>
              </a:gs>
              <a:gs pos="54000">
                <a:srgbClr val="00B050"/>
              </a:gs>
              <a:gs pos="29000">
                <a:srgbClr val="FFC000"/>
              </a:gs>
              <a:gs pos="100000">
                <a:srgbClr val="7030A0"/>
              </a:gs>
            </a:gsLst>
            <a:lin ang="1080000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0204" y="4139226"/>
            <a:ext cx="827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35%        35%              75%             75%                  85%           89%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en-US" baseline="-25000" dirty="0" smtClean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       30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100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        150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        200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44" name="Right Brace 43"/>
          <p:cNvSpPr/>
          <p:nvPr/>
        </p:nvSpPr>
        <p:spPr>
          <a:xfrm rot="16200000">
            <a:off x="1788572" y="2738699"/>
            <a:ext cx="159757" cy="218546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Right Brace 44"/>
          <p:cNvSpPr/>
          <p:nvPr/>
        </p:nvSpPr>
        <p:spPr>
          <a:xfrm rot="16200000">
            <a:off x="4466447" y="2623132"/>
            <a:ext cx="163581" cy="242042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6" name="Right Brace 45"/>
          <p:cNvSpPr/>
          <p:nvPr/>
        </p:nvSpPr>
        <p:spPr>
          <a:xfrm rot="16200000">
            <a:off x="7219241" y="2667605"/>
            <a:ext cx="159758" cy="23276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5715" y="5024451"/>
            <a:ext cx="7366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   1995        1998             1999            2000                  2004         2017</a:t>
            </a:r>
          </a:p>
        </p:txBody>
      </p:sp>
      <p:sp>
        <p:nvSpPr>
          <p:cNvPr id="48" name="Text Box 58"/>
          <p:cNvSpPr txBox="1">
            <a:spLocks noChangeArrowheads="1"/>
          </p:cNvSpPr>
          <p:nvPr/>
        </p:nvSpPr>
        <p:spPr bwMode="auto">
          <a:xfrm rot="5400000">
            <a:off x="4858795" y="1488667"/>
            <a:ext cx="8947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1 Layer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Lifetime with Larger Laser Size</a:t>
            </a:r>
            <a:endParaRPr lang="en-US" dirty="0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306517"/>
            <a:ext cx="8782050" cy="2138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0550" y="4121843"/>
            <a:ext cx="6178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J. </a:t>
            </a:r>
            <a:r>
              <a:rPr lang="en-US" sz="1600" dirty="0" err="1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Grames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, et al, Phys. Rev. ST </a:t>
            </a:r>
            <a:r>
              <a:rPr lang="en-US" sz="1600" dirty="0" err="1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Accel</a:t>
            </a:r>
            <a:r>
              <a:rPr lang="en-US" sz="1600" dirty="0" smtClean="0">
                <a:solidFill>
                  <a:srgbClr val="252525"/>
                </a:solidFill>
                <a:latin typeface="Century Gothic" charset="0"/>
                <a:ea typeface="Century Gothic" charset="0"/>
                <a:cs typeface="Century Gothic" charset="0"/>
              </a:rPr>
              <a:t>. Beams 14 043501 (2011)</a:t>
            </a:r>
          </a:p>
        </p:txBody>
      </p:sp>
      <p:pic>
        <p:nvPicPr>
          <p:cNvPr id="338" name="Picture 3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863600"/>
            <a:ext cx="8724900" cy="3136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89700" y="4898632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GaAs @ 532nm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charge lifetime with GaAs/</a:t>
            </a:r>
            <a:r>
              <a:rPr lang="en-US" dirty="0" err="1" smtClean="0"/>
              <a:t>GaAsP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6" y="1218074"/>
            <a:ext cx="6200336" cy="4204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494" y="894909"/>
            <a:ext cx="848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Indeed we enhanced the Charge 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Lifetime for </a:t>
            </a:r>
            <a:r>
              <a:rPr lang="en-US" dirty="0" err="1" smtClean="0">
                <a:latin typeface="Century Gothic" charset="0"/>
                <a:ea typeface="Century Gothic" charset="0"/>
                <a:cs typeface="Century Gothic" charset="0"/>
              </a:rPr>
              <a:t>Qweak</a:t>
            </a: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 by a factor of four when doubling the laser spot size from 0.5mm to 1.0 mm (diameter).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097" y="5524500"/>
            <a:ext cx="8079006" cy="707886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We must extend the operational lifetime of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milliampere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sources producing 36 C/mA-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hr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 well beyond hundred’s of Coulombs.     </a:t>
            </a:r>
          </a:p>
        </p:txBody>
      </p:sp>
    </p:spTree>
    <p:extLst>
      <p:ext uri="{BB962C8B-B14F-4D97-AF65-F5344CB8AC3E}">
        <p14:creationId xmlns:p14="http://schemas.microsoft.com/office/powerpoint/2010/main" val="88652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Lifetime Studies at mA Beam Current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/>
          <a:stretch/>
        </p:blipFill>
        <p:spPr>
          <a:xfrm>
            <a:off x="4850780" y="1016793"/>
            <a:ext cx="3914078" cy="267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209" y="847473"/>
            <a:ext cx="4761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High current (1-10 mA) studies with low-P photocathodes demonstrated that charge lifetime is improved by increasing laser spot size (spreading out ion damage).</a:t>
            </a:r>
          </a:p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Measurements are underway using the CEBAF polarized source to characterize lifetime vs. spot size with high-P (&gt;85%) photocathodes.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31280" y="3414022"/>
            <a:ext cx="32335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Century Gothic" charset="0"/>
                <a:ea typeface="Century Gothic" charset="0"/>
                <a:cs typeface="Century Gothic" charset="0"/>
              </a:rPr>
              <a:t>CEBAF Polarized Inverted Load Lock Gun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t="25463" r="12561" b="13768"/>
          <a:stretch/>
        </p:blipFill>
        <p:spPr>
          <a:xfrm>
            <a:off x="2286000" y="4025891"/>
            <a:ext cx="6757418" cy="23289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149" y="5245978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charset="0"/>
                <a:ea typeface="Century Gothic" charset="0"/>
                <a:cs typeface="Century Gothic" charset="0"/>
              </a:rPr>
              <a:t>1mA</a:t>
            </a:r>
            <a:endParaRPr lang="en-US" sz="1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0227" y="5452946"/>
            <a:ext cx="1505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4247054"/>
            <a:ext cx="19514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252FF"/>
                </a:solidFill>
                <a:latin typeface="Century Gothic" charset="0"/>
                <a:ea typeface="Century Gothic" charset="0"/>
                <a:cs typeface="Century Gothic" charset="0"/>
              </a:rPr>
              <a:t>Slope is proportional to  QE Decay</a:t>
            </a:r>
            <a:endParaRPr lang="en-US" sz="1600" dirty="0">
              <a:solidFill>
                <a:srgbClr val="3252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701800" y="4584700"/>
            <a:ext cx="1677020" cy="9603"/>
          </a:xfrm>
          <a:prstGeom prst="straightConnector1">
            <a:avLst/>
          </a:prstGeom>
          <a:ln>
            <a:solidFill>
              <a:srgbClr val="325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ight Arrow 21"/>
          <p:cNvSpPr/>
          <p:nvPr/>
        </p:nvSpPr>
        <p:spPr>
          <a:xfrm>
            <a:off x="4999228" y="4453503"/>
            <a:ext cx="1925680" cy="1131029"/>
          </a:xfrm>
          <a:prstGeom prst="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99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Century Gothic" charset="0"/>
                <a:ea typeface="Century Gothic" charset="0"/>
                <a:cs typeface="Century Gothic" charset="0"/>
              </a:rPr>
              <a:t>Increasing laser size reduces QE decay proportionally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2928" y="2265322"/>
            <a:ext cx="402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663366"/>
                </a:solidFill>
                <a:latin typeface="Century Gothic" charset="0"/>
                <a:ea typeface="Century Gothic" charset="0"/>
                <a:cs typeface="Century Gothic" charset="0"/>
                <a:hlinkClick r:id="rId4"/>
              </a:rPr>
              <a:t>Phys</a:t>
            </a:r>
            <a:r>
              <a:rPr lang="de-DE" sz="1400" dirty="0">
                <a:solidFill>
                  <a:srgbClr val="663366"/>
                </a:solidFill>
                <a:latin typeface="Century Gothic" charset="0"/>
                <a:ea typeface="Century Gothic" charset="0"/>
                <a:cs typeface="Century Gothic" charset="0"/>
                <a:hlinkClick r:id="rId4"/>
              </a:rPr>
              <a:t>. Rev. ST Accel. Beams 14, 043501 (2011)</a:t>
            </a:r>
            <a:endParaRPr lang="en-US" sz="14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7603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CEBAF GaAs/</a:t>
            </a:r>
            <a:r>
              <a:rPr lang="en-US" dirty="0" err="1" smtClean="0"/>
              <a:t>GaAsP</a:t>
            </a:r>
            <a:r>
              <a:rPr lang="en-US" dirty="0" smtClean="0"/>
              <a:t> </a:t>
            </a:r>
            <a:r>
              <a:rPr lang="en-US" dirty="0" err="1" smtClean="0"/>
              <a:t>milli</a:t>
            </a:r>
            <a:r>
              <a:rPr lang="en-US" dirty="0" smtClean="0"/>
              <a:t>-ampere Results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4751403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CEBAF charge lifetime expectedly improves with spot size, but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eventually gains 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lessen as beam size becomes “too large”.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A photo-gun with cathode/anode optics that manages a larger laser/beam offers a pathway towards </a:t>
            </a:r>
            <a:r>
              <a:rPr lang="en-US" sz="2000" dirty="0" err="1" smtClean="0">
                <a:latin typeface="Century Gothic" charset="0"/>
                <a:ea typeface="Century Gothic" charset="0"/>
                <a:cs typeface="Century Gothic" charset="0"/>
              </a:rPr>
              <a:t>milli</a:t>
            </a:r>
            <a:r>
              <a:rPr lang="en-US" sz="2000" dirty="0" smtClean="0">
                <a:latin typeface="Century Gothic" charset="0"/>
                <a:ea typeface="Century Gothic" charset="0"/>
                <a:cs typeface="Century Gothic" charset="0"/>
              </a:rPr>
              <a:t>-ampere operation.</a:t>
            </a:r>
            <a:endParaRPr lang="en-US" sz="2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873960"/>
            <a:ext cx="8192744" cy="37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201</TotalTime>
  <Words>543</Words>
  <Application>Microsoft Macintosh PowerPoint</Application>
  <PresentationFormat>Overhead</PresentationFormat>
  <Paragraphs>63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Century Gothic</vt:lpstr>
      <vt:lpstr>Garamond</vt:lpstr>
      <vt:lpstr>Symbol</vt:lpstr>
      <vt:lpstr>Arial</vt:lpstr>
      <vt:lpstr>JLab_presentation</vt:lpstr>
      <vt:lpstr>PowerPoint Presentation</vt:lpstr>
      <vt:lpstr>Outline</vt:lpstr>
      <vt:lpstr>Ion Bombardment</vt:lpstr>
      <vt:lpstr>PEPPo</vt:lpstr>
      <vt:lpstr>High Polarization Photocathodes</vt:lpstr>
      <vt:lpstr>Improving Lifetime with Larger Laser Size</vt:lpstr>
      <vt:lpstr>Improving charge lifetime with GaAs/GaAsP</vt:lpstr>
      <vt:lpstr>Lifetime Studies at mA Beam Current</vt:lpstr>
      <vt:lpstr>First CEBAF GaAs/GaAsP milli-ampere Results</vt:lpstr>
      <vt:lpstr>Polarization Studies at mA Beam Current</vt:lpstr>
      <vt:lpstr>Summary</vt:lpstr>
    </vt:vector>
  </TitlesOfParts>
  <Company>Jefferson Science Associates, LLC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Microsoft Office User</cp:lastModifiedBy>
  <cp:revision>34</cp:revision>
  <dcterms:created xsi:type="dcterms:W3CDTF">2016-10-03T15:46:18Z</dcterms:created>
  <dcterms:modified xsi:type="dcterms:W3CDTF">2017-09-02T22:10:59Z</dcterms:modified>
</cp:coreProperties>
</file>