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</p:sldMasterIdLst>
  <p:notesMasterIdLst>
    <p:notesMasterId r:id="rId17"/>
  </p:notesMasterIdLst>
  <p:handoutMasterIdLst>
    <p:handoutMasterId r:id="rId18"/>
  </p:handoutMasterIdLst>
  <p:sldIdLst>
    <p:sldId id="258" r:id="rId2"/>
    <p:sldId id="415" r:id="rId3"/>
    <p:sldId id="422" r:id="rId4"/>
    <p:sldId id="443" r:id="rId5"/>
    <p:sldId id="441" r:id="rId6"/>
    <p:sldId id="439" r:id="rId7"/>
    <p:sldId id="437" r:id="rId8"/>
    <p:sldId id="446" r:id="rId9"/>
    <p:sldId id="448" r:id="rId10"/>
    <p:sldId id="427" r:id="rId11"/>
    <p:sldId id="447" r:id="rId12"/>
    <p:sldId id="445" r:id="rId13"/>
    <p:sldId id="432" r:id="rId14"/>
    <p:sldId id="433" r:id="rId15"/>
    <p:sldId id="444" r:id="rId16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66FF"/>
    <a:srgbClr val="0000FF"/>
    <a:srgbClr val="BFFEA0"/>
    <a:srgbClr val="D0EBB3"/>
    <a:srgbClr val="99FF99"/>
    <a:srgbClr val="FFFFCC"/>
    <a:srgbClr val="800000"/>
    <a:srgbClr val="FF7C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671" autoAdjust="0"/>
    <p:restoredTop sz="86482" autoAdjust="0"/>
  </p:normalViewPr>
  <p:slideViewPr>
    <p:cSldViewPr snapToGrid="0"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776" y="2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9653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776" y="8769653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E05F9-F29D-4F1C-8D0D-49BEF7252C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10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6" y="2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327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8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9653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6" y="8769653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BD3DE7-FC57-4980-9591-3F478B9FE9D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96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22960"/>
            <a:ext cx="9144000" cy="55206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248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55497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8500"/>
            <a:ext cx="9144000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77875"/>
            <a:ext cx="9144000" cy="460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698500"/>
            <a:ext cx="9144000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777875"/>
            <a:ext cx="9144000" cy="460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969" y="1260231"/>
            <a:ext cx="7772400" cy="1470025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Polarized Injector &amp; Upgrade Schedule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678722" y="5494703"/>
            <a:ext cx="4050324" cy="64633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Arial" charset="0"/>
              </a:rPr>
              <a:t>QWeak Collaboration Meeting</a:t>
            </a:r>
            <a:endParaRPr lang="en-US" sz="1800" b="1" dirty="0">
              <a:latin typeface="Arial" charset="0"/>
            </a:endParaRPr>
          </a:p>
          <a:p>
            <a:pPr algn="ctr"/>
            <a:r>
              <a:rPr lang="en-US" sz="1800" b="1" dirty="0" smtClean="0">
                <a:latin typeface="Arial" charset="0"/>
              </a:rPr>
              <a:t>November 06, 2009</a:t>
            </a:r>
            <a:endParaRPr lang="en-US" sz="1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60938" y="2772507"/>
            <a:ext cx="7312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P. Adderley, J. Clark, J. Grames, J. Hansknecht, M. Poelker,</a:t>
            </a:r>
          </a:p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M. Stutzman, R. Suleiman, K. Surles-Law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7" name="Picture 4" descr="CI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154" y="3698632"/>
            <a:ext cx="2928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Helicity reversal using one Wien Filter and Two Solenoids:</a:t>
            </a:r>
            <a:endParaRPr lang="en-US" sz="1800" dirty="0" smtClean="0">
              <a:solidFill>
                <a:schemeClr val="tx1"/>
              </a:solidFill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endParaRPr lang="en-US" sz="1800" dirty="0" smtClean="0">
              <a:solidFill>
                <a:schemeClr val="tx1"/>
              </a:solidFill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New optics design with new quadrupoles to maintain constant Injector configuration</a:t>
            </a:r>
          </a:p>
          <a:p>
            <a:pPr marL="800100" lvl="1" indent="-342900">
              <a:buFont typeface="Arial" charset="0"/>
              <a:buAutoNum type="romanUcPeriod"/>
            </a:pPr>
            <a:endParaRPr lang="en-US" sz="1800" dirty="0" smtClean="0">
              <a:solidFill>
                <a:schemeClr val="tx1"/>
              </a:solidFill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Cancels all helicity-correlated beam asymmetries from laser and photocathode</a:t>
            </a:r>
          </a:p>
          <a:p>
            <a:pPr marL="800100" lvl="1" indent="-342900">
              <a:buFont typeface="Arial" charset="0"/>
              <a:buAutoNum type="romanUcPeriod"/>
            </a:pPr>
            <a:endParaRPr lang="en-US" sz="1800" dirty="0" smtClean="0">
              <a:solidFill>
                <a:schemeClr val="tx1"/>
              </a:solidFill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Can be used up to maximum Gun Voltage of 140 kV </a:t>
            </a:r>
          </a:p>
          <a:p>
            <a:pPr marL="800100" lvl="1" indent="-342900">
              <a:buFont typeface="Arial" charset="0"/>
              <a:buAutoNum type="romanUcPeriod"/>
            </a:pPr>
            <a:endParaRPr lang="en-US" sz="1800" dirty="0" smtClean="0">
              <a:solidFill>
                <a:schemeClr val="tx1"/>
              </a:solidFill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Install in Jan 2010. Commission basic beamline in Feb 2010. Commission reversal at 100 kV at start of PREx</a:t>
            </a:r>
          </a:p>
          <a:p>
            <a:pPr marL="800100" lvl="1" indent="-342900">
              <a:buFont typeface="Arial" charset="0"/>
              <a:buAutoNum type="romanUcPeriod"/>
            </a:pPr>
            <a:endParaRPr lang="en-US" sz="1800" dirty="0" smtClean="0">
              <a:solidFill>
                <a:schemeClr val="tx1"/>
              </a:solidFill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More diagnostic to commission and operate the beamline: 1 new harp, 1 new viewer, new vacuum gauges, new UHV ion supplies and two new BPMs with LINAC IF and S/H cards (Need to add to QWeak DAQ)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Helicity 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None/>
              <a:defRPr/>
            </a:pPr>
            <a:r>
              <a:rPr lang="en-US" dirty="0" smtClean="0"/>
              <a:t> 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Summary of Fast Helicity Reversal Studies: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Reduces noise on beam current by factor of 4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Reasonable reduction in beam position noise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Achieved Pockels Cell T_Settle of 60 µs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Will reduce noise from QWeak target density fluctuations </a:t>
            </a: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57150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Requirements: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4407876"/>
          <a:ext cx="706315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022"/>
                <a:gridCol w="1642594"/>
                <a:gridCol w="1724723"/>
                <a:gridCol w="1149814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Experiment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Rate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Clock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Pattern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HAPPEx</a:t>
                      </a:r>
                      <a:r>
                        <a:rPr lang="en-US" sz="1800" baseline="0" dirty="0" smtClean="0">
                          <a:latin typeface="Arial" pitchFamily="34" charset="0"/>
                        </a:rPr>
                        <a:t> III &amp; PVDIS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30 Hz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Free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Quartet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PREx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240 Hz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Line-Locked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Octet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QWeak (Preliminary)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1 kHz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Free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Quartet</a:t>
                      </a:r>
                      <a:endParaRPr lang="en-US" sz="1800" dirty="0">
                        <a:latin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I02_7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9269" y="1031631"/>
            <a:ext cx="3529675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 descr="STReview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4561" y="1005351"/>
            <a:ext cx="3529675" cy="4572000"/>
          </a:xfr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39615" y="5691554"/>
            <a:ext cx="3200400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1" kern="0" dirty="0">
                <a:latin typeface="+mn-lt"/>
              </a:rPr>
              <a:t>30 Hz, T_Stable = 33.333 ms, T_Settle = 500 µs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5486400" y="5726723"/>
            <a:ext cx="3200400" cy="50995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1" kern="0" dirty="0">
                <a:latin typeface="+mn-lt"/>
              </a:rPr>
              <a:t>1 kHz, T_Stable = 0.980 ms, T_Settle = 60 µs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3176954" y="2895600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188677" y="4419600"/>
            <a:ext cx="492370" cy="19929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229600" y="4443046"/>
            <a:ext cx="492370" cy="19929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229600" y="2907323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229600" y="1383323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188677" y="1359877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Helicity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New Helicity Board installed on Nov 2, 2009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Features: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Transition to T-Settle will start 1 µs before all other signals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30-bit Pseudo-random Shift Register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Patterns: Toggle, Pair, Quartet, Octet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T-Settle: 10 µs – 1,000 µs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Clock:</a:t>
            </a:r>
          </a:p>
          <a:p>
            <a:pPr marL="13144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Line-Locked: Helicity Reversal of 30 Hz, 120 Hz, or 240 Hz</a:t>
            </a:r>
          </a:p>
          <a:p>
            <a:pPr marL="13144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Free: T-Stable of 400 µs – 1,000,000 µs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More Fiber Outputs: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Real Time Helicity:</a:t>
            </a:r>
          </a:p>
          <a:p>
            <a:pPr marL="13144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Standard: Pockels Cell &amp; IAs</a:t>
            </a:r>
          </a:p>
          <a:p>
            <a:pPr marL="13144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Complementary: Helicity Magnets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20 MHz board internal clock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Two outputs indicate current and previous helicity patterns to QWeak 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QWeak New IA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Charge Feedback using Intensity Attenuator (IA) with the option to correct for Pockels Cell hysteresis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Use Fast EPICS to communicate with the IA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Use 16-bit ADC and 16-bit DAC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Hardware to be installed in Jan 2010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 Commission during QWeak in May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14811"/>
            <a:ext cx="9144000" cy="556254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Coordinator: Suleiman</a:t>
            </a:r>
          </a:p>
          <a:p>
            <a:r>
              <a:rPr lang="en-US" dirty="0" smtClean="0"/>
              <a:t>Members: Poelker, Grames, Hansknecht, King, Carlini, Paschke, Ramsay</a:t>
            </a:r>
          </a:p>
          <a:p>
            <a:r>
              <a:rPr lang="en-US" dirty="0" smtClean="0"/>
              <a:t>Plan:</a:t>
            </a:r>
          </a:p>
          <a:p>
            <a:pPr marL="857250" lvl="1" indent="-400050">
              <a:buFont typeface="Wingdings" pitchFamily="2" charset="2"/>
              <a:buChar char="Ø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857250" lvl="1" indent="-40005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Higher Voltage: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Gun: Dec 2009, Test Cave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CEBAF Beamline: May 2010</a:t>
            </a:r>
          </a:p>
          <a:p>
            <a:pPr marL="857250" lvl="1" indent="-40005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Electron Polarization Reversal: Commission at 100 kV during PREx, &gt;100 kV in May 2010</a:t>
            </a:r>
          </a:p>
          <a:p>
            <a:pPr marL="857250" lvl="1" indent="-40005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New Helicity Board: Commission during PREx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QWeak Pattern: May 2010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QWeak Reversal Rate: May 2010</a:t>
            </a:r>
          </a:p>
          <a:p>
            <a:pPr marL="857250" lvl="1" indent="-40005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New IA (Charge Feedback): May 2010 (need analysis support)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Commissioning &amp; Optimization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Inverted Gun &amp; Higher Voltage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Electron Polarization Reversal</a:t>
            </a:r>
          </a:p>
          <a:p>
            <a:endParaRPr lang="en-US" dirty="0" smtClean="0"/>
          </a:p>
          <a:p>
            <a:r>
              <a:rPr lang="en-US" dirty="0" smtClean="0"/>
              <a:t>Fast Helicity Reversal &amp; New Helicity Board</a:t>
            </a:r>
          </a:p>
          <a:p>
            <a:endParaRPr lang="en-US" dirty="0" smtClean="0"/>
          </a:p>
          <a:p>
            <a:r>
              <a:rPr lang="en-US" dirty="0" smtClean="0"/>
              <a:t>New QWeak IA Electronics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Injector Commissioning &amp; Optimization for QWeak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Experiments Requirements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46539" y="1371600"/>
          <a:ext cx="8821613" cy="4410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92"/>
                <a:gridCol w="527538"/>
                <a:gridCol w="926123"/>
                <a:gridCol w="855785"/>
                <a:gridCol w="867508"/>
                <a:gridCol w="984738"/>
                <a:gridCol w="1195754"/>
                <a:gridCol w="1254369"/>
                <a:gridCol w="1019906"/>
              </a:tblGrid>
              <a:tr h="8773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Hall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Start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(ppm)</a:t>
                      </a:r>
                      <a:endParaRPr lang="en-US" sz="14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Maximum Charge Asym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(ppm)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HAPPEx-III</a:t>
                      </a:r>
                    </a:p>
                    <a:p>
                      <a:pPr algn="ctr"/>
                      <a:r>
                        <a:rPr lang="en-US" sz="1400" dirty="0" smtClean="0"/>
                        <a:t>(Achieved)</a:t>
                      </a:r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Aug 09</a:t>
                      </a:r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3.484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 (25 cm)</a:t>
                      </a:r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16.9±0.4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0.2±0.1</a:t>
                      </a:r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3±3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PVDIS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Oct 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6.068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(25 cm)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63±3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1±1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10±10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PREx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March 10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1.056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208</a:t>
                      </a:r>
                      <a:r>
                        <a:rPr lang="en-US" sz="1400" dirty="0" smtClean="0"/>
                        <a:t>Pb</a:t>
                      </a:r>
                    </a:p>
                    <a:p>
                      <a:pPr algn="ctr"/>
                      <a:r>
                        <a:rPr lang="en-US" sz="1400" dirty="0" smtClean="0"/>
                        <a:t>(0.5 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0.500±0.015</a:t>
                      </a:r>
                    </a:p>
                    <a:p>
                      <a:pPr algn="ctr"/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0.100±0.010</a:t>
                      </a: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dirty="0" smtClean="0">
                          <a:sym typeface="Wingdings"/>
                        </a:rPr>
                        <a:t>±1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834108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QWeak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0" dirty="0" smtClean="0"/>
                        <a:t>May 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1.162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180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(35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0.234±0.005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0.100±0.010</a:t>
                      </a: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dirty="0" smtClean="0">
                          <a:sym typeface="Wingdings"/>
                        </a:rPr>
                        <a:t>±1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14811"/>
            <a:ext cx="9144000" cy="5562543"/>
          </a:xfrm>
        </p:spPr>
        <p:txBody>
          <a:bodyPr/>
          <a:lstStyle/>
          <a:p>
            <a:pPr marL="176213" indent="-176213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First Inverted Gun (with Stainless Steel electrode) installed at CEBAF, operational since July 23, 2009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Running at 100 kV.  Conditioned to 110 kV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Lifetime about 75 C at 130 µA average current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2 weeks between spot moves, 2-3 months between heat/activations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HAPPEx-III, PVDIS, and PREx: 100 kV. QWeak: &gt;100 kV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Maximum possible Gun Voltage is 150 kV (limited by Safety System and HV Power Supply)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Gun at CEBAF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_9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6116" y="1002548"/>
            <a:ext cx="7680960" cy="5120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inj_group\INV_GUN_2009\photos in tunnel\inv_gu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784" y="1019907"/>
            <a:ext cx="4495800" cy="3371850"/>
          </a:xfrm>
          <a:prstGeom prst="rect">
            <a:avLst/>
          </a:prstGeom>
          <a:noFill/>
        </p:spPr>
      </p:pic>
      <p:pic>
        <p:nvPicPr>
          <p:cNvPr id="1027" name="Picture 3" descr="M:\inj_group\INV_GUN_2009\photos in tunnel\inv_gu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46" y="1014046"/>
            <a:ext cx="37147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14811"/>
            <a:ext cx="9144000" cy="5562543"/>
          </a:xfrm>
        </p:spPr>
        <p:txBody>
          <a:bodyPr/>
          <a:lstStyle/>
          <a:p>
            <a:pPr marL="176213" indent="-176213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Second Inverted Gun (with Nb electrode) will be installed at Test Cave by mid November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Condition to 150 kV by end of November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Run beam and measure lifetime at &gt;100 kV by Christmas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Reminder: still need to test the CEBAF injector up to 150 keV for compatibility with higher voltage gun, mainly warm RF: PreBuncher, Chopper, Buncher, Capture.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176213" indent="-176213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Gun at Test Cave &amp; Higher Voltage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Test Cave</a:t>
            </a:r>
            <a:endParaRPr lang="en-US" dirty="0"/>
          </a:p>
        </p:txBody>
      </p:sp>
      <p:pic>
        <p:nvPicPr>
          <p:cNvPr id="5" name="Content Placeholder 4" descr="PDR_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8958" y="978511"/>
            <a:ext cx="6827520" cy="512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32" descr="tw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48527"/>
            <a:ext cx="9144000" cy="35878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Polarization Reversal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7239000" y="3065584"/>
            <a:ext cx="3810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305486" y="3269944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15308" y="3364523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02062" y="3985846"/>
            <a:ext cx="3810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317209" y="4149175"/>
            <a:ext cx="457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5200" y="3657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16200000" flipV="1">
            <a:off x="7325032" y="678048"/>
            <a:ext cx="361339" cy="229186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4721470" y="3820869"/>
            <a:ext cx="381000" cy="19812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2919044" y="5029200"/>
            <a:ext cx="3335451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u="sng" dirty="0">
                <a:latin typeface="+mn-lt"/>
              </a:rPr>
              <a:t>“Spin Flipper”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Vertical Wien = 90°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Two Solenoids 2(+/- 45) = </a:t>
            </a:r>
            <a:r>
              <a:rPr lang="en-US" sz="1600" b="1" dirty="0">
                <a:solidFill>
                  <a:srgbClr val="7030A0"/>
                </a:solidFill>
                <a:latin typeface="+mn-lt"/>
              </a:rPr>
              <a:t>± 90°</a:t>
            </a: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5918466" y="1008185"/>
            <a:ext cx="3098733" cy="584775"/>
          </a:xfrm>
          <a:prstGeom prst="rect">
            <a:avLst/>
          </a:prstGeom>
          <a:solidFill>
            <a:srgbClr val="FFFF00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u="sng" dirty="0">
                <a:latin typeface="+mn-lt"/>
              </a:rPr>
              <a:t>“Long. Pol. for Halls”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Horizontal Wien = 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90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° → +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90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°</a:t>
            </a:r>
            <a:endParaRPr lang="en-US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5800" y="3640015"/>
            <a:ext cx="4572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85539" y="3640015"/>
            <a:ext cx="4572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22631" y="3651738"/>
            <a:ext cx="152400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lowchart: Summing Junction 22"/>
          <p:cNvSpPr/>
          <p:nvPr/>
        </p:nvSpPr>
        <p:spPr>
          <a:xfrm>
            <a:off x="4595446" y="3563815"/>
            <a:ext cx="304800" cy="304800"/>
          </a:xfrm>
          <a:prstGeom prst="flowChartSummingJuncti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6877" y="1418491"/>
            <a:ext cx="2667000" cy="633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826477" y="1436077"/>
            <a:ext cx="1957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+ Solenoid </a:t>
            </a:r>
            <a:r>
              <a:rPr lang="en-US" sz="1600" dirty="0" smtClean="0">
                <a:latin typeface="+mn-lt"/>
              </a:rPr>
              <a:t>Current </a:t>
            </a:r>
            <a:endParaRPr lang="en-US" sz="16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 - Solenoid Current</a:t>
            </a:r>
            <a:endParaRPr lang="en-US" sz="1600" dirty="0">
              <a:latin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9277" y="1893277"/>
            <a:ext cx="457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9277" y="1588477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162800" y="1887415"/>
            <a:ext cx="504093" cy="31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433646" y="3651738"/>
            <a:ext cx="152400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SA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8856</TotalTime>
  <Words>808</Words>
  <Application>Microsoft Office PowerPoint</Application>
  <PresentationFormat>On-screen Show (4:3)</PresentationFormat>
  <Paragraphs>226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JSA</vt:lpstr>
      <vt:lpstr>Polarized Injector &amp; Upgrade Schedule </vt:lpstr>
      <vt:lpstr>Outline</vt:lpstr>
      <vt:lpstr>Parity Experiments Requirements</vt:lpstr>
      <vt:lpstr>Inverted Gun at CEBAF</vt:lpstr>
      <vt:lpstr>PowerPoint Presentation</vt:lpstr>
      <vt:lpstr>PowerPoint Presentation</vt:lpstr>
      <vt:lpstr>Inverted Gun at Test Cave &amp; Higher Voltage</vt:lpstr>
      <vt:lpstr>Injector Test Cave</vt:lpstr>
      <vt:lpstr>Electron Polarization Reversal</vt:lpstr>
      <vt:lpstr>PowerPoint Presentation</vt:lpstr>
      <vt:lpstr>Fast Helicity Reversal</vt:lpstr>
      <vt:lpstr>PowerPoint Presentation</vt:lpstr>
      <vt:lpstr>New Helicity Board</vt:lpstr>
      <vt:lpstr>QWeak New IA Electronics</vt:lpstr>
      <vt:lpstr>Injector Commissioning &amp; Optimization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sthomas</dc:creator>
  <cp:lastModifiedBy>traveluser</cp:lastModifiedBy>
  <cp:revision>453</cp:revision>
  <dcterms:created xsi:type="dcterms:W3CDTF">2007-01-08T14:19:28Z</dcterms:created>
  <dcterms:modified xsi:type="dcterms:W3CDTF">2014-06-01T16:33:07Z</dcterms:modified>
</cp:coreProperties>
</file>