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8" r:id="rId2"/>
    <p:sldId id="1348" r:id="rId3"/>
    <p:sldId id="256" r:id="rId4"/>
    <p:sldId id="134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48"/>
    <p:restoredTop sz="94654"/>
  </p:normalViewPr>
  <p:slideViewPr>
    <p:cSldViewPr snapToGrid="0">
      <p:cViewPr varScale="1">
        <p:scale>
          <a:sx n="99" d="100"/>
          <a:sy n="99" d="100"/>
        </p:scale>
        <p:origin x="184" y="8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290E3E-EF29-1EC4-8050-60678AE7408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149FAE8-7FBC-FE8A-FB0B-0243E3BC593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C89CC7-64BA-A5AD-13E1-E9685C693E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6459C-E6BA-1541-AEF4-A282C29A0885}" type="datetimeFigureOut">
              <a:rPr lang="en-US" smtClean="0"/>
              <a:t>2/6/23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29DB3A-80FD-4295-FA19-B9C37428E8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5430AF-EC59-41C2-2555-79EE6FF9B0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2A2D7-9C70-1641-A5AC-1DB9BF27D2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40931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E14E98-0B28-742E-7CDB-0CC4E8B265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85DAECC-752A-6BAF-EF8F-8FA75A42FAC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DDC77C-8463-D940-C998-E99FEA3F49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6459C-E6BA-1541-AEF4-A282C29A0885}" type="datetimeFigureOut">
              <a:rPr lang="en-US" smtClean="0"/>
              <a:t>2/6/23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39A856-FE2C-FD67-C280-33E737AD43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2039FE-0DF8-F676-B4CA-12B5A5CCC7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2A2D7-9C70-1641-A5AC-1DB9BF27D2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26064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59A7C2A-902C-7569-983A-09C82F5B6D1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3705B5B-3E1B-8D2A-49F0-8A2034BEAC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ECC045-5CE6-1919-4808-C9F0A0ACBB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6459C-E6BA-1541-AEF4-A282C29A0885}" type="datetimeFigureOut">
              <a:rPr lang="en-US" smtClean="0"/>
              <a:t>2/6/23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6154A8-A11E-8115-8697-34BEED02F3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0B9055-4600-8B1E-FAE1-97586DD37F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2A2D7-9C70-1641-A5AC-1DB9BF27D2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1863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6D4989-D3AB-95C2-1672-49DE990778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9D9237-5F5F-80DF-551E-E810F4D740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B26D2A-5B6E-8240-1B5F-F2577E6C9F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6459C-E6BA-1541-AEF4-A282C29A0885}" type="datetimeFigureOut">
              <a:rPr lang="en-US" smtClean="0"/>
              <a:t>2/6/23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6C61BE-306A-67D0-B338-EF7107F4B9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114DD3-C5F3-8F92-713C-191DE6932D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2A2D7-9C70-1641-A5AC-1DB9BF27D2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63453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F56CD3-32F0-4BA0-3D07-230DD2A1B8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35D13C5-315F-9BF6-8B30-4070C4A968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FAA744-BC19-6ED2-66F3-0B4923AB20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6459C-E6BA-1541-AEF4-A282C29A0885}" type="datetimeFigureOut">
              <a:rPr lang="en-US" smtClean="0"/>
              <a:t>2/6/23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A737F2-DEEA-0196-4BE6-9B3902F024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14845F-ADF1-B01F-5DB4-DC8086B3FC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2A2D7-9C70-1641-A5AC-1DB9BF27D2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71685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59E133-1BDA-C0A9-FA01-ACA3E6BCED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A04CBD-AD27-9757-7EAC-374120BF8D3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0A417D1-EB6C-7F9A-2713-8138059DBA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4FF6DDB-B65D-A353-1776-54F9FAE818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6459C-E6BA-1541-AEF4-A282C29A0885}" type="datetimeFigureOut">
              <a:rPr lang="en-US" smtClean="0"/>
              <a:t>2/6/23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1BAB373-0455-FA9E-D57C-37D3AA685C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E3066C3-2FE3-D18B-BC74-3FF1C31665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2A2D7-9C70-1641-A5AC-1DB9BF27D2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4203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729367-337A-CC4D-D2F7-3F809B04DB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5BE2BFF-63D1-216D-92DD-95B47A0309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BB43742-E5E0-711D-A5E7-337DD42A38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F0DF22D-F330-3AE9-5AFF-EF5651CF815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7DB1BB4-B319-918B-2C93-60A94676AD8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DB42F51-A97F-1D9C-A5CE-94270945A1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6459C-E6BA-1541-AEF4-A282C29A0885}" type="datetimeFigureOut">
              <a:rPr lang="en-US" smtClean="0"/>
              <a:t>2/6/23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5D2C99B-935F-8C11-DA06-0F19DC84E3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F912C38-6D9D-3DAD-3089-0FAB8B8677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2A2D7-9C70-1641-A5AC-1DB9BF27D2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2519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62E21F-759C-02EB-1C8E-1F79FAE885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4F0B911-24B7-FE63-959E-EE5B341343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6459C-E6BA-1541-AEF4-A282C29A0885}" type="datetimeFigureOut">
              <a:rPr lang="en-US" smtClean="0"/>
              <a:t>2/6/23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47E60FE-BA23-1CC9-BE0D-43ADE468B6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ABE0A49-37CF-C3F7-7124-08F32987B1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2A2D7-9C70-1641-A5AC-1DB9BF27D2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52432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5C57D31-6C94-0B0C-E476-D86DCB1A15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6459C-E6BA-1541-AEF4-A282C29A0885}" type="datetimeFigureOut">
              <a:rPr lang="en-US" smtClean="0"/>
              <a:t>2/6/23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3E31DBF-FCE0-2229-8459-AF5F68BAE9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B4629AA-CA35-231F-7F28-44484ED637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2A2D7-9C70-1641-A5AC-1DB9BF27D2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1685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F4EE63-D942-509E-8A5D-125F653E7D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3CB4A9-5D5A-8D88-D2FE-853DFACAAB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18C1357-DC6A-5D31-1D8A-EF808008CC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9DB28E6-BBE6-1328-79B8-59D0F74D7D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6459C-E6BA-1541-AEF4-A282C29A0885}" type="datetimeFigureOut">
              <a:rPr lang="en-US" smtClean="0"/>
              <a:t>2/6/23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98657B-44C5-ECC4-CC23-AAB0C723EB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4CCDDA1-8FB5-15D5-5088-45453AD76B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2A2D7-9C70-1641-A5AC-1DB9BF27D2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202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54FA92-49EC-170C-826B-30825B3F70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B447E88-4ED5-3F21-26A5-77254CFDACA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7001038-076C-BFB1-05D5-588EA5F556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62A9153-94E3-76E9-CB44-68E54491DD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6459C-E6BA-1541-AEF4-A282C29A0885}" type="datetimeFigureOut">
              <a:rPr lang="en-US" smtClean="0"/>
              <a:t>2/6/23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DE824DB-4773-C5B2-2CCA-7C7B49249F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D392C42-4385-4ADF-DD44-11AD34BF70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2A2D7-9C70-1641-A5AC-1DB9BF27D2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2148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4C1A1B0-B318-3256-AF31-C006A2E0AE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ABBB75-B090-C879-30FC-0817B37CFB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CE36AB-F3BF-54A0-4F89-881D7DA3F25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A6459C-E6BA-1541-AEF4-A282C29A0885}" type="datetimeFigureOut">
              <a:rPr lang="en-US" smtClean="0"/>
              <a:t>2/6/23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C81753-7299-DEA1-4BE7-AD4B0DA5E12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38F5A4-3CEC-0CA6-08E2-3949A84256F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82A2D7-9C70-1641-A5AC-1DB9BF27D2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6234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A84519C1-88F6-89D2-6593-9DB9CA633D0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7714"/>
          <a:stretch/>
        </p:blipFill>
        <p:spPr>
          <a:xfrm>
            <a:off x="2103585" y="143835"/>
            <a:ext cx="9813632" cy="4365651"/>
          </a:xfrm>
          <a:prstGeom prst="rect">
            <a:avLst/>
          </a:prstGeom>
        </p:spPr>
      </p:pic>
      <p:sp>
        <p:nvSpPr>
          <p:cNvPr id="3" name="Right Brace 2">
            <a:extLst>
              <a:ext uri="{FF2B5EF4-FFF2-40B4-BE49-F238E27FC236}">
                <a16:creationId xmlns:a16="http://schemas.microsoft.com/office/drawing/2014/main" id="{9FC5B16E-AF74-09A1-E45B-4F2D62F738C6}"/>
              </a:ext>
            </a:extLst>
          </p:cNvPr>
          <p:cNvSpPr/>
          <p:nvPr/>
        </p:nvSpPr>
        <p:spPr>
          <a:xfrm rot="5400000">
            <a:off x="7933335" y="4586304"/>
            <a:ext cx="531344" cy="774357"/>
          </a:xfrm>
          <a:prstGeom prst="rightBrace">
            <a:avLst>
              <a:gd name="adj1" fmla="val 0"/>
              <a:gd name="adj2" fmla="val 50000"/>
            </a:avLst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04610EF-5CCE-CEA2-682B-7E8F73FE4A43}"/>
              </a:ext>
            </a:extLst>
          </p:cNvPr>
          <p:cNvSpPr txBox="1"/>
          <p:nvPr/>
        </p:nvSpPr>
        <p:spPr>
          <a:xfrm>
            <a:off x="7555018" y="5239153"/>
            <a:ext cx="147045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e+ mature for </a:t>
            </a:r>
            <a:r>
              <a:rPr lang="en-US" sz="2000" dirty="0" err="1">
                <a:solidFill>
                  <a:srgbClr val="FF0000"/>
                </a:solidFill>
              </a:rPr>
              <a:t>Ce+BAF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5" name="Right Brace 4">
            <a:extLst>
              <a:ext uri="{FF2B5EF4-FFF2-40B4-BE49-F238E27FC236}">
                <a16:creationId xmlns:a16="http://schemas.microsoft.com/office/drawing/2014/main" id="{4C86321B-5439-C4D4-1091-702C4090B27B}"/>
              </a:ext>
            </a:extLst>
          </p:cNvPr>
          <p:cNvSpPr/>
          <p:nvPr/>
        </p:nvSpPr>
        <p:spPr>
          <a:xfrm rot="5400000">
            <a:off x="6376735" y="3914321"/>
            <a:ext cx="531340" cy="2118323"/>
          </a:xfrm>
          <a:prstGeom prst="rightBrace">
            <a:avLst>
              <a:gd name="adj1" fmla="val 0"/>
              <a:gd name="adj2" fmla="val 50000"/>
            </a:avLst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9202642-E0FF-E604-F68F-726E1FFE41D5}"/>
              </a:ext>
            </a:extLst>
          </p:cNvPr>
          <p:cNvSpPr txBox="1"/>
          <p:nvPr/>
        </p:nvSpPr>
        <p:spPr>
          <a:xfrm>
            <a:off x="6156829" y="5292815"/>
            <a:ext cx="1544737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LERF 123 MeV e+ injector</a:t>
            </a:r>
          </a:p>
          <a:p>
            <a:r>
              <a:rPr lang="en-US" sz="2000" dirty="0">
                <a:solidFill>
                  <a:srgbClr val="FF0000"/>
                </a:solidFill>
              </a:rPr>
              <a:t>(start 5-6 year earlier)</a:t>
            </a:r>
          </a:p>
        </p:txBody>
      </p:sp>
      <p:sp>
        <p:nvSpPr>
          <p:cNvPr id="11" name="Right Brace 10">
            <a:extLst>
              <a:ext uri="{FF2B5EF4-FFF2-40B4-BE49-F238E27FC236}">
                <a16:creationId xmlns:a16="http://schemas.microsoft.com/office/drawing/2014/main" id="{D614AD89-5632-1FEC-65DA-D13AADB7917E}"/>
              </a:ext>
            </a:extLst>
          </p:cNvPr>
          <p:cNvSpPr/>
          <p:nvPr/>
        </p:nvSpPr>
        <p:spPr>
          <a:xfrm rot="5400000">
            <a:off x="9864266" y="4586304"/>
            <a:ext cx="531344" cy="774357"/>
          </a:xfrm>
          <a:prstGeom prst="rightBrace">
            <a:avLst>
              <a:gd name="adj1" fmla="val 0"/>
              <a:gd name="adj2" fmla="val 50000"/>
            </a:avLst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DE40C58-D890-2AAF-CC96-A6AB64C9A116}"/>
              </a:ext>
            </a:extLst>
          </p:cNvPr>
          <p:cNvSpPr txBox="1"/>
          <p:nvPr/>
        </p:nvSpPr>
        <p:spPr>
          <a:xfrm>
            <a:off x="9635128" y="5327426"/>
            <a:ext cx="136212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LERF e- 650 MeV ready</a:t>
            </a:r>
          </a:p>
        </p:txBody>
      </p:sp>
      <p:sp>
        <p:nvSpPr>
          <p:cNvPr id="15" name="Right Brace 14">
            <a:extLst>
              <a:ext uri="{FF2B5EF4-FFF2-40B4-BE49-F238E27FC236}">
                <a16:creationId xmlns:a16="http://schemas.microsoft.com/office/drawing/2014/main" id="{D2D1803D-5C14-FDA5-3711-672D1A32E977}"/>
              </a:ext>
            </a:extLst>
          </p:cNvPr>
          <p:cNvSpPr/>
          <p:nvPr/>
        </p:nvSpPr>
        <p:spPr>
          <a:xfrm rot="5400000">
            <a:off x="4644523" y="4429224"/>
            <a:ext cx="531343" cy="1088514"/>
          </a:xfrm>
          <a:prstGeom prst="rightBrace">
            <a:avLst>
              <a:gd name="adj1" fmla="val 0"/>
              <a:gd name="adj2" fmla="val 50000"/>
            </a:avLst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232E9B5-B525-889C-0A10-7D6DC15B5DC2}"/>
              </a:ext>
            </a:extLst>
          </p:cNvPr>
          <p:cNvSpPr txBox="1"/>
          <p:nvPr/>
        </p:nvSpPr>
        <p:spPr>
          <a:xfrm>
            <a:off x="3964997" y="5292815"/>
            <a:ext cx="173964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LERF e- source (&gt; 5 mA) and target tests (10 MeV)</a:t>
            </a:r>
          </a:p>
        </p:txBody>
      </p:sp>
      <p:sp>
        <p:nvSpPr>
          <p:cNvPr id="17" name="Left Brace 16">
            <a:extLst>
              <a:ext uri="{FF2B5EF4-FFF2-40B4-BE49-F238E27FC236}">
                <a16:creationId xmlns:a16="http://schemas.microsoft.com/office/drawing/2014/main" id="{987440EE-5BF0-56A2-DFF5-5DCC0CA8A4DB}"/>
              </a:ext>
            </a:extLst>
          </p:cNvPr>
          <p:cNvSpPr/>
          <p:nvPr/>
        </p:nvSpPr>
        <p:spPr>
          <a:xfrm>
            <a:off x="1661375" y="143835"/>
            <a:ext cx="347729" cy="4365651"/>
          </a:xfrm>
          <a:prstGeom prst="leftBrac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Left Brace 17">
            <a:extLst>
              <a:ext uri="{FF2B5EF4-FFF2-40B4-BE49-F238E27FC236}">
                <a16:creationId xmlns:a16="http://schemas.microsoft.com/office/drawing/2014/main" id="{B768DF60-B750-D305-7DBE-2BCE0BD2EF72}"/>
              </a:ext>
            </a:extLst>
          </p:cNvPr>
          <p:cNvSpPr/>
          <p:nvPr/>
        </p:nvSpPr>
        <p:spPr>
          <a:xfrm>
            <a:off x="1661375" y="4707809"/>
            <a:ext cx="357707" cy="2006356"/>
          </a:xfrm>
          <a:prstGeom prst="leftBrac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1734A70-ACB9-2584-BE15-0EE1EA2722A2}"/>
              </a:ext>
            </a:extLst>
          </p:cNvPr>
          <p:cNvSpPr txBox="1"/>
          <p:nvPr/>
        </p:nvSpPr>
        <p:spPr>
          <a:xfrm>
            <a:off x="150219" y="792468"/>
            <a:ext cx="1416675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David Dean’s slide to 22 GeV workshop …</a:t>
            </a:r>
          </a:p>
          <a:p>
            <a:endParaRPr lang="en-US" dirty="0"/>
          </a:p>
          <a:p>
            <a:r>
              <a:rPr lang="en-US" dirty="0"/>
              <a:t>I guess would be proposed at the NSAC LRP meeting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E9E2C566-E9FC-4821-4B80-F95B40AD34A0}"/>
              </a:ext>
            </a:extLst>
          </p:cNvPr>
          <p:cNvSpPr txBox="1"/>
          <p:nvPr/>
        </p:nvSpPr>
        <p:spPr>
          <a:xfrm>
            <a:off x="150218" y="5292815"/>
            <a:ext cx="14166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Me, working backwards…</a:t>
            </a:r>
          </a:p>
        </p:txBody>
      </p:sp>
    </p:spTree>
    <p:extLst>
      <p:ext uri="{BB962C8B-B14F-4D97-AF65-F5344CB8AC3E}">
        <p14:creationId xmlns:p14="http://schemas.microsoft.com/office/powerpoint/2010/main" val="2701846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5B9303C-1D8A-CE4C-BFF8-83AE88F097A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alphaModFix amt="31000"/>
          </a:blip>
          <a:srcRect l="1631" t="12012" r="1569" b="21468"/>
          <a:stretch/>
        </p:blipFill>
        <p:spPr bwMode="auto">
          <a:xfrm>
            <a:off x="343547" y="0"/>
            <a:ext cx="11780928" cy="614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9D612879-C6CC-D748-92C6-CEE79E5011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3547" y="310208"/>
            <a:ext cx="11504904" cy="510909"/>
          </a:xfrm>
        </p:spPr>
        <p:txBody>
          <a:bodyPr>
            <a:normAutofit fontScale="90000"/>
          </a:bodyPr>
          <a:lstStyle/>
          <a:p>
            <a:r>
              <a:rPr lang="en-US" dirty="0"/>
              <a:t>123 MeV e+ injector for 12 GeV positrons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52E65E0-41ED-AA46-BCBF-4C3014A53E3A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 amt="53000"/>
          </a:blip>
          <a:srcRect l="15969" r="22447" b="53052"/>
          <a:stretch/>
        </p:blipFill>
        <p:spPr>
          <a:xfrm>
            <a:off x="2243470" y="983863"/>
            <a:ext cx="5507666" cy="1270239"/>
          </a:xfrm>
          <a:prstGeom prst="rect">
            <a:avLst/>
          </a:prstGeom>
        </p:spPr>
      </p:pic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C2DAD223-B3CE-5F4E-B576-EBBFB18F8FAE}"/>
              </a:ext>
            </a:extLst>
          </p:cNvPr>
          <p:cNvCxnSpPr>
            <a:cxnSpLocks/>
          </p:cNvCxnSpPr>
          <p:nvPr/>
        </p:nvCxnSpPr>
        <p:spPr>
          <a:xfrm>
            <a:off x="1339702" y="4097084"/>
            <a:ext cx="10611293" cy="0"/>
          </a:xfrm>
          <a:prstGeom prst="straightConnector1">
            <a:avLst/>
          </a:prstGeom>
          <a:ln w="3492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>
            <a:extLst>
              <a:ext uri="{FF2B5EF4-FFF2-40B4-BE49-F238E27FC236}">
                <a16:creationId xmlns:a16="http://schemas.microsoft.com/office/drawing/2014/main" id="{D154101A-F438-C242-B377-3F2FDDE855D6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 amt="53000"/>
          </a:blip>
          <a:srcRect l="87737" t="28204" b="34975"/>
          <a:stretch/>
        </p:blipFill>
        <p:spPr>
          <a:xfrm>
            <a:off x="7737741" y="1748614"/>
            <a:ext cx="1096713" cy="99626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6727DC38-6B3D-F94A-9439-44D2354DD4B9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 amt="53000"/>
          </a:blip>
          <a:srcRect l="87737" t="28204" b="34975"/>
          <a:stretch/>
        </p:blipFill>
        <p:spPr>
          <a:xfrm rot="10800000">
            <a:off x="1170784" y="1907805"/>
            <a:ext cx="1096713" cy="99626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3D2B1A86-C2B9-D445-B4A6-6618221ED39D}"/>
              </a:ext>
            </a:extLst>
          </p:cNvPr>
          <p:cNvSpPr/>
          <p:nvPr/>
        </p:nvSpPr>
        <p:spPr>
          <a:xfrm>
            <a:off x="829340" y="2999304"/>
            <a:ext cx="9207784" cy="98771"/>
          </a:xfrm>
          <a:prstGeom prst="rect">
            <a:avLst/>
          </a:prstGeom>
          <a:pattFill prst="lgConfetti">
            <a:fgClr>
              <a:schemeClr val="bg2">
                <a:lumMod val="75000"/>
              </a:schemeClr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34217B76-1173-534B-96B6-CE875F50186B}"/>
              </a:ext>
            </a:extLst>
          </p:cNvPr>
          <p:cNvGrpSpPr/>
          <p:nvPr/>
        </p:nvGrpSpPr>
        <p:grpSpPr>
          <a:xfrm rot="10800000">
            <a:off x="839973" y="2060758"/>
            <a:ext cx="1021778" cy="2036326"/>
            <a:chOff x="6847367" y="-1318437"/>
            <a:chExt cx="890374" cy="1632448"/>
          </a:xfrm>
        </p:grpSpPr>
        <p:sp>
          <p:nvSpPr>
            <p:cNvPr id="13" name="Arc 12">
              <a:extLst>
                <a:ext uri="{FF2B5EF4-FFF2-40B4-BE49-F238E27FC236}">
                  <a16:creationId xmlns:a16="http://schemas.microsoft.com/office/drawing/2014/main" id="{A56BEF97-DF91-E945-9590-DA3531073E4D}"/>
                </a:ext>
              </a:extLst>
            </p:cNvPr>
            <p:cNvSpPr/>
            <p:nvPr/>
          </p:nvSpPr>
          <p:spPr>
            <a:xfrm>
              <a:off x="6847367" y="-1318437"/>
              <a:ext cx="890374" cy="1628645"/>
            </a:xfrm>
            <a:prstGeom prst="arc">
              <a:avLst/>
            </a:prstGeom>
            <a:ln w="3492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Arc 13">
              <a:extLst>
                <a:ext uri="{FF2B5EF4-FFF2-40B4-BE49-F238E27FC236}">
                  <a16:creationId xmlns:a16="http://schemas.microsoft.com/office/drawing/2014/main" id="{F82928CD-0D96-A843-BD8C-AA5CFBD7106C}"/>
                </a:ext>
              </a:extLst>
            </p:cNvPr>
            <p:cNvSpPr/>
            <p:nvPr/>
          </p:nvSpPr>
          <p:spPr>
            <a:xfrm flipV="1">
              <a:off x="6847367" y="-1314634"/>
              <a:ext cx="890374" cy="1628645"/>
            </a:xfrm>
            <a:prstGeom prst="arc">
              <a:avLst/>
            </a:prstGeom>
            <a:ln w="3492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7A07EC02-2023-7C4C-8F70-41F093AEB5FD}"/>
              </a:ext>
            </a:extLst>
          </p:cNvPr>
          <p:cNvCxnSpPr>
            <a:cxnSpLocks/>
          </p:cNvCxnSpPr>
          <p:nvPr/>
        </p:nvCxnSpPr>
        <p:spPr>
          <a:xfrm flipH="1">
            <a:off x="4610060" y="1950985"/>
            <a:ext cx="3254062" cy="0"/>
          </a:xfrm>
          <a:prstGeom prst="straightConnector1">
            <a:avLst/>
          </a:prstGeom>
          <a:ln w="34925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" name="Picture 20">
            <a:extLst>
              <a:ext uri="{FF2B5EF4-FFF2-40B4-BE49-F238E27FC236}">
                <a16:creationId xmlns:a16="http://schemas.microsoft.com/office/drawing/2014/main" id="{67D3D5AA-0B7D-F846-9267-E5D0A3CE232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90062" y="2177907"/>
            <a:ext cx="2632133" cy="698998"/>
          </a:xfrm>
          <a:prstGeom prst="rect">
            <a:avLst/>
          </a:prstGeom>
        </p:spPr>
      </p:pic>
      <p:grpSp>
        <p:nvGrpSpPr>
          <p:cNvPr id="27" name="Group 26">
            <a:extLst>
              <a:ext uri="{FF2B5EF4-FFF2-40B4-BE49-F238E27FC236}">
                <a16:creationId xmlns:a16="http://schemas.microsoft.com/office/drawing/2014/main" id="{98F67DF0-D406-3640-88E7-42152E290E65}"/>
              </a:ext>
            </a:extLst>
          </p:cNvPr>
          <p:cNvGrpSpPr/>
          <p:nvPr/>
        </p:nvGrpSpPr>
        <p:grpSpPr>
          <a:xfrm rot="10800000">
            <a:off x="4042475" y="2216563"/>
            <a:ext cx="464984" cy="393203"/>
            <a:chOff x="6847367" y="-1318437"/>
            <a:chExt cx="890374" cy="1632448"/>
          </a:xfrm>
        </p:grpSpPr>
        <p:sp>
          <p:nvSpPr>
            <p:cNvPr id="28" name="Arc 27">
              <a:extLst>
                <a:ext uri="{FF2B5EF4-FFF2-40B4-BE49-F238E27FC236}">
                  <a16:creationId xmlns:a16="http://schemas.microsoft.com/office/drawing/2014/main" id="{E6393C62-527D-E148-B03E-BC8A4C18D20F}"/>
                </a:ext>
              </a:extLst>
            </p:cNvPr>
            <p:cNvSpPr/>
            <p:nvPr/>
          </p:nvSpPr>
          <p:spPr>
            <a:xfrm>
              <a:off x="6847367" y="-1318437"/>
              <a:ext cx="890374" cy="1628645"/>
            </a:xfrm>
            <a:prstGeom prst="arc">
              <a:avLst/>
            </a:prstGeom>
            <a:ln w="3492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Arc 28">
              <a:extLst>
                <a:ext uri="{FF2B5EF4-FFF2-40B4-BE49-F238E27FC236}">
                  <a16:creationId xmlns:a16="http://schemas.microsoft.com/office/drawing/2014/main" id="{CBB185C8-CCFE-3C40-AC26-103B54F22DD1}"/>
                </a:ext>
              </a:extLst>
            </p:cNvPr>
            <p:cNvSpPr/>
            <p:nvPr/>
          </p:nvSpPr>
          <p:spPr>
            <a:xfrm flipV="1">
              <a:off x="6847367" y="-1314634"/>
              <a:ext cx="890374" cy="1628645"/>
            </a:xfrm>
            <a:prstGeom prst="arc">
              <a:avLst/>
            </a:prstGeom>
            <a:ln w="3492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05CA86B4-CDB9-3A49-933C-41DE9616550E}"/>
              </a:ext>
            </a:extLst>
          </p:cNvPr>
          <p:cNvGrpSpPr/>
          <p:nvPr/>
        </p:nvGrpSpPr>
        <p:grpSpPr>
          <a:xfrm>
            <a:off x="7659805" y="2170543"/>
            <a:ext cx="408635" cy="464841"/>
            <a:chOff x="6847367" y="-1318437"/>
            <a:chExt cx="890374" cy="1632448"/>
          </a:xfrm>
        </p:grpSpPr>
        <p:sp>
          <p:nvSpPr>
            <p:cNvPr id="31" name="Arc 30">
              <a:extLst>
                <a:ext uri="{FF2B5EF4-FFF2-40B4-BE49-F238E27FC236}">
                  <a16:creationId xmlns:a16="http://schemas.microsoft.com/office/drawing/2014/main" id="{751269C6-C65A-784F-9A9B-44F2CA5526CC}"/>
                </a:ext>
              </a:extLst>
            </p:cNvPr>
            <p:cNvSpPr/>
            <p:nvPr/>
          </p:nvSpPr>
          <p:spPr>
            <a:xfrm>
              <a:off x="6847367" y="-1318437"/>
              <a:ext cx="890374" cy="1628645"/>
            </a:xfrm>
            <a:prstGeom prst="arc">
              <a:avLst/>
            </a:prstGeom>
            <a:ln w="3492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Arc 31">
              <a:extLst>
                <a:ext uri="{FF2B5EF4-FFF2-40B4-BE49-F238E27FC236}">
                  <a16:creationId xmlns:a16="http://schemas.microsoft.com/office/drawing/2014/main" id="{49EC0632-C754-6C44-9F2A-1CE32E6887EC}"/>
                </a:ext>
              </a:extLst>
            </p:cNvPr>
            <p:cNvSpPr/>
            <p:nvPr/>
          </p:nvSpPr>
          <p:spPr>
            <a:xfrm flipV="1">
              <a:off x="6847367" y="-1314634"/>
              <a:ext cx="890374" cy="1628645"/>
            </a:xfrm>
            <a:prstGeom prst="arc">
              <a:avLst/>
            </a:prstGeom>
            <a:ln w="3492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E0384D48-006F-C44F-973F-90E54B8E151C}"/>
              </a:ext>
            </a:extLst>
          </p:cNvPr>
          <p:cNvCxnSpPr>
            <a:cxnSpLocks/>
            <a:endCxn id="32" idx="0"/>
          </p:cNvCxnSpPr>
          <p:nvPr/>
        </p:nvCxnSpPr>
        <p:spPr>
          <a:xfrm>
            <a:off x="7322195" y="2634045"/>
            <a:ext cx="541927" cy="1339"/>
          </a:xfrm>
          <a:prstGeom prst="straightConnector1">
            <a:avLst/>
          </a:prstGeom>
          <a:ln w="3492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3B61C289-2B8E-0F42-B7C3-59A7368D7616}"/>
              </a:ext>
            </a:extLst>
          </p:cNvPr>
          <p:cNvCxnSpPr>
            <a:cxnSpLocks/>
          </p:cNvCxnSpPr>
          <p:nvPr/>
        </p:nvCxnSpPr>
        <p:spPr>
          <a:xfrm flipH="1">
            <a:off x="4610060" y="2172210"/>
            <a:ext cx="3259090" cy="5697"/>
          </a:xfrm>
          <a:prstGeom prst="straightConnector1">
            <a:avLst/>
          </a:prstGeom>
          <a:ln w="3492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>
            <a:extLst>
              <a:ext uri="{FF2B5EF4-FFF2-40B4-BE49-F238E27FC236}">
                <a16:creationId xmlns:a16="http://schemas.microsoft.com/office/drawing/2014/main" id="{6CDCF496-E76D-FC46-9635-A4D2A7364AF1}"/>
              </a:ext>
            </a:extLst>
          </p:cNvPr>
          <p:cNvSpPr txBox="1"/>
          <p:nvPr/>
        </p:nvSpPr>
        <p:spPr>
          <a:xfrm>
            <a:off x="1719140" y="1579696"/>
            <a:ext cx="2702022" cy="307777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</a:rPr>
              <a:t>#6 – SRF accelerate e+ to 123 MeV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C5CDC609-8007-F347-96A3-361315FABF11}"/>
              </a:ext>
            </a:extLst>
          </p:cNvPr>
          <p:cNvSpPr txBox="1"/>
          <p:nvPr/>
        </p:nvSpPr>
        <p:spPr>
          <a:xfrm>
            <a:off x="4536164" y="2689789"/>
            <a:ext cx="3152786" cy="307777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</a:rPr>
              <a:t>#4 - Produce e+ accelerate to 50-70 MeV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4400AE6E-9FE6-3046-9501-32B97397FF59}"/>
              </a:ext>
            </a:extLst>
          </p:cNvPr>
          <p:cNvSpPr txBox="1"/>
          <p:nvPr/>
        </p:nvSpPr>
        <p:spPr>
          <a:xfrm>
            <a:off x="5065190" y="1508437"/>
            <a:ext cx="2343077" cy="307777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#2 - SRF accelerate &gt;100 MeV</a:t>
            </a:r>
          </a:p>
        </p:txBody>
      </p: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4991AFFD-DE03-A54D-AE41-41AB3B1F682F}"/>
              </a:ext>
            </a:extLst>
          </p:cNvPr>
          <p:cNvCxnSpPr>
            <a:cxnSpLocks/>
          </p:cNvCxnSpPr>
          <p:nvPr/>
        </p:nvCxnSpPr>
        <p:spPr>
          <a:xfrm flipH="1">
            <a:off x="1350862" y="2009967"/>
            <a:ext cx="2909033" cy="0"/>
          </a:xfrm>
          <a:prstGeom prst="straightConnector1">
            <a:avLst/>
          </a:prstGeom>
          <a:ln w="3492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54FBAF0B-E272-C949-8B4C-4C7B6DCF1234}"/>
              </a:ext>
            </a:extLst>
          </p:cNvPr>
          <p:cNvCxnSpPr>
            <a:cxnSpLocks/>
          </p:cNvCxnSpPr>
          <p:nvPr/>
        </p:nvCxnSpPr>
        <p:spPr>
          <a:xfrm flipH="1" flipV="1">
            <a:off x="4228883" y="2005442"/>
            <a:ext cx="391856" cy="201629"/>
          </a:xfrm>
          <a:prstGeom prst="straightConnector1">
            <a:avLst/>
          </a:prstGeom>
          <a:ln w="3492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>
            <a:extLst>
              <a:ext uri="{FF2B5EF4-FFF2-40B4-BE49-F238E27FC236}">
                <a16:creationId xmlns:a16="http://schemas.microsoft.com/office/drawing/2014/main" id="{EFA4E310-FE41-6B44-B319-232046533C96}"/>
              </a:ext>
            </a:extLst>
          </p:cNvPr>
          <p:cNvSpPr txBox="1"/>
          <p:nvPr/>
        </p:nvSpPr>
        <p:spPr>
          <a:xfrm>
            <a:off x="7867330" y="890891"/>
            <a:ext cx="1945339" cy="52322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#1A – FEL style compact e- injector 10 MeV</a:t>
            </a:r>
          </a:p>
        </p:txBody>
      </p: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17ED8F82-662B-AB4D-8580-2980C7E62A3E}"/>
              </a:ext>
            </a:extLst>
          </p:cNvPr>
          <p:cNvCxnSpPr>
            <a:cxnSpLocks/>
          </p:cNvCxnSpPr>
          <p:nvPr/>
        </p:nvCxnSpPr>
        <p:spPr>
          <a:xfrm flipH="1">
            <a:off x="7761768" y="1483885"/>
            <a:ext cx="1062055" cy="451794"/>
          </a:xfrm>
          <a:prstGeom prst="straightConnector1">
            <a:avLst/>
          </a:prstGeom>
          <a:ln w="34925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>
            <a:extLst>
              <a:ext uri="{FF2B5EF4-FFF2-40B4-BE49-F238E27FC236}">
                <a16:creationId xmlns:a16="http://schemas.microsoft.com/office/drawing/2014/main" id="{284F644C-5378-C045-A492-E723DBE3A4DD}"/>
              </a:ext>
            </a:extLst>
          </p:cNvPr>
          <p:cNvSpPr txBox="1"/>
          <p:nvPr/>
        </p:nvSpPr>
        <p:spPr>
          <a:xfrm>
            <a:off x="2062906" y="2364959"/>
            <a:ext cx="1902380" cy="307777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#3 – Extract e- to target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E5D160D3-E382-3749-B651-D0345E832FC6}"/>
              </a:ext>
            </a:extLst>
          </p:cNvPr>
          <p:cNvSpPr txBox="1"/>
          <p:nvPr/>
        </p:nvSpPr>
        <p:spPr>
          <a:xfrm>
            <a:off x="4366056" y="3971003"/>
            <a:ext cx="3227102" cy="307777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</a:rPr>
              <a:t>#7 – Transport e+ at 123 MeV to exit LERF</a:t>
            </a:r>
          </a:p>
        </p:txBody>
      </p: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8AABD7FF-8D46-754F-8B6B-F0AB1C8ED2C0}"/>
              </a:ext>
            </a:extLst>
          </p:cNvPr>
          <p:cNvCxnSpPr>
            <a:cxnSpLocks/>
          </p:cNvCxnSpPr>
          <p:nvPr/>
        </p:nvCxnSpPr>
        <p:spPr>
          <a:xfrm flipH="1">
            <a:off x="4267191" y="2003071"/>
            <a:ext cx="316272" cy="220062"/>
          </a:xfrm>
          <a:prstGeom prst="straightConnector1">
            <a:avLst/>
          </a:prstGeom>
          <a:ln w="34925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D9EED80F-5AE5-C146-A686-6C941C0B1540}"/>
              </a:ext>
            </a:extLst>
          </p:cNvPr>
          <p:cNvCxnSpPr>
            <a:cxnSpLocks/>
            <a:stCxn id="28" idx="0"/>
          </p:cNvCxnSpPr>
          <p:nvPr/>
        </p:nvCxnSpPr>
        <p:spPr>
          <a:xfrm>
            <a:off x="4274967" y="2609766"/>
            <a:ext cx="369502" cy="0"/>
          </a:xfrm>
          <a:prstGeom prst="straightConnector1">
            <a:avLst/>
          </a:prstGeom>
          <a:ln w="34925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>
            <a:extLst>
              <a:ext uri="{FF2B5EF4-FFF2-40B4-BE49-F238E27FC236}">
                <a16:creationId xmlns:a16="http://schemas.microsoft.com/office/drawing/2014/main" id="{2BB5DEB6-1348-384B-AB98-E7A756A7C0D4}"/>
              </a:ext>
            </a:extLst>
          </p:cNvPr>
          <p:cNvSpPr txBox="1"/>
          <p:nvPr/>
        </p:nvSpPr>
        <p:spPr>
          <a:xfrm>
            <a:off x="4861124" y="2044649"/>
            <a:ext cx="1893211" cy="307777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</a:rPr>
              <a:t>#5 – Injector e+ to </a:t>
            </a:r>
            <a:r>
              <a:rPr lang="en-US" sz="1400" dirty="0" err="1">
                <a:solidFill>
                  <a:srgbClr val="FF0000"/>
                </a:solidFill>
              </a:rPr>
              <a:t>linac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2010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7DD36BE4-5E81-873F-B21C-5E5304453EE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3942332"/>
              </p:ext>
            </p:extLst>
          </p:nvPr>
        </p:nvGraphicFramePr>
        <p:xfrm>
          <a:off x="352022" y="1146260"/>
          <a:ext cx="11487955" cy="47954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2423">
                  <a:extLst>
                    <a:ext uri="{9D8B030D-6E8A-4147-A177-3AD203B41FA5}">
                      <a16:colId xmlns:a16="http://schemas.microsoft.com/office/drawing/2014/main" val="2513113795"/>
                    </a:ext>
                  </a:extLst>
                </a:gridCol>
                <a:gridCol w="1018392">
                  <a:extLst>
                    <a:ext uri="{9D8B030D-6E8A-4147-A177-3AD203B41FA5}">
                      <a16:colId xmlns:a16="http://schemas.microsoft.com/office/drawing/2014/main" val="3039341344"/>
                    </a:ext>
                  </a:extLst>
                </a:gridCol>
                <a:gridCol w="2670173">
                  <a:extLst>
                    <a:ext uri="{9D8B030D-6E8A-4147-A177-3AD203B41FA5}">
                      <a16:colId xmlns:a16="http://schemas.microsoft.com/office/drawing/2014/main" val="1224474408"/>
                    </a:ext>
                  </a:extLst>
                </a:gridCol>
                <a:gridCol w="1962267">
                  <a:extLst>
                    <a:ext uri="{9D8B030D-6E8A-4147-A177-3AD203B41FA5}">
                      <a16:colId xmlns:a16="http://schemas.microsoft.com/office/drawing/2014/main" val="3305970550"/>
                    </a:ext>
                  </a:extLst>
                </a:gridCol>
                <a:gridCol w="2844045">
                  <a:extLst>
                    <a:ext uri="{9D8B030D-6E8A-4147-A177-3AD203B41FA5}">
                      <a16:colId xmlns:a16="http://schemas.microsoft.com/office/drawing/2014/main" val="3909606279"/>
                    </a:ext>
                  </a:extLst>
                </a:gridCol>
                <a:gridCol w="2210655">
                  <a:extLst>
                    <a:ext uri="{9D8B030D-6E8A-4147-A177-3AD203B41FA5}">
                      <a16:colId xmlns:a16="http://schemas.microsoft.com/office/drawing/2014/main" val="655537637"/>
                    </a:ext>
                  </a:extLst>
                </a:gridCol>
              </a:tblGrid>
              <a:tr h="68068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Stage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When</a:t>
                      </a:r>
                    </a:p>
                    <a:p>
                      <a:pPr algn="ctr"/>
                      <a:r>
                        <a:rPr lang="en-US" sz="1800" dirty="0"/>
                        <a:t>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Electron Driver</a:t>
                      </a:r>
                    </a:p>
                    <a:p>
                      <a:pPr algn="ctr"/>
                      <a:r>
                        <a:rPr lang="en-US" sz="1800" dirty="0"/>
                        <a:t>Capability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Options</a:t>
                      </a:r>
                    </a:p>
                    <a:p>
                      <a:pPr algn="ctr"/>
                      <a:r>
                        <a:rPr lang="en-US" sz="1800" dirty="0"/>
                        <a:t>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Final Positron or Electron</a:t>
                      </a:r>
                    </a:p>
                    <a:p>
                      <a:pPr algn="ctr"/>
                      <a:r>
                        <a:rPr lang="en-US" sz="1800" dirty="0"/>
                        <a:t>LERF Beam Capability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Options</a:t>
                      </a:r>
                    </a:p>
                    <a:p>
                      <a:pPr algn="ctr"/>
                      <a:r>
                        <a:rPr lang="en-US" sz="1800" dirty="0"/>
                        <a:t>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6486"/>
                  </a:ext>
                </a:extLst>
              </a:tr>
              <a:tr h="926700"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  <a:p>
                      <a:pPr algn="ctr"/>
                      <a:endParaRPr lang="en-US" sz="1800" dirty="0"/>
                    </a:p>
                    <a:p>
                      <a:pPr algn="ctr"/>
                      <a:r>
                        <a:rPr lang="en-US" sz="18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  <a:p>
                      <a:pPr algn="ctr"/>
                      <a:r>
                        <a:rPr lang="en-US" sz="1800" dirty="0"/>
                        <a:t>2024 –</a:t>
                      </a:r>
                    </a:p>
                    <a:p>
                      <a:pPr algn="ctr"/>
                      <a:r>
                        <a:rPr lang="en-US" sz="1800" dirty="0"/>
                        <a:t> 2026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  <a:p>
                      <a:pPr algn="ctr"/>
                      <a:r>
                        <a:rPr lang="en-US" sz="1800" dirty="0"/>
                        <a:t>Accelerate to ~10 MeV, at least 1 mA but higher currents 5-10 mA desired</a:t>
                      </a:r>
                    </a:p>
                    <a:p>
                      <a:pPr algn="ctr"/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  <a:p>
                      <a:pPr algn="ctr"/>
                      <a:r>
                        <a:rPr lang="en-US" sz="1800" dirty="0"/>
                        <a:t>CEBAF or FEL QCM</a:t>
                      </a:r>
                    </a:p>
                    <a:p>
                      <a:pPr algn="ctr"/>
                      <a:endParaRPr lang="en-US" sz="1800" dirty="0"/>
                    </a:p>
                    <a:p>
                      <a:pPr algn="ctr"/>
                      <a:r>
                        <a:rPr lang="en-US" sz="1800" dirty="0"/>
                        <a:t>Bunche&amp; Laser RF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  <a:p>
                      <a:pPr algn="ctr"/>
                      <a:r>
                        <a:rPr lang="en-US" sz="1800" dirty="0"/>
                        <a:t>Test high power targets, but no e+ collection yet…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  <a:p>
                      <a:pPr algn="ctr"/>
                      <a:r>
                        <a:rPr lang="en-US" sz="1800" dirty="0"/>
                        <a:t> </a:t>
                      </a:r>
                    </a:p>
                    <a:p>
                      <a:pPr algn="ctr"/>
                      <a:r>
                        <a:rPr lang="en-US" sz="1800" dirty="0"/>
                        <a:t>N/A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4326310"/>
                  </a:ext>
                </a:extLst>
              </a:tr>
              <a:tr h="680686"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  <a:p>
                      <a:pPr algn="ctr"/>
                      <a:r>
                        <a:rPr lang="en-US" sz="18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  <a:p>
                      <a:pPr algn="ctr"/>
                      <a:r>
                        <a:rPr lang="en-US" sz="1800" dirty="0"/>
                        <a:t>2025 – 2028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  <a:p>
                      <a:pPr algn="ctr"/>
                      <a:r>
                        <a:rPr lang="en-US" sz="1800" dirty="0"/>
                        <a:t>Add one CM, single-pass, reliable highest energy,</a:t>
                      </a:r>
                    </a:p>
                    <a:p>
                      <a:pPr algn="ctr"/>
                      <a:r>
                        <a:rPr lang="en-US" sz="1800" dirty="0"/>
                        <a:t>current &gt;3 mA</a:t>
                      </a:r>
                    </a:p>
                    <a:p>
                      <a:pPr algn="ctr"/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  <a:p>
                      <a:pPr algn="ctr"/>
                      <a:endParaRPr lang="en-US" sz="1800" dirty="0"/>
                    </a:p>
                    <a:p>
                      <a:pPr algn="ctr"/>
                      <a:r>
                        <a:rPr lang="en-US" sz="1800" dirty="0"/>
                        <a:t>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  <a:p>
                      <a:pPr algn="ctr"/>
                      <a:r>
                        <a:rPr lang="en-US" sz="1800" dirty="0"/>
                        <a:t>Add warm-capture, 1.5 GHz, maybe single-cell cavities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  <a:p>
                      <a:pPr algn="ctr"/>
                      <a:r>
                        <a:rPr lang="en-US" sz="1800" dirty="0"/>
                        <a:t>S2E sims are now “done”, ready to start talking…?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96901383"/>
                  </a:ext>
                </a:extLst>
              </a:tr>
              <a:tr h="680686"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  <a:p>
                      <a:pPr algn="ctr"/>
                      <a:r>
                        <a:rPr lang="en-US" sz="18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  <a:p>
                      <a:pPr algn="ctr"/>
                      <a:r>
                        <a:rPr lang="en-US" sz="1800" dirty="0"/>
                        <a:t>2027 –  203?</a:t>
                      </a:r>
                    </a:p>
                    <a:p>
                      <a:pPr algn="ctr"/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  <a:p>
                      <a:pPr algn="ctr"/>
                      <a:r>
                        <a:rPr lang="en-US" sz="1800" dirty="0"/>
                        <a:t>Hopefully done…or add second e- CM for energy</a:t>
                      </a:r>
                    </a:p>
                    <a:p>
                      <a:pPr algn="ctr"/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  <a:p>
                      <a:pPr algn="ctr"/>
                      <a:endParaRPr lang="en-US" sz="1800" dirty="0"/>
                    </a:p>
                    <a:p>
                      <a:pPr algn="ctr"/>
                      <a:r>
                        <a:rPr lang="en-US" sz="1800" dirty="0"/>
                        <a:t>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  <a:p>
                      <a:pPr algn="ctr"/>
                      <a:r>
                        <a:rPr lang="en-US" sz="1800" dirty="0"/>
                        <a:t>Add CM to reach 123 MeV,</a:t>
                      </a:r>
                    </a:p>
                    <a:p>
                      <a:pPr algn="ctr"/>
                      <a:r>
                        <a:rPr lang="en-US" sz="1800" dirty="0"/>
                        <a:t>(up to 100 </a:t>
                      </a:r>
                      <a:r>
                        <a:rPr lang="en-US" sz="1800" dirty="0" err="1"/>
                        <a:t>uA</a:t>
                      </a:r>
                      <a:r>
                        <a:rPr lang="en-US" sz="1800" dirty="0"/>
                        <a:t> for e- or e+)</a:t>
                      </a:r>
                    </a:p>
                    <a:p>
                      <a:pPr algn="ctr"/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  <a:p>
                      <a:pPr algn="ctr"/>
                      <a:r>
                        <a:rPr lang="en-US" sz="1800" dirty="0"/>
                        <a:t>C100 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6674445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03638447-1351-9CB5-06E7-8A0C28F74244}"/>
              </a:ext>
            </a:extLst>
          </p:cNvPr>
          <p:cNvSpPr txBox="1"/>
          <p:nvPr/>
        </p:nvSpPr>
        <p:spPr>
          <a:xfrm>
            <a:off x="3551970" y="184949"/>
            <a:ext cx="508806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Full e+ injector ready by 203?</a:t>
            </a:r>
          </a:p>
        </p:txBody>
      </p:sp>
    </p:spTree>
    <p:extLst>
      <p:ext uri="{BB962C8B-B14F-4D97-AF65-F5344CB8AC3E}">
        <p14:creationId xmlns:p14="http://schemas.microsoft.com/office/powerpoint/2010/main" val="40614698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D6342C7B-55EF-C644-B5ED-3C72F90B77A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alphaModFix amt="31000"/>
          </a:blip>
          <a:srcRect l="1631" t="12012" r="1569" b="21468"/>
          <a:stretch/>
        </p:blipFill>
        <p:spPr bwMode="auto">
          <a:xfrm>
            <a:off x="343547" y="0"/>
            <a:ext cx="11780928" cy="614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63B14528-4294-6D45-9765-DC18C3C532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3547" y="310208"/>
            <a:ext cx="11504904" cy="510909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0070C0"/>
                </a:solidFill>
              </a:rPr>
              <a:t>650 MeV e- injector for FFA &gt;22 GeV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5A9C9AB-95B0-394C-9D35-99EF8F937F81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 amt="53000"/>
          </a:blip>
          <a:srcRect l="15969" r="22447" b="34975"/>
          <a:stretch/>
        </p:blipFill>
        <p:spPr>
          <a:xfrm>
            <a:off x="2243470" y="983863"/>
            <a:ext cx="5507666" cy="1759337"/>
          </a:xfrm>
          <a:prstGeom prst="rect">
            <a:avLst/>
          </a:prstGeom>
        </p:spPr>
      </p:pic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92A01B7F-98BD-2941-B127-8FE959CA1F2F}"/>
              </a:ext>
            </a:extLst>
          </p:cNvPr>
          <p:cNvCxnSpPr>
            <a:cxnSpLocks/>
          </p:cNvCxnSpPr>
          <p:nvPr/>
        </p:nvCxnSpPr>
        <p:spPr>
          <a:xfrm>
            <a:off x="1339702" y="4097084"/>
            <a:ext cx="10611293" cy="0"/>
          </a:xfrm>
          <a:prstGeom prst="straightConnector1">
            <a:avLst/>
          </a:prstGeom>
          <a:ln w="34925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>
            <a:extLst>
              <a:ext uri="{FF2B5EF4-FFF2-40B4-BE49-F238E27FC236}">
                <a16:creationId xmlns:a16="http://schemas.microsoft.com/office/drawing/2014/main" id="{F2F32538-3604-B245-B6DC-88DFB70161E3}"/>
              </a:ext>
            </a:extLst>
          </p:cNvPr>
          <p:cNvPicPr>
            <a:picLocks noChangeAspect="1"/>
          </p:cNvPicPr>
          <p:nvPr/>
        </p:nvPicPr>
        <p:blipFill>
          <a:blip r:embed="rId4">
            <a:alphaModFix amt="76000"/>
          </a:blip>
          <a:stretch>
            <a:fillRect/>
          </a:stretch>
        </p:blipFill>
        <p:spPr>
          <a:xfrm>
            <a:off x="5602892" y="3151787"/>
            <a:ext cx="2606962" cy="657900"/>
          </a:xfrm>
          <a:prstGeom prst="rect">
            <a:avLst/>
          </a:prstGeom>
          <a:ln w="31750">
            <a:solidFill>
              <a:srgbClr val="0070C0"/>
            </a:solidFill>
          </a:ln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12F682CA-92FB-D04C-8F4C-0B04DE697CC0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 amt="53000"/>
          </a:blip>
          <a:srcRect l="87737" t="28204" b="34975"/>
          <a:stretch/>
        </p:blipFill>
        <p:spPr>
          <a:xfrm>
            <a:off x="7737741" y="1748614"/>
            <a:ext cx="1096713" cy="99626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865604BB-FEDD-C04E-86E3-71A8BD12DC09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 amt="53000"/>
          </a:blip>
          <a:srcRect l="87737" t="28204" b="34975"/>
          <a:stretch/>
        </p:blipFill>
        <p:spPr>
          <a:xfrm rot="10800000">
            <a:off x="1170784" y="1907805"/>
            <a:ext cx="1096713" cy="99626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0110390E-DBF0-1641-A8C4-87F230427CAB}"/>
              </a:ext>
            </a:extLst>
          </p:cNvPr>
          <p:cNvSpPr/>
          <p:nvPr/>
        </p:nvSpPr>
        <p:spPr>
          <a:xfrm>
            <a:off x="829340" y="2954700"/>
            <a:ext cx="9207784" cy="98771"/>
          </a:xfrm>
          <a:prstGeom prst="rect">
            <a:avLst/>
          </a:prstGeom>
          <a:pattFill prst="lgConfetti">
            <a:fgClr>
              <a:schemeClr val="bg2">
                <a:lumMod val="75000"/>
              </a:schemeClr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9D21B6BB-60E9-9E42-B064-C62FFE533FE8}"/>
              </a:ext>
            </a:extLst>
          </p:cNvPr>
          <p:cNvGrpSpPr/>
          <p:nvPr/>
        </p:nvGrpSpPr>
        <p:grpSpPr>
          <a:xfrm rot="10800000">
            <a:off x="839973" y="1966144"/>
            <a:ext cx="1021778" cy="2130939"/>
            <a:chOff x="6847367" y="-1318437"/>
            <a:chExt cx="890374" cy="1632448"/>
          </a:xfrm>
        </p:grpSpPr>
        <p:sp>
          <p:nvSpPr>
            <p:cNvPr id="17" name="Arc 16">
              <a:extLst>
                <a:ext uri="{FF2B5EF4-FFF2-40B4-BE49-F238E27FC236}">
                  <a16:creationId xmlns:a16="http://schemas.microsoft.com/office/drawing/2014/main" id="{428E2372-2C73-F642-927C-EDDEA041F44B}"/>
                </a:ext>
              </a:extLst>
            </p:cNvPr>
            <p:cNvSpPr/>
            <p:nvPr/>
          </p:nvSpPr>
          <p:spPr>
            <a:xfrm>
              <a:off x="6847367" y="-1318437"/>
              <a:ext cx="890374" cy="1628645"/>
            </a:xfrm>
            <a:prstGeom prst="arc">
              <a:avLst/>
            </a:prstGeom>
            <a:ln w="3492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Arc 17">
              <a:extLst>
                <a:ext uri="{FF2B5EF4-FFF2-40B4-BE49-F238E27FC236}">
                  <a16:creationId xmlns:a16="http://schemas.microsoft.com/office/drawing/2014/main" id="{0C1B74A5-6EA2-8F4A-9276-8313BD7FE279}"/>
                </a:ext>
              </a:extLst>
            </p:cNvPr>
            <p:cNvSpPr/>
            <p:nvPr/>
          </p:nvSpPr>
          <p:spPr>
            <a:xfrm flipV="1">
              <a:off x="6847367" y="-1314634"/>
              <a:ext cx="890374" cy="1628645"/>
            </a:xfrm>
            <a:prstGeom prst="arc">
              <a:avLst/>
            </a:prstGeom>
            <a:ln w="3492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E4CE64F7-67B2-1D4C-A937-5FD140CAE68C}"/>
              </a:ext>
            </a:extLst>
          </p:cNvPr>
          <p:cNvGrpSpPr/>
          <p:nvPr/>
        </p:nvGrpSpPr>
        <p:grpSpPr>
          <a:xfrm>
            <a:off x="8115433" y="1930453"/>
            <a:ext cx="1535625" cy="1503863"/>
            <a:chOff x="6847367" y="-1318437"/>
            <a:chExt cx="890374" cy="1632448"/>
          </a:xfrm>
        </p:grpSpPr>
        <p:sp>
          <p:nvSpPr>
            <p:cNvPr id="21" name="Arc 20">
              <a:extLst>
                <a:ext uri="{FF2B5EF4-FFF2-40B4-BE49-F238E27FC236}">
                  <a16:creationId xmlns:a16="http://schemas.microsoft.com/office/drawing/2014/main" id="{4EC04D69-827B-0A46-B481-A98B9E645C30}"/>
                </a:ext>
              </a:extLst>
            </p:cNvPr>
            <p:cNvSpPr/>
            <p:nvPr/>
          </p:nvSpPr>
          <p:spPr>
            <a:xfrm>
              <a:off x="6847367" y="-1318437"/>
              <a:ext cx="890374" cy="1628645"/>
            </a:xfrm>
            <a:prstGeom prst="arc">
              <a:avLst/>
            </a:prstGeom>
            <a:ln w="3492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Arc 21">
              <a:extLst>
                <a:ext uri="{FF2B5EF4-FFF2-40B4-BE49-F238E27FC236}">
                  <a16:creationId xmlns:a16="http://schemas.microsoft.com/office/drawing/2014/main" id="{F21567DD-0736-6D4C-B191-C906FFB204CB}"/>
                </a:ext>
              </a:extLst>
            </p:cNvPr>
            <p:cNvSpPr/>
            <p:nvPr/>
          </p:nvSpPr>
          <p:spPr>
            <a:xfrm flipV="1">
              <a:off x="6847367" y="-1314634"/>
              <a:ext cx="890374" cy="1628645"/>
            </a:xfrm>
            <a:prstGeom prst="arc">
              <a:avLst/>
            </a:prstGeom>
            <a:ln w="3492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3BE52205-F0AD-704C-8DEE-1CC87390ABEB}"/>
              </a:ext>
            </a:extLst>
          </p:cNvPr>
          <p:cNvCxnSpPr>
            <a:cxnSpLocks/>
          </p:cNvCxnSpPr>
          <p:nvPr/>
        </p:nvCxnSpPr>
        <p:spPr>
          <a:xfrm flipH="1">
            <a:off x="6726020" y="1930453"/>
            <a:ext cx="2237228" cy="0"/>
          </a:xfrm>
          <a:prstGeom prst="straightConnector1">
            <a:avLst/>
          </a:prstGeom>
          <a:ln w="34925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86A4C0D1-E1D4-9B4F-A1A7-13602FA2FA81}"/>
              </a:ext>
            </a:extLst>
          </p:cNvPr>
          <p:cNvCxnSpPr>
            <a:cxnSpLocks/>
          </p:cNvCxnSpPr>
          <p:nvPr/>
        </p:nvCxnSpPr>
        <p:spPr>
          <a:xfrm>
            <a:off x="8209854" y="3430813"/>
            <a:ext cx="753393" cy="0"/>
          </a:xfrm>
          <a:prstGeom prst="straightConnector1">
            <a:avLst/>
          </a:prstGeom>
          <a:ln w="34925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>
            <a:extLst>
              <a:ext uri="{FF2B5EF4-FFF2-40B4-BE49-F238E27FC236}">
                <a16:creationId xmlns:a16="http://schemas.microsoft.com/office/drawing/2014/main" id="{96B79A6B-6B06-A34B-AB14-01D0725F0013}"/>
              </a:ext>
            </a:extLst>
          </p:cNvPr>
          <p:cNvSpPr txBox="1"/>
          <p:nvPr/>
        </p:nvSpPr>
        <p:spPr>
          <a:xfrm>
            <a:off x="3326018" y="2457659"/>
            <a:ext cx="3730893" cy="307777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Vertically stacked return lines to save floor space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0763E32A-F7C6-F741-9139-98C1BA95FE20}"/>
              </a:ext>
            </a:extLst>
          </p:cNvPr>
          <p:cNvSpPr txBox="1"/>
          <p:nvPr/>
        </p:nvSpPr>
        <p:spPr>
          <a:xfrm>
            <a:off x="8315404" y="3523382"/>
            <a:ext cx="3595984" cy="307777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#1 – CEBAF style polarized e- injector 10 MeV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04FE8C35-AF3E-4A48-9D77-61D37C0C7F3C}"/>
              </a:ext>
            </a:extLst>
          </p:cNvPr>
          <p:cNvSpPr txBox="1"/>
          <p:nvPr/>
        </p:nvSpPr>
        <p:spPr>
          <a:xfrm>
            <a:off x="3592470" y="1812257"/>
            <a:ext cx="3133550" cy="307777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#3 – 3-pass SRF acceleration to 650 MeV</a:t>
            </a:r>
          </a:p>
        </p:txBody>
      </p: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78C3064F-D268-DB4D-BBEB-83C30217D98F}"/>
              </a:ext>
            </a:extLst>
          </p:cNvPr>
          <p:cNvCxnSpPr>
            <a:cxnSpLocks/>
          </p:cNvCxnSpPr>
          <p:nvPr/>
        </p:nvCxnSpPr>
        <p:spPr>
          <a:xfrm flipH="1">
            <a:off x="1170783" y="1966145"/>
            <a:ext cx="2407893" cy="0"/>
          </a:xfrm>
          <a:prstGeom prst="straightConnector1">
            <a:avLst/>
          </a:prstGeom>
          <a:ln w="34925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24E1BED5-CC59-484F-9422-4E81D9116408}"/>
              </a:ext>
            </a:extLst>
          </p:cNvPr>
          <p:cNvSpPr txBox="1"/>
          <p:nvPr/>
        </p:nvSpPr>
        <p:spPr>
          <a:xfrm>
            <a:off x="302449" y="1530368"/>
            <a:ext cx="2517420" cy="307777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#4 – Extract 650 MeV from </a:t>
            </a:r>
            <a:r>
              <a:rPr lang="en-US" sz="1400" dirty="0" err="1">
                <a:solidFill>
                  <a:srgbClr val="0070C0"/>
                </a:solidFill>
              </a:rPr>
              <a:t>linac</a:t>
            </a:r>
            <a:endParaRPr lang="en-US" sz="1400" dirty="0">
              <a:solidFill>
                <a:srgbClr val="0070C0"/>
              </a:solidFill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D4C68BC9-8062-0E4C-ACA7-C8BB43CDE9A1}"/>
              </a:ext>
            </a:extLst>
          </p:cNvPr>
          <p:cNvSpPr txBox="1"/>
          <p:nvPr/>
        </p:nvSpPr>
        <p:spPr>
          <a:xfrm>
            <a:off x="4366056" y="3971003"/>
            <a:ext cx="3231910" cy="307777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#5  – Transport e- at 650 MeV to exit LERF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565DA615-5D0E-8B4C-A96A-840726076B88}"/>
              </a:ext>
            </a:extLst>
          </p:cNvPr>
          <p:cNvSpPr txBox="1"/>
          <p:nvPr/>
        </p:nvSpPr>
        <p:spPr>
          <a:xfrm>
            <a:off x="8772612" y="2330900"/>
            <a:ext cx="2311723" cy="307777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#2 – Inject 10 MeV e- to </a:t>
            </a:r>
            <a:r>
              <a:rPr lang="en-US" sz="1400" dirty="0" err="1">
                <a:solidFill>
                  <a:srgbClr val="0070C0"/>
                </a:solidFill>
              </a:rPr>
              <a:t>linac</a:t>
            </a:r>
            <a:endParaRPr lang="en-US" sz="1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19614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420</TotalTime>
  <Words>344</Words>
  <Application>Microsoft Macintosh PowerPoint</Application>
  <PresentationFormat>Widescreen</PresentationFormat>
  <Paragraphs>81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123 MeV e+ injector for 12 GeV positrons</vt:lpstr>
      <vt:lpstr>PowerPoint Presentation</vt:lpstr>
      <vt:lpstr>650 MeV e- injector for FFA &gt;22 GeV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Joe Grames</dc:creator>
  <cp:lastModifiedBy>Joe Grames</cp:lastModifiedBy>
  <cp:revision>18</cp:revision>
  <dcterms:created xsi:type="dcterms:W3CDTF">2023-02-01T14:50:43Z</dcterms:created>
  <dcterms:modified xsi:type="dcterms:W3CDTF">2023-02-06T17:36:01Z</dcterms:modified>
</cp:coreProperties>
</file>