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71" r:id="rId3"/>
    <p:sldId id="272" r:id="rId4"/>
    <p:sldId id="275" r:id="rId5"/>
    <p:sldId id="274" r:id="rId6"/>
    <p:sldId id="27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51A1"/>
    <a:srgbClr val="A2349B"/>
    <a:srgbClr val="1C8BA1"/>
    <a:srgbClr val="4934A1"/>
    <a:srgbClr val="00DB34"/>
    <a:srgbClr val="0BDB5E"/>
    <a:srgbClr val="FC8D34"/>
    <a:srgbClr val="FC7B46"/>
    <a:srgbClr val="FBA045"/>
    <a:srgbClr val="F9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286" autoAdjust="0"/>
    <p:restoredTop sz="86377" autoAdjust="0"/>
  </p:normalViewPr>
  <p:slideViewPr>
    <p:cSldViewPr snapToGrid="0" snapToObjects="1">
      <p:cViewPr varScale="1">
        <p:scale>
          <a:sx n="109" d="100"/>
          <a:sy n="109" d="100"/>
        </p:scale>
        <p:origin x="6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June 8,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June 8, 2018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June 8,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Momentum Measurement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Momentum Measurement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Hofler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June 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234E-5F3B-6F40-9084-4DB3D2EB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D2C37C-DA46-A047-813B-996DA5987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145" r="40886" b="40560"/>
          <a:stretch/>
        </p:blipFill>
        <p:spPr>
          <a:xfrm>
            <a:off x="595085" y="593044"/>
            <a:ext cx="3051210" cy="517275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B7EB6-D478-D645-B4D8-97400B83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AE190-41F2-9A48-9653-A434273C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5A198C-4EC4-764F-AA42-E9E61918197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63785943"/>
              </p:ext>
            </p:extLst>
          </p:nvPr>
        </p:nvGraphicFramePr>
        <p:xfrm>
          <a:off x="4686300" y="852488"/>
          <a:ext cx="4086224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23">
                  <a:extLst>
                    <a:ext uri="{9D8B030D-6E8A-4147-A177-3AD203B41FA5}">
                      <a16:colId xmlns:a16="http://schemas.microsoft.com/office/drawing/2014/main" val="31480093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1304101883"/>
                    </a:ext>
                  </a:extLst>
                </a:gridCol>
                <a:gridCol w="1148861">
                  <a:extLst>
                    <a:ext uri="{9D8B030D-6E8A-4147-A177-3AD203B41FA5}">
                      <a16:colId xmlns:a16="http://schemas.microsoft.com/office/drawing/2014/main" val="1905730094"/>
                    </a:ext>
                  </a:extLst>
                </a:gridCol>
                <a:gridCol w="1140801">
                  <a:extLst>
                    <a:ext uri="{9D8B030D-6E8A-4147-A177-3AD203B41FA5}">
                      <a16:colId xmlns:a16="http://schemas.microsoft.com/office/drawing/2014/main" val="1601850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 p</a:t>
                      </a:r>
                    </a:p>
                    <a:p>
                      <a:r>
                        <a:rPr lang="en-US" dirty="0"/>
                        <a:t>(MeV/c)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K.E.</a:t>
                      </a:r>
                    </a:p>
                    <a:p>
                      <a:r>
                        <a:rPr lang="en-US" dirty="0"/>
                        <a:t>(MeV)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2D line dipole setting</a:t>
                      </a:r>
                    </a:p>
                    <a:p>
                      <a:r>
                        <a:rPr lang="en-US" dirty="0"/>
                        <a:t>(G cm)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5D (Bubble) line dipole setting</a:t>
                      </a:r>
                    </a:p>
                    <a:p>
                      <a:r>
                        <a:rPr lang="en-US" dirty="0"/>
                        <a:t>(G cm)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139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-9937.637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8168.800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4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-9865.500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8099.000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9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-9632.300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7909.200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0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-9468.500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7771.400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6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-9320.700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7646.800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6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-9135.993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7490.000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5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-8957.675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7338.900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1147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E7D0EC-B7AE-F347-B7A7-E871979A7E44}"/>
              </a:ext>
            </a:extLst>
          </p:cNvPr>
          <p:cNvSpPr txBox="1"/>
          <p:nvPr/>
        </p:nvSpPr>
        <p:spPr>
          <a:xfrm>
            <a:off x="1669143" y="2881084"/>
            <a:ext cx="914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Dipole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F8791A-AC46-304C-BBAB-857C0811351F}"/>
              </a:ext>
            </a:extLst>
          </p:cNvPr>
          <p:cNvSpPr txBox="1"/>
          <p:nvPr/>
        </p:nvSpPr>
        <p:spPr>
          <a:xfrm>
            <a:off x="1430420" y="1277599"/>
            <a:ext cx="643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C8D34"/>
                </a:solidFill>
              </a:rPr>
              <a:t>2D</a:t>
            </a:r>
          </a:p>
          <a:p>
            <a:pPr algn="ctr"/>
            <a:r>
              <a:rPr lang="en-US" sz="2100" b="1" dirty="0">
                <a:solidFill>
                  <a:srgbClr val="FC8D34"/>
                </a:solidFill>
              </a:rPr>
              <a:t>-30</a:t>
            </a:r>
            <a:r>
              <a:rPr lang="en-US" sz="2100" b="1" baseline="30000" dirty="0">
                <a:solidFill>
                  <a:srgbClr val="FC8D34"/>
                </a:solidFill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334A6-D823-9D49-BA0A-8BBC23437435}"/>
              </a:ext>
            </a:extLst>
          </p:cNvPr>
          <p:cNvSpPr txBox="1"/>
          <p:nvPr/>
        </p:nvSpPr>
        <p:spPr>
          <a:xfrm>
            <a:off x="2171490" y="1277599"/>
            <a:ext cx="643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DB34"/>
                </a:solidFill>
              </a:rPr>
              <a:t>5D</a:t>
            </a:r>
          </a:p>
          <a:p>
            <a:pPr algn="ctr"/>
            <a:r>
              <a:rPr lang="en-US" sz="2100" b="1" dirty="0">
                <a:solidFill>
                  <a:srgbClr val="00DB34"/>
                </a:solidFill>
              </a:rPr>
              <a:t>25</a:t>
            </a:r>
            <a:r>
              <a:rPr lang="en-US" sz="2100" b="1" baseline="30000" dirty="0">
                <a:solidFill>
                  <a:srgbClr val="00DB34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04CCE-5801-A84A-B89B-E96294F53025}"/>
              </a:ext>
            </a:extLst>
          </p:cNvPr>
          <p:cNvSpPr txBox="1"/>
          <p:nvPr/>
        </p:nvSpPr>
        <p:spPr>
          <a:xfrm>
            <a:off x="942321" y="1356200"/>
            <a:ext cx="50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BPM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B94F6-EE6F-664B-A933-0F3A4DFD18C7}"/>
              </a:ext>
            </a:extLst>
          </p:cNvPr>
          <p:cNvSpPr txBox="1"/>
          <p:nvPr/>
        </p:nvSpPr>
        <p:spPr>
          <a:xfrm>
            <a:off x="1881498" y="958021"/>
            <a:ext cx="50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7EE007-9B16-F54F-923E-295CB5BE1E72}"/>
              </a:ext>
            </a:extLst>
          </p:cNvPr>
          <p:cNvSpPr txBox="1"/>
          <p:nvPr/>
        </p:nvSpPr>
        <p:spPr>
          <a:xfrm>
            <a:off x="2712974" y="1295610"/>
            <a:ext cx="50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BPM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8B70F-61FB-BD46-AA89-2816D4115389}"/>
              </a:ext>
            </a:extLst>
          </p:cNvPr>
          <p:cNvSpPr txBox="1"/>
          <p:nvPr/>
        </p:nvSpPr>
        <p:spPr>
          <a:xfrm>
            <a:off x="1878615" y="4984913"/>
            <a:ext cx="50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8E89F-BC87-8145-9740-F942C7B5579E}"/>
              </a:ext>
            </a:extLst>
          </p:cNvPr>
          <p:cNvSpPr txBox="1"/>
          <p:nvPr/>
        </p:nvSpPr>
        <p:spPr>
          <a:xfrm>
            <a:off x="145179" y="3746500"/>
            <a:ext cx="208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BPM=Beam Position Monitor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DA26A8-42EC-C942-B67E-2F404D20910C}"/>
              </a:ext>
            </a:extLst>
          </p:cNvPr>
          <p:cNvSpPr txBox="1"/>
          <p:nvPr/>
        </p:nvSpPr>
        <p:spPr>
          <a:xfrm>
            <a:off x="35506" y="5084333"/>
            <a:ext cx="4643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451A1"/>
                </a:solidFill>
              </a:rPr>
              <a:t>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8451A1"/>
                </a:solidFill>
              </a:rPr>
              <a:t>A priori, center beam in quadrupole closest to BPM and note positions (except 2D).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8451A1"/>
                </a:solidFill>
              </a:rPr>
              <a:t>Turn OFF and cycle all unnecessary magnets around hysteresis loop.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58774-CB5F-0249-81D5-4DB19ED41366}"/>
              </a:ext>
            </a:extLst>
          </p:cNvPr>
          <p:cNvSpPr txBox="1"/>
          <p:nvPr/>
        </p:nvSpPr>
        <p:spPr>
          <a:xfrm>
            <a:off x="4714983" y="5084333"/>
            <a:ext cx="4393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8451A1"/>
                </a:solidFill>
              </a:rPr>
              <a:t>Degauss dipole.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8451A1"/>
                </a:solidFill>
              </a:rPr>
              <a:t>Establish straight ahead orbit with restricted corrector magnet set.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rgbClr val="8451A1"/>
                </a:solidFill>
              </a:rPr>
              <a:t>Adjust dipole setting (and cycle) for zero orbit in each dump BPM.</a:t>
            </a:r>
          </a:p>
        </p:txBody>
      </p:sp>
    </p:spTree>
    <p:extLst>
      <p:ext uri="{BB962C8B-B14F-4D97-AF65-F5344CB8AC3E}">
        <p14:creationId xmlns:p14="http://schemas.microsoft.com/office/powerpoint/2010/main" val="87337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E16B-9D1F-944B-8BF6-35036F0B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16B0C0-B449-8545-BD0B-D2B3396A3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06" t="15867" r="17145" b="18305"/>
          <a:stretch/>
        </p:blipFill>
        <p:spPr>
          <a:xfrm>
            <a:off x="1727199" y="850900"/>
            <a:ext cx="4944533" cy="2438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FB3BA-3396-E644-8736-DF78065A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96F59-27DE-BF47-9082-591ADE18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F3887E8-7EBF-7C41-B043-22EEAF092A00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733667" y="3289301"/>
                <a:ext cx="4086997" cy="31700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EPICS dipole setpoints provide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Dipole setpoints must be converted to account for beam orbit through dipole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eff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F3887E8-7EBF-7C41-B043-22EEAF092A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733667" y="3289301"/>
                <a:ext cx="4086997" cy="3170078"/>
              </a:xfrm>
              <a:blipFill>
                <a:blip r:embed="rId4"/>
                <a:stretch>
                  <a:fillRect l="-1858" t="-1992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EB34BC99-B642-5A41-A166-0D3774343B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335" y="3289301"/>
                <a:ext cx="4086997" cy="3170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qB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qB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arc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arc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arc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arc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EB34BC99-B642-5A41-A166-0D3774343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35" y="3289301"/>
                <a:ext cx="4086997" cy="3170078"/>
              </a:xfrm>
              <a:prstGeom prst="rect">
                <a:avLst/>
              </a:prstGeom>
              <a:blipFill>
                <a:blip r:embed="rId5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4971217-2AC9-294C-BD87-453904C1114D}"/>
              </a:ext>
            </a:extLst>
          </p:cNvPr>
          <p:cNvSpPr txBox="1"/>
          <p:nvPr/>
        </p:nvSpPr>
        <p:spPr>
          <a:xfrm>
            <a:off x="2717800" y="249231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1049A-018B-8C49-9272-FAA12718D947}"/>
              </a:ext>
            </a:extLst>
          </p:cNvPr>
          <p:cNvSpPr txBox="1"/>
          <p:nvPr/>
        </p:nvSpPr>
        <p:spPr>
          <a:xfrm>
            <a:off x="7073900" y="12700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Accelerator coordinate system is LH</a:t>
            </a:r>
          </a:p>
        </p:txBody>
      </p:sp>
    </p:spTree>
    <p:extLst>
      <p:ext uri="{BB962C8B-B14F-4D97-AF65-F5344CB8AC3E}">
        <p14:creationId xmlns:p14="http://schemas.microsoft.com/office/powerpoint/2010/main" val="33048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1DEC-A0E6-F64B-96AE-F66ADE55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2D vs. 5D dipole settings for each set up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BADB11-42AA-DF42-A323-74B33EF12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18" y="2102049"/>
            <a:ext cx="4148136" cy="31111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B4412-9C83-3F44-A811-CAC4E878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1A14-4FB9-A844-B506-6148B8D0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1A297A-7085-6A40-BFED-F114AA03A818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226808" y="966055"/>
                <a:ext cx="4799962" cy="53816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there is some unaccounted for field integral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BDL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arc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BDL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arc</m:t>
                                </m:r>
                              </m:sub>
                            </m:sSub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BDL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then,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</m:t>
                            </m:r>
                          </m:sub>
                        </m:sSub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arc</m:t>
                            </m:r>
                          </m:sub>
                        </m:sSub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BDL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correcting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</m:t>
                        </m:r>
                      </m:sub>
                    </m:sSub>
                  </m:oMath>
                </a14:m>
                <a:r>
                  <a:rPr lang="en-US" dirty="0"/>
                  <a:t> with -30</a:t>
                </a:r>
                <a:r>
                  <a:rPr lang="en-US" baseline="30000" dirty="0"/>
                  <a:t>o</a:t>
                </a:r>
                <a:r>
                  <a:rPr lang="en-US" dirty="0"/>
                  <a:t> and 25</a:t>
                </a:r>
                <a:r>
                  <a:rPr lang="en-US" baseline="30000" dirty="0"/>
                  <a:t>o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=−1.204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BDL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=115.90</m:t>
                    </m:r>
                  </m:oMath>
                </a14:m>
                <a:r>
                  <a:rPr lang="en-US" dirty="0"/>
                  <a:t> G cm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51A297A-7085-6A40-BFED-F114AA03A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226808" y="966055"/>
                <a:ext cx="4799962" cy="5381694"/>
              </a:xfrm>
              <a:blipFill>
                <a:blip r:embed="rId4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20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302B-B1DD-E745-9E53-B04F5648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Refit accounting for angle error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91C0D5-6B18-5241-87EA-0C151C829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563" y="2102049"/>
            <a:ext cx="4148137" cy="31111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CE3C0-1592-4F4E-A809-FFCEDC3F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CEBCD-E0B9-DF4F-8A3A-04C335D9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21F5AE1-E426-5845-A7B2-B9B4C1D657B5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686300" y="966055"/>
                <a:ext cx="4086997" cy="53816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there is some unaccounted for angle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and field integral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BDL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=−0.05°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BDL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=115.90</m:t>
                    </m:r>
                  </m:oMath>
                </a14:m>
                <a:r>
                  <a:rPr lang="en-US" dirty="0"/>
                  <a:t> G cm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21F5AE1-E426-5845-A7B2-B9B4C1D657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686300" y="966055"/>
                <a:ext cx="4086997" cy="5381694"/>
              </a:xfrm>
              <a:blipFill>
                <a:blip r:embed="rId4"/>
                <a:stretch>
                  <a:fillRect l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62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B9CD-A363-A443-A607-839177C2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momenta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0B8CC-1B5E-F045-816F-A34483CB4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563" y="2073676"/>
            <a:ext cx="4148137" cy="31111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87BD1-8DD6-5541-A4D9-050444A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Momentum Measurement Analysis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D4D59-4B85-D44D-8766-C5032F19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EE1AE6D-FDAE-034C-80A6-FCDFBFC3988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34107038"/>
              </p:ext>
            </p:extLst>
          </p:nvPr>
        </p:nvGraphicFramePr>
        <p:xfrm>
          <a:off x="4686300" y="2011247"/>
          <a:ext cx="408622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075">
                  <a:extLst>
                    <a:ext uri="{9D8B030D-6E8A-4147-A177-3AD203B41FA5}">
                      <a16:colId xmlns:a16="http://schemas.microsoft.com/office/drawing/2014/main" val="853598381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611055739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951762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 p</a:t>
                      </a:r>
                    </a:p>
                    <a:p>
                      <a:r>
                        <a:rPr lang="en-US" dirty="0"/>
                        <a:t>(MeV/c)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K.E.</a:t>
                      </a:r>
                    </a:p>
                    <a:p>
                      <a:r>
                        <a:rPr lang="en-US" dirty="0"/>
                        <a:t>(MeV)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 p</a:t>
                      </a:r>
                    </a:p>
                    <a:p>
                      <a:r>
                        <a:rPr lang="en-US" dirty="0"/>
                        <a:t>(MeV/c)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49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5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28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1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94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7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37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08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June 8, 2018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Hofler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  <a:p>
            <a:endParaRPr lang="en-US" dirty="0"/>
          </a:p>
          <a:p>
            <a:r>
              <a:rPr lang="en-US" dirty="0"/>
              <a:t>Thanks to</a:t>
            </a:r>
          </a:p>
          <a:p>
            <a:pPr marL="457200" lvl="1" indent="0">
              <a:buNone/>
            </a:pPr>
            <a:r>
              <a:rPr lang="en-US" dirty="0"/>
              <a:t>J. </a:t>
            </a:r>
            <a:r>
              <a:rPr lang="en-US" dirty="0" err="1"/>
              <a:t>Grames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R. </a:t>
            </a:r>
            <a:r>
              <a:rPr lang="en-US" dirty="0" err="1"/>
              <a:t>Kazimi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D. Moser</a:t>
            </a:r>
          </a:p>
        </p:txBody>
      </p:sp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392</Words>
  <Application>Microsoft Macintosh PowerPoint</Application>
  <PresentationFormat>On-screen Show (4:3)</PresentationFormat>
  <Paragraphs>134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PingFangSC-Regular</vt:lpstr>
      <vt:lpstr>.PingFangSC-Regular</vt:lpstr>
      <vt:lpstr>Arial</vt:lpstr>
      <vt:lpstr>Calibri</vt:lpstr>
      <vt:lpstr>Cambria Math</vt:lpstr>
      <vt:lpstr>Office Theme</vt:lpstr>
      <vt:lpstr>Momentum Measurement Analysis</vt:lpstr>
      <vt:lpstr>Measurement</vt:lpstr>
      <vt:lpstr>Analysis</vt:lpstr>
      <vt:lpstr>Fit 2D vs. 5D dipole settings for each set up</vt:lpstr>
      <vt:lpstr>Refit accounting for angle error</vt:lpstr>
      <vt:lpstr>Measured momenta</vt:lpstr>
      <vt:lpstr>Questions?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45</cp:revision>
  <dcterms:created xsi:type="dcterms:W3CDTF">2018-06-04T17:38:35Z</dcterms:created>
  <dcterms:modified xsi:type="dcterms:W3CDTF">2018-06-08T14:08:46Z</dcterms:modified>
</cp:coreProperties>
</file>