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578" r:id="rId2"/>
    <p:sldId id="660" r:id="rId3"/>
    <p:sldId id="682" r:id="rId4"/>
    <p:sldId id="684" r:id="rId5"/>
    <p:sldId id="685" r:id="rId6"/>
    <p:sldId id="626" r:id="rId7"/>
    <p:sldId id="659" r:id="rId8"/>
    <p:sldId id="688" r:id="rId9"/>
    <p:sldId id="702" r:id="rId10"/>
    <p:sldId id="695" r:id="rId11"/>
    <p:sldId id="703" r:id="rId12"/>
    <p:sldId id="700" r:id="rId13"/>
    <p:sldId id="701" r:id="rId14"/>
    <p:sldId id="699" r:id="rId15"/>
    <p:sldId id="704" r:id="rId16"/>
    <p:sldId id="705" r:id="rId17"/>
    <p:sldId id="706" r:id="rId18"/>
    <p:sldId id="665" r:id="rId19"/>
    <p:sldId id="698" r:id="rId20"/>
    <p:sldId id="670" r:id="rId21"/>
    <p:sldId id="622" r:id="rId22"/>
    <p:sldId id="658" r:id="rId23"/>
    <p:sldId id="681" r:id="rId24"/>
    <p:sldId id="707" r:id="rId25"/>
    <p:sldId id="708" r:id="rId26"/>
    <p:sldId id="697" r:id="rId27"/>
    <p:sldId id="675" r:id="rId28"/>
    <p:sldId id="599" r:id="rId29"/>
    <p:sldId id="573" r:id="rId30"/>
    <p:sldId id="709" r:id="rId31"/>
    <p:sldId id="683" r:id="rId32"/>
    <p:sldId id="679" r:id="rId33"/>
    <p:sldId id="673" r:id="rId34"/>
    <p:sldId id="680" r:id="rId35"/>
    <p:sldId id="686" r:id="rId36"/>
    <p:sldId id="693" r:id="rId37"/>
    <p:sldId id="696" r:id="rId38"/>
    <p:sldId id="671" r:id="rId39"/>
    <p:sldId id="664" r:id="rId40"/>
    <p:sldId id="668" r:id="rId41"/>
    <p:sldId id="663" r:id="rId42"/>
    <p:sldId id="667" r:id="rId43"/>
    <p:sldId id="666" r:id="rId44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FFC8"/>
    <a:srgbClr val="333399"/>
    <a:srgbClr val="CC00CC"/>
    <a:srgbClr val="00CC00"/>
    <a:srgbClr val="F64B16"/>
    <a:srgbClr val="CC6600"/>
    <a:srgbClr val="95E3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90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August 31, </a:t>
            </a:r>
            <a:r>
              <a:rPr lang="en-US" b="0" dirty="0" smtClean="0">
                <a:solidFill>
                  <a:schemeClr val="tx1"/>
                </a:solidFill>
              </a:rPr>
              <a:t>2015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08" y="-14341"/>
            <a:ext cx="8573678" cy="639763"/>
          </a:xfrm>
        </p:spPr>
        <p:txBody>
          <a:bodyPr/>
          <a:lstStyle/>
          <a:p>
            <a:r>
              <a:rPr lang="en-US" sz="2400" dirty="0" smtClean="0"/>
              <a:t>Rack layout now more clearly defined</a:t>
            </a:r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" r="3484"/>
          <a:stretch/>
        </p:blipFill>
        <p:spPr bwMode="auto">
          <a:xfrm>
            <a:off x="5978531" y="4006391"/>
            <a:ext cx="3165469" cy="2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218" y="955684"/>
            <a:ext cx="3466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 on layout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with system owners to finalize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electrical requirements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 it, populate the racks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8101" y="6584603"/>
            <a:ext cx="588881" cy="273397"/>
          </a:xfrm>
        </p:spPr>
        <p:txBody>
          <a:bodyPr/>
          <a:lstStyle/>
          <a:p>
            <a:fld id="{B6F15528-21DE-4FAA-801E-634DDDAF4B2B}" type="slidenum">
              <a:rPr lang="en-US" sz="1200" smtClean="0"/>
              <a:pPr/>
              <a:t>10</a:t>
            </a:fld>
            <a:endParaRPr lang="en-US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" y="3318235"/>
            <a:ext cx="6325642" cy="34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44" y="757215"/>
            <a:ext cx="4986779" cy="31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my_pix\0827151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6" y="907329"/>
            <a:ext cx="4289196" cy="32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98244" y="1286632"/>
            <a:ext cx="3864473" cy="4892638"/>
            <a:chOff x="4798244" y="1154657"/>
            <a:chExt cx="3864473" cy="4892638"/>
          </a:xfrm>
        </p:grpSpPr>
        <p:pic>
          <p:nvPicPr>
            <p:cNvPr id="9219" name="Picture 3" descr="G:\my_pix\082715145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71" y="1537355"/>
              <a:ext cx="3382455" cy="450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 rot="1645803">
              <a:off x="6060919" y="2480319"/>
              <a:ext cx="2601798" cy="18240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" name="Bent Arrow 3"/>
            <p:cNvSpPr/>
            <p:nvPr/>
          </p:nvSpPr>
          <p:spPr bwMode="auto">
            <a:xfrm flipH="1">
              <a:off x="4798244" y="1154657"/>
              <a:ext cx="2337848" cy="1231373"/>
            </a:xfrm>
            <a:prstGeom prst="ben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43071" y="763412"/>
            <a:ext cx="359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Move these racks here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86143" y="4240623"/>
            <a:ext cx="3908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800" dirty="0" smtClean="0"/>
              <a:t>Top of cave cleared out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800" dirty="0" smtClean="0"/>
              <a:t>Installed LCW lines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800" dirty="0" smtClean="0"/>
              <a:t>Building rack platform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5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4258"/>
            <a:ext cx="9144000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Jib crane removal was completed on 8/25/15. </a:t>
            </a:r>
            <a:endParaRPr lang="en-US" sz="1800" dirty="0" smtClean="0"/>
          </a:p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Access </a:t>
            </a:r>
            <a:r>
              <a:rPr lang="en-US" sz="1800" dirty="0"/>
              <a:t>Stair purchase order issued 8/18/15.  Preconstruction meeting held 8/20/15. </a:t>
            </a:r>
            <a:br>
              <a:rPr lang="en-US" sz="1800" dirty="0"/>
            </a:br>
            <a:r>
              <a:rPr lang="en-US" sz="1800" dirty="0"/>
              <a:t>Shop drawings due 9/4/15, with installation scheduled for completion by 9/25/15. </a:t>
            </a:r>
            <a:endParaRPr lang="en-US" sz="1800" dirty="0" smtClean="0"/>
          </a:p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Control Room carpet</a:t>
            </a:r>
            <a:r>
              <a:rPr lang="en-US" sz="1800" dirty="0"/>
              <a:t>, Dennis met with Tuskegee Contracting on 8/26/15 to review job.  They will provide the labor, </a:t>
            </a:r>
            <a:r>
              <a:rPr lang="en-US" sz="1800" dirty="0" smtClean="0"/>
              <a:t>we provide </a:t>
            </a:r>
            <a:r>
              <a:rPr lang="en-US" sz="1800" dirty="0"/>
              <a:t>materials.  Will have labor quote by 8/28/15. Estimate completion date of </a:t>
            </a:r>
            <a:r>
              <a:rPr lang="en-US" sz="1800" dirty="0" smtClean="0"/>
              <a:t>9/9/15</a:t>
            </a:r>
            <a:r>
              <a:rPr lang="en-US" sz="1800" dirty="0"/>
              <a:t>. </a:t>
            </a:r>
            <a:endParaRPr lang="en-US" sz="1800" dirty="0" smtClean="0"/>
          </a:p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Leo </a:t>
            </a:r>
            <a:r>
              <a:rPr lang="en-US" sz="1800" dirty="0" err="1" smtClean="0"/>
              <a:t>Meire</a:t>
            </a:r>
            <a:r>
              <a:rPr lang="en-US" sz="1800" dirty="0" smtClean="0"/>
              <a:t> working with installation Group, LCW piping complete 9/15/15. </a:t>
            </a:r>
          </a:p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For </a:t>
            </a:r>
            <a:r>
              <a:rPr lang="en-US" sz="1800" dirty="0"/>
              <a:t>Cave 1 electrical work, </a:t>
            </a:r>
            <a:r>
              <a:rPr lang="en-US" sz="1800" dirty="0" smtClean="0"/>
              <a:t>schedule as </a:t>
            </a:r>
            <a:r>
              <a:rPr lang="en-US" sz="1800" dirty="0"/>
              <a:t>follows: </a:t>
            </a:r>
            <a:br>
              <a:rPr lang="en-US" sz="1800" dirty="0"/>
            </a:br>
            <a:r>
              <a:rPr lang="en-US" sz="1800" dirty="0"/>
              <a:t>Electrical drawings </a:t>
            </a:r>
            <a:r>
              <a:rPr lang="en-US" sz="1800" dirty="0" smtClean="0"/>
              <a:t>in </a:t>
            </a:r>
            <a:r>
              <a:rPr lang="en-US" sz="1800" dirty="0"/>
              <a:t>progress and should be complete 9/4/15. </a:t>
            </a:r>
            <a:br>
              <a:rPr lang="en-US" sz="1800" dirty="0"/>
            </a:br>
            <a:r>
              <a:rPr lang="en-US" sz="1800" dirty="0"/>
              <a:t>Complete technical and ESH reviews, </a:t>
            </a:r>
            <a:r>
              <a:rPr lang="en-US" sz="1800" dirty="0" smtClean="0"/>
              <a:t>send </a:t>
            </a:r>
            <a:r>
              <a:rPr lang="en-US" sz="1800" dirty="0"/>
              <a:t>purchase </a:t>
            </a:r>
            <a:r>
              <a:rPr lang="en-US" sz="1800" dirty="0" err="1"/>
              <a:t>req</a:t>
            </a:r>
            <a:r>
              <a:rPr lang="en-US" sz="1800" dirty="0"/>
              <a:t> to procurement 9/18/15. </a:t>
            </a:r>
            <a:br>
              <a:rPr lang="en-US" sz="1800" dirty="0"/>
            </a:br>
            <a:r>
              <a:rPr lang="en-US" sz="1800" dirty="0"/>
              <a:t>Contractor site visit 9/25/15 with bids due 10/2/15. </a:t>
            </a:r>
            <a:r>
              <a:rPr lang="en-US" sz="1800" dirty="0" smtClean="0"/>
              <a:t> Award </a:t>
            </a:r>
            <a:r>
              <a:rPr lang="en-US" sz="1800" dirty="0"/>
              <a:t>first week of October, completion date will depend on panel lead time, but tentative date is </a:t>
            </a:r>
            <a:r>
              <a:rPr lang="en-US" sz="1800" u="sng" dirty="0" smtClean="0"/>
              <a:t>11/6/15</a:t>
            </a:r>
            <a:r>
              <a:rPr lang="en-US" sz="1800" dirty="0"/>
              <a:t>.</a:t>
            </a:r>
            <a:r>
              <a:rPr lang="en-US" sz="1800" u="sng" dirty="0"/>
              <a:t> </a:t>
            </a:r>
            <a:endParaRPr lang="en-US" sz="1800" dirty="0"/>
          </a:p>
          <a:p>
            <a:pPr marL="169863" indent="-16986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Facilities </a:t>
            </a:r>
            <a:r>
              <a:rPr lang="en-US" sz="1800" dirty="0" smtClean="0"/>
              <a:t>updated cost estimates:</a:t>
            </a:r>
            <a:r>
              <a:rPr lang="en-US" sz="1800" dirty="0"/>
              <a:t>  </a:t>
            </a:r>
            <a:r>
              <a:rPr lang="en-US" sz="1800" dirty="0" smtClean="0"/>
              <a:t>$307k direct procurement, plus 43 PW labor.  Original estimate $300k total, procurement + labor.  </a:t>
            </a: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Facilities Tasks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8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Cryo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u="sng" dirty="0" smtClean="0"/>
              <a:t>Related to ¼ </a:t>
            </a:r>
            <a:r>
              <a:rPr lang="en-US" sz="2400" u="sng" dirty="0" err="1" smtClean="0"/>
              <a:t>Cryomodule</a:t>
            </a:r>
            <a:endParaRPr lang="en-US" sz="2400" u="sng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Drawings complete within 6 weeks (October 8, 2015)</a:t>
            </a:r>
            <a:endParaRPr lang="en-US" sz="2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Plumbing installed by Feb 1, 2016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They prefer we provide a keep-out space during installation, but we would like to start building beamline…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Cryo</a:t>
            </a:r>
            <a:r>
              <a:rPr lang="en-US" sz="2400" dirty="0" smtClean="0"/>
              <a:t> didn’t considered computer controls…resources are available, but added cost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/>
              <a:t>Related to </a:t>
            </a:r>
            <a:r>
              <a:rPr lang="en-US" sz="2400" u="sng" dirty="0" err="1" smtClean="0"/>
              <a:t>HDIce</a:t>
            </a:r>
            <a:endParaRPr lang="en-US" sz="2400" u="sng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Must get to know </a:t>
            </a:r>
            <a:r>
              <a:rPr lang="en-US" sz="2400" dirty="0" err="1" smtClean="0"/>
              <a:t>HDIce</a:t>
            </a:r>
            <a:r>
              <a:rPr lang="en-US" sz="2400" dirty="0" smtClean="0"/>
              <a:t>, to design warm return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/>
              <a:t>Related to ODH assessment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LERF building 18 vault assigned OHD0 because of two 12” diameter vent pipes to outside.  UITF is more “holy”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74516"/>
            <a:ext cx="9144000" cy="5099304"/>
            <a:chOff x="0" y="879348"/>
            <a:chExt cx="9144000" cy="5099304"/>
          </a:xfrm>
        </p:grpSpPr>
        <p:pic>
          <p:nvPicPr>
            <p:cNvPr id="3075" name="Picture 3" descr="C:\Users\poelker\AppData\Local\Temp\Vashek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9348"/>
              <a:ext cx="9144000" cy="509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1296749" y="2554681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2297563" y="2084275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3279520" y="1687614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Simple ODH solution? vent pipes</a:t>
            </a:r>
            <a:endParaRPr lang="en-US" sz="28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120272" y="4651865"/>
            <a:ext cx="60237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Large entry/exit with chain-link gate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Install elbow-shaped vent pipes inside pre-cast concrete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Can </a:t>
            </a:r>
            <a:r>
              <a:rPr lang="en-US" sz="1800" dirty="0" err="1" smtClean="0"/>
              <a:t>Cryo</a:t>
            </a:r>
            <a:r>
              <a:rPr lang="en-US" sz="1800" dirty="0" smtClean="0"/>
              <a:t>/EHS&amp;Q specify vent dimensions? How many?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err="1" smtClean="0"/>
              <a:t>Radcon</a:t>
            </a:r>
            <a:r>
              <a:rPr lang="en-US" sz="1800" dirty="0" smtClean="0"/>
              <a:t> must approve from shielding perspective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50815" y="981639"/>
            <a:ext cx="20931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Two 30” vent pipes in Cave1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Six 10” dia. cable penetrations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1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64852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1716"/>
            <a:ext cx="9146030" cy="8362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Shaun Gregory has started the MeV beamline </a:t>
            </a:r>
            <a:r>
              <a:rPr lang="en-US" sz="2400" dirty="0" smtClean="0">
                <a:solidFill>
                  <a:schemeClr val="tx1"/>
                </a:solidFill>
              </a:rPr>
              <a:t>design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9233" y="235669"/>
            <a:ext cx="6938128" cy="2478440"/>
            <a:chOff x="1103951" y="235669"/>
            <a:chExt cx="6938128" cy="247844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" t="11508" r="38677" b="11660"/>
            <a:stretch/>
          </p:blipFill>
          <p:spPr bwMode="auto">
            <a:xfrm>
              <a:off x="1103951" y="235669"/>
              <a:ext cx="6938128" cy="213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16510" y="2375555"/>
              <a:ext cx="63130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Contractor Forrest </a:t>
              </a:r>
              <a:r>
                <a:rPr lang="en-US" sz="1600" dirty="0" err="1" smtClean="0"/>
                <a:t>Ellingsworth</a:t>
              </a:r>
              <a:r>
                <a:rPr lang="en-US" sz="1600" dirty="0" smtClean="0"/>
                <a:t> wrapping up details of </a:t>
              </a:r>
              <a:r>
                <a:rPr lang="en-US" sz="1600" dirty="0" err="1" smtClean="0"/>
                <a:t>keV</a:t>
              </a:r>
              <a:r>
                <a:rPr lang="en-US" sz="1600" dirty="0" smtClean="0"/>
                <a:t> beamline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4" b="13867"/>
          <a:stretch/>
        </p:blipFill>
        <p:spPr bwMode="auto">
          <a:xfrm>
            <a:off x="7028" y="317888"/>
            <a:ext cx="9144000" cy="20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/>
          <a:stretch/>
        </p:blipFill>
        <p:spPr bwMode="auto">
          <a:xfrm>
            <a:off x="0" y="3572759"/>
            <a:ext cx="9144000" cy="355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5427440" y="188537"/>
            <a:ext cx="312027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544713" y="231361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Enough Space?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361452" y="56349"/>
            <a:ext cx="0" cy="103695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606968" y="56349"/>
            <a:ext cx="0" cy="113079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6693031" y="6383516"/>
            <a:ext cx="1263192" cy="24509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947554" y="5542961"/>
            <a:ext cx="28280" cy="84055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984577" y="5670850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Enough Space?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6137" y="2496409"/>
            <a:ext cx="87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 smtClean="0"/>
              <a:t>The chicane dictates 11 quads to provide a tight and round beam at </a:t>
            </a:r>
            <a:r>
              <a:rPr lang="en-US" sz="1600" dirty="0" err="1" smtClean="0"/>
              <a:t>HDIce</a:t>
            </a:r>
            <a:r>
              <a:rPr lang="en-US" sz="1600" dirty="0" smtClean="0"/>
              <a:t>, does this leave enough space for </a:t>
            </a:r>
            <a:r>
              <a:rPr lang="en-US" sz="1600" dirty="0" err="1" smtClean="0"/>
              <a:t>HDIce</a:t>
            </a:r>
            <a:r>
              <a:rPr lang="en-US" sz="1600" dirty="0" smtClean="0"/>
              <a:t>? Consider raster and beam dump requirements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600" dirty="0"/>
              <a:t>Physics Division </a:t>
            </a:r>
            <a:r>
              <a:rPr lang="en-US" sz="1600" dirty="0" smtClean="0"/>
              <a:t>should </a:t>
            </a:r>
            <a:r>
              <a:rPr lang="en-US" sz="1600" dirty="0"/>
              <a:t>provide accurate </a:t>
            </a:r>
            <a:r>
              <a:rPr lang="en-US" sz="1600" dirty="0" err="1"/>
              <a:t>HDIce</a:t>
            </a:r>
            <a:r>
              <a:rPr lang="en-US" sz="1600" dirty="0"/>
              <a:t> model, </a:t>
            </a:r>
            <a:r>
              <a:rPr lang="en-US" sz="1600" dirty="0" smtClean="0"/>
              <a:t>Shaun needs </a:t>
            </a:r>
            <a:r>
              <a:rPr lang="en-US" sz="1600" dirty="0"/>
              <a:t>a Physics Designer POC </a:t>
            </a:r>
          </a:p>
        </p:txBody>
      </p:sp>
    </p:spTree>
    <p:extLst>
      <p:ext uri="{BB962C8B-B14F-4D97-AF65-F5344CB8AC3E}">
        <p14:creationId xmlns:p14="http://schemas.microsoft.com/office/powerpoint/2010/main" val="1564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382" y="714842"/>
            <a:ext cx="9048617" cy="4639228"/>
            <a:chOff x="95383" y="988939"/>
            <a:chExt cx="9048617" cy="4639228"/>
          </a:xfrm>
        </p:grpSpPr>
        <p:sp>
          <p:nvSpPr>
            <p:cNvPr id="26" name="TextBox 25"/>
            <p:cNvSpPr txBox="1"/>
            <p:nvPr/>
          </p:nvSpPr>
          <p:spPr>
            <a:xfrm>
              <a:off x="193166" y="2618958"/>
              <a:ext cx="8771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The chicane dictates 10 quads to provide a tight round beam at </a:t>
              </a:r>
              <a:r>
                <a:rPr lang="en-US" sz="1600" dirty="0" err="1" smtClean="0"/>
                <a:t>HDIce</a:t>
              </a:r>
              <a:r>
                <a:rPr lang="en-US" sz="1600" dirty="0" smtClean="0"/>
                <a:t>, does this leave enough space for </a:t>
              </a:r>
              <a:r>
                <a:rPr lang="en-US" sz="1600" dirty="0" err="1" smtClean="0"/>
                <a:t>HDIce</a:t>
              </a:r>
              <a:r>
                <a:rPr lang="en-US" sz="1600" dirty="0" smtClean="0"/>
                <a:t>? </a:t>
              </a:r>
              <a:r>
                <a:rPr lang="en-US" sz="1600" dirty="0"/>
                <a:t>r</a:t>
              </a:r>
              <a:r>
                <a:rPr lang="en-US" sz="1600" dirty="0" smtClean="0"/>
                <a:t>aster and beam dump</a:t>
              </a:r>
            </a:p>
            <a:p>
              <a:pPr marL="169863" indent="-169863">
                <a:buFont typeface="Arial" panose="020B0604020202020204" pitchFamily="34" charset="0"/>
                <a:buChar char="•"/>
              </a:pPr>
              <a:r>
                <a:rPr lang="en-US" sz="1600" dirty="0"/>
                <a:t>Physics Division to provide accurate </a:t>
              </a:r>
              <a:r>
                <a:rPr lang="en-US" sz="1600" dirty="0" err="1"/>
                <a:t>HDIce</a:t>
              </a:r>
              <a:r>
                <a:rPr lang="en-US" sz="1600" dirty="0"/>
                <a:t> model, </a:t>
              </a:r>
              <a:r>
                <a:rPr lang="en-US" sz="1600" dirty="0" smtClean="0"/>
                <a:t>Shaun needs </a:t>
              </a:r>
              <a:r>
                <a:rPr lang="en-US" sz="1600" dirty="0"/>
                <a:t>a Physics Designer POC </a:t>
              </a:r>
            </a:p>
          </p:txBody>
        </p:sp>
        <p:pic>
          <p:nvPicPr>
            <p:cNvPr id="11268" name="Picture 4" descr="C:\Users\poelker\AppData\Local\Temp\ibc is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7"/>
            <a:stretch/>
          </p:blipFill>
          <p:spPr bwMode="auto">
            <a:xfrm>
              <a:off x="95383" y="988939"/>
              <a:ext cx="9048617" cy="463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2168163" y="3449955"/>
              <a:ext cx="0" cy="203644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45502" y="4166077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87”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109" y="5339607"/>
            <a:ext cx="896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Need to agree on height soon, as this affects many things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1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26" y="1615461"/>
            <a:ext cx="2518046" cy="24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620652"/>
            <a:ext cx="2664890" cy="83898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Next test late September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"/>
            <a:ext cx="4873658" cy="6678367"/>
            <a:chOff x="311085" y="161673"/>
            <a:chExt cx="4873658" cy="66783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" t="5252" r="9662" b="1719"/>
            <a:stretch/>
          </p:blipFill>
          <p:spPr bwMode="auto">
            <a:xfrm>
              <a:off x="311085" y="161673"/>
              <a:ext cx="4873658" cy="667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6392" y="4466219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“Shed” triple-point protection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392" y="2752580"/>
              <a:ext cx="15863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Doped insulator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208" y="1885314"/>
              <a:ext cx="12234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SF6</a:t>
              </a:r>
              <a:endParaRPr lang="en-US" sz="160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082565" y="575035"/>
              <a:ext cx="829559" cy="5467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377886" y="2093011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293829" y="3091134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293829" y="4449452"/>
              <a:ext cx="87983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497344" y="172630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R350 epoxy receptacle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4191" y="754143"/>
            <a:ext cx="38177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</a:t>
            </a:r>
            <a:r>
              <a:rPr lang="en-US" sz="2000" dirty="0" smtClean="0"/>
              <a:t>of doped insulator and shed, SF6 and epoxy receptacle, plus added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Yan Wang has modeled </a:t>
            </a:r>
            <a:r>
              <a:rPr lang="en-US" sz="2000" dirty="0" smtClean="0"/>
              <a:t>the </a:t>
            </a:r>
            <a:r>
              <a:rPr lang="en-US" sz="2000" dirty="0" smtClean="0"/>
              <a:t>shed, a good design…</a:t>
            </a: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093911" y="2929459"/>
            <a:ext cx="3897986" cy="3228676"/>
            <a:chOff x="4801680" y="2910520"/>
            <a:chExt cx="3897986" cy="32286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5174191" y="77002"/>
            <a:ext cx="3516516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…then in October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291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13667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54456"/>
              </p:ext>
            </p:extLst>
          </p:nvPr>
        </p:nvGraphicFramePr>
        <p:xfrm>
          <a:off x="194734" y="1083733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Feb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350 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</a:t>
                      </a:r>
                      <a:r>
                        <a:rPr lang="en-US" sz="1200" b="0" baseline="0" dirty="0" smtClean="0"/>
                        <a:t> 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80%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Jan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Mar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688962"/>
            <a:ext cx="9144000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Utility work is key focus now, particularly </a:t>
            </a:r>
            <a:r>
              <a:rPr lang="en-US" i="1" dirty="0" smtClean="0">
                <a:solidFill>
                  <a:schemeClr val="tx1"/>
                </a:solidFill>
              </a:rPr>
              <a:t>electricity to racks</a:t>
            </a:r>
            <a:endParaRPr lang="en-US" i="1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Source group starting to put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beamline together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assessment must be completed soon, for Tom Renzo to make progress on Cave2 structural design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Next month activities </a:t>
            </a:r>
            <a:r>
              <a:rPr lang="en-US" dirty="0" smtClean="0">
                <a:solidFill>
                  <a:schemeClr val="tx1"/>
                </a:solidFill>
              </a:rPr>
              <a:t>(September)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LCW complete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Compressed air and GN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complete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Electrical </a:t>
            </a:r>
            <a:r>
              <a:rPr lang="en-US" dirty="0" smtClean="0">
                <a:solidFill>
                  <a:schemeClr val="tx1"/>
                </a:solidFill>
              </a:rPr>
              <a:t>requirements delivered to Jason/Facilities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Stairway to top of Cave1 installed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assessment complete, ideally with ODH0 assignment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Voltage applied to gun at GTS, plan Y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MeV </a:t>
            </a:r>
            <a:r>
              <a:rPr lang="en-US" dirty="0" smtClean="0">
                <a:solidFill>
                  <a:schemeClr val="tx1"/>
                </a:solidFill>
              </a:rPr>
              <a:t>beamline </a:t>
            </a:r>
            <a:r>
              <a:rPr lang="en-US" dirty="0" smtClean="0">
                <a:solidFill>
                  <a:schemeClr val="tx1"/>
                </a:solidFill>
              </a:rPr>
              <a:t>design complete to 80%, done with contractor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8407" y="802083"/>
            <a:ext cx="8733936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two months </a:t>
            </a:r>
            <a:r>
              <a:rPr lang="en-US" dirty="0" smtClean="0">
                <a:solidFill>
                  <a:schemeClr val="tx1"/>
                </a:solidFill>
              </a:rPr>
              <a:t>(October):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Facilities working on electricity to racks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Klystron rack finished, Seidman building control panel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Apply </a:t>
            </a:r>
            <a:r>
              <a:rPr lang="en-US" dirty="0" smtClean="0">
                <a:solidFill>
                  <a:schemeClr val="tx1"/>
                </a:solidFill>
              </a:rPr>
              <a:t>high voltage to </a:t>
            </a:r>
            <a:r>
              <a:rPr lang="en-US" dirty="0" smtClean="0">
                <a:solidFill>
                  <a:schemeClr val="tx1"/>
                </a:solidFill>
              </a:rPr>
              <a:t>new gun </a:t>
            </a:r>
            <a:r>
              <a:rPr lang="en-US" dirty="0" smtClean="0">
                <a:solidFill>
                  <a:schemeClr val="tx1"/>
                </a:solidFill>
              </a:rPr>
              <a:t>design </a:t>
            </a:r>
            <a:r>
              <a:rPr lang="en-US" dirty="0" smtClean="0">
                <a:solidFill>
                  <a:schemeClr val="tx1"/>
                </a:solidFill>
              </a:rPr>
              <a:t>at GTS, plan Z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Renzo working on Cave2, precast and bracing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Move </a:t>
            </a:r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dirty="0">
                <a:solidFill>
                  <a:schemeClr val="tx1"/>
                </a:solidFill>
              </a:rPr>
              <a:t>shield </a:t>
            </a:r>
            <a:r>
              <a:rPr lang="en-US" dirty="0" smtClean="0">
                <a:solidFill>
                  <a:schemeClr val="tx1"/>
                </a:solidFill>
              </a:rPr>
              <a:t>blocks into place.  </a:t>
            </a:r>
            <a:r>
              <a:rPr lang="en-US" dirty="0">
                <a:solidFill>
                  <a:schemeClr val="tx1"/>
                </a:solidFill>
              </a:rPr>
              <a:t>Build as much of Cave2 perimeter as </a:t>
            </a:r>
            <a:r>
              <a:rPr lang="en-US" dirty="0" smtClean="0">
                <a:solidFill>
                  <a:schemeClr val="tx1"/>
                </a:solidFill>
              </a:rPr>
              <a:t>possible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Recall, next big milestone…commission ¼ CM (no beam), scheduled for Jan. 2016  (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, ODH, LL and HP RF, software, adequate shielding, EHS&amp;Q approvals)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763571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</a:t>
            </a:r>
            <a:r>
              <a:rPr lang="en-US" dirty="0" smtClean="0">
                <a:solidFill>
                  <a:schemeClr val="tx1"/>
                </a:solidFill>
              </a:rPr>
              <a:t>¼ CM (no beam), scheduled for </a:t>
            </a:r>
            <a:r>
              <a:rPr lang="en-US" dirty="0" smtClean="0">
                <a:solidFill>
                  <a:schemeClr val="tx1"/>
                </a:solidFill>
              </a:rPr>
              <a:t>Jan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Facilities – electricity to racks by Nov 2015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complete by Nov 2015, with computer terminals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complete </a:t>
            </a:r>
            <a:r>
              <a:rPr lang="en-US" dirty="0" smtClean="0">
                <a:solidFill>
                  <a:schemeClr val="tx1"/>
                </a:solidFill>
              </a:rPr>
              <a:t>Nov 2015</a:t>
            </a:r>
            <a:endParaRPr lang="en-US" dirty="0" smtClean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 </a:t>
            </a:r>
            <a:r>
              <a:rPr lang="en-US" dirty="0" err="1" smtClean="0">
                <a:solidFill>
                  <a:schemeClr val="tx1"/>
                </a:solidFill>
              </a:rPr>
              <a:t>Hovater</a:t>
            </a:r>
            <a:r>
              <a:rPr lang="en-US" dirty="0" smtClean="0">
                <a:solidFill>
                  <a:schemeClr val="tx1"/>
                </a:solidFill>
              </a:rPr>
              <a:t> and Seidman have provided MO and LL RF control boards by Dec 2015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 klystron chassis and controls complete by Dec 2015</a:t>
            </a:r>
            <a:endParaRPr lang="en-US" dirty="0" smtClean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(IOCs) – complete by Dec 2015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 complete by Jan 2016</a:t>
            </a:r>
            <a:endParaRPr lang="en-US" dirty="0" smtClean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Facilities - adequate shielding (Cave2 with a roof) – Feb 2016 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 plumbing to ¼ CM and controls complete 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ODH - SSG installed permanent system by Feb 2016, or we are using portable system from CEBAF </a:t>
            </a:r>
            <a:endParaRPr lang="en-US" dirty="0" smtClean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EHS&amp;Q </a:t>
            </a:r>
            <a:r>
              <a:rPr lang="en-US" dirty="0" smtClean="0">
                <a:solidFill>
                  <a:schemeClr val="tx1"/>
                </a:solidFill>
              </a:rPr>
              <a:t>approvals…</a:t>
            </a:r>
            <a:endParaRPr lang="en-US" dirty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Multiply 2"/>
          <p:cNvSpPr/>
          <p:nvPr/>
        </p:nvSpPr>
        <p:spPr bwMode="auto">
          <a:xfrm>
            <a:off x="7352907" y="611938"/>
            <a:ext cx="1008668" cy="791852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9716" y="4910561"/>
            <a:ext cx="1263191" cy="7352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811509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</a:t>
            </a:r>
            <a:r>
              <a:rPr lang="en-US" dirty="0" smtClean="0">
                <a:solidFill>
                  <a:schemeClr val="tx1"/>
                </a:solidFill>
              </a:rPr>
              <a:t>¼ CM (no beam), scheduled for </a:t>
            </a:r>
            <a:r>
              <a:rPr lang="en-US" dirty="0" smtClean="0">
                <a:solidFill>
                  <a:schemeClr val="tx1"/>
                </a:solidFill>
              </a:rPr>
              <a:t>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Electric/FM – 						 150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	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</a:t>
            </a:r>
            <a:r>
              <a:rPr lang="en-US" dirty="0" smtClean="0">
                <a:solidFill>
                  <a:schemeClr val="tx1"/>
                </a:solidFill>
              </a:rPr>
              <a:t>		    -</a:t>
            </a:r>
            <a:endParaRPr lang="en-US" dirty="0" smtClean="0">
              <a:solidFill>
                <a:schemeClr val="tx1"/>
              </a:solidFill>
            </a:endParaRP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						   25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						   56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– 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adequate shielding (Cave2 with a roof) – 		  95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							  90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</a:t>
            </a:r>
            <a:r>
              <a:rPr lang="en-US" dirty="0">
                <a:solidFill>
                  <a:schemeClr val="tx1"/>
                </a:solidFill>
              </a:rPr>
              <a:t>- SSG </a:t>
            </a:r>
            <a:r>
              <a:rPr lang="en-US" dirty="0" smtClean="0">
                <a:solidFill>
                  <a:schemeClr val="tx1"/>
                </a:solidFill>
              </a:rPr>
              <a:t>						    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EHS&amp;Q approvals…					   </a:t>
            </a:r>
            <a:endParaRPr lang="en-US" dirty="0">
              <a:solidFill>
                <a:schemeClr val="tx1"/>
              </a:solidFill>
            </a:endParaRPr>
          </a:p>
          <a:p>
            <a:pPr marL="461963" lvl="2" indent="-461963">
              <a:buNone/>
            </a:pPr>
            <a:r>
              <a:rPr lang="en-US" dirty="0" smtClean="0">
                <a:solidFill>
                  <a:schemeClr val="tx1"/>
                </a:solidFill>
              </a:rPr>
              <a:t>Total								   422 k$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7"/>
            <a:ext cx="9144000" cy="50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8915"/>
              </p:ext>
            </p:extLst>
          </p:nvPr>
        </p:nvGraphicFramePr>
        <p:xfrm>
          <a:off x="499622" y="779381"/>
          <a:ext cx="8248453" cy="522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38"/>
                <a:gridCol w="886119"/>
                <a:gridCol w="791852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~ required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spent 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FY14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FY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Facilities: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Cryo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waiting for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 + contract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Hope to reduce this number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using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PLC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shop to make quads, assumed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100k but could be less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need three dipoles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course, hope the number comes in lower:  750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k$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&amp;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63" y="1038627"/>
            <a:ext cx="8686800" cy="5287963"/>
          </a:xfrm>
        </p:spPr>
        <p:txBody>
          <a:bodyPr/>
          <a:lstStyle/>
          <a:p>
            <a:pPr>
              <a:buNone/>
            </a:pPr>
            <a:endParaRPr lang="en-US" strike="sngStrike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650447" y="802080"/>
            <a:ext cx="8182304" cy="5372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CC660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tx1"/>
                </a:solidFill>
              </a:rPr>
              <a:t>Schedule slip one month…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If it slips more, </a:t>
            </a:r>
            <a:r>
              <a:rPr lang="en-US" b="0" dirty="0" smtClean="0">
                <a:solidFill>
                  <a:schemeClr val="tx1"/>
                </a:solidFill>
              </a:rPr>
              <a:t>perhaps consider installing the new ¼ CM first (ready June, 2016).  Commission </a:t>
            </a:r>
            <a:r>
              <a:rPr lang="en-US" b="0" dirty="0" err="1" smtClean="0">
                <a:solidFill>
                  <a:schemeClr val="tx1"/>
                </a:solidFill>
              </a:rPr>
              <a:t>HDIce</a:t>
            </a:r>
            <a:r>
              <a:rPr lang="en-US" b="0" dirty="0" smtClean="0">
                <a:solidFill>
                  <a:schemeClr val="tx1"/>
                </a:solidFill>
              </a:rPr>
              <a:t> and the new ¼ CM at same time (kill two birds with one stone)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CTF </a:t>
            </a:r>
            <a:r>
              <a:rPr lang="en-US" b="0" dirty="0">
                <a:solidFill>
                  <a:schemeClr val="tx1"/>
                </a:solidFill>
              </a:rPr>
              <a:t>is not big enough to support three </a:t>
            </a:r>
            <a:r>
              <a:rPr lang="en-US" b="0" dirty="0" err="1">
                <a:solidFill>
                  <a:schemeClr val="tx1"/>
                </a:solidFill>
              </a:rPr>
              <a:t>LHe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Users.  How to “park” the ¼ </a:t>
            </a:r>
            <a:r>
              <a:rPr lang="en-US" b="0" dirty="0" err="1" smtClean="0">
                <a:solidFill>
                  <a:schemeClr val="tx1"/>
                </a:solidFill>
              </a:rPr>
              <a:t>cryomodule</a:t>
            </a:r>
            <a:r>
              <a:rPr lang="en-US" b="0" dirty="0" smtClean="0">
                <a:solidFill>
                  <a:schemeClr val="tx1"/>
                </a:solidFill>
              </a:rPr>
              <a:t>?</a:t>
            </a:r>
            <a:endParaRPr lang="en-US" b="0" dirty="0">
              <a:solidFill>
                <a:schemeClr val="tx1"/>
              </a:solidFill>
            </a:endParaRP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UITF  </a:t>
            </a:r>
            <a:r>
              <a:rPr lang="en-US" b="0" dirty="0">
                <a:solidFill>
                  <a:schemeClr val="tx1"/>
                </a:solidFill>
              </a:rPr>
              <a:t>(4 to 6 </a:t>
            </a:r>
            <a:r>
              <a:rPr lang="en-US" b="0" dirty="0" err="1">
                <a:solidFill>
                  <a:schemeClr val="tx1"/>
                </a:solidFill>
              </a:rPr>
              <a:t>wks</a:t>
            </a:r>
            <a:r>
              <a:rPr lang="en-US" b="0" dirty="0">
                <a:solidFill>
                  <a:schemeClr val="tx1"/>
                </a:solidFill>
              </a:rPr>
              <a:t>,  3 times per year)</a:t>
            </a: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CMTF </a:t>
            </a:r>
            <a:r>
              <a:rPr lang="en-US" b="0" dirty="0">
                <a:solidFill>
                  <a:schemeClr val="tx1"/>
                </a:solidFill>
              </a:rPr>
              <a:t>and LCLS II</a:t>
            </a:r>
          </a:p>
          <a:p>
            <a:pPr marL="801688" lvl="1" indent="-339725"/>
            <a:r>
              <a:rPr lang="en-US" b="0" dirty="0" smtClean="0">
                <a:solidFill>
                  <a:schemeClr val="tx1"/>
                </a:solidFill>
              </a:rPr>
              <a:t>VTA</a:t>
            </a:r>
          </a:p>
          <a:p>
            <a:pPr marL="227013" indent="-227013"/>
            <a:r>
              <a:rPr lang="en-US" b="0" dirty="0" smtClean="0">
                <a:solidFill>
                  <a:schemeClr val="tx1"/>
                </a:solidFill>
              </a:rPr>
              <a:t>Groups </a:t>
            </a:r>
            <a:r>
              <a:rPr lang="en-US" b="0" dirty="0" smtClean="0">
                <a:solidFill>
                  <a:schemeClr val="tx1"/>
                </a:solidFill>
              </a:rPr>
              <a:t>are busy but I continue to be optimistic that work can get done opportunistically within project timeline.  Facilities, </a:t>
            </a:r>
            <a:r>
              <a:rPr lang="en-US" b="0" dirty="0" err="1" smtClean="0">
                <a:solidFill>
                  <a:schemeClr val="accent3">
                    <a:lumMod val="50000"/>
                  </a:schemeClr>
                </a:solidFill>
              </a:rPr>
              <a:t>Mech</a:t>
            </a:r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</a:rPr>
              <a:t> Design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Cryo</a:t>
            </a:r>
            <a:r>
              <a:rPr lang="en-US" b="0" dirty="0" smtClean="0">
                <a:solidFill>
                  <a:schemeClr val="tx1"/>
                </a:solidFill>
              </a:rPr>
              <a:t>, SSG, and </a:t>
            </a:r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</a:rPr>
              <a:t>Ops software </a:t>
            </a:r>
            <a:r>
              <a:rPr lang="en-US" b="0" dirty="0" smtClean="0">
                <a:solidFill>
                  <a:schemeClr val="tx1"/>
                </a:solidFill>
              </a:rPr>
              <a:t>have expressed most reservations 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Progress now becoming </a:t>
            </a:r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dirty="0" smtClean="0">
                <a:solidFill>
                  <a:schemeClr val="tx1"/>
                </a:solidFill>
              </a:rPr>
              <a:t>obvious.  </a:t>
            </a:r>
            <a:r>
              <a:rPr lang="en-US" dirty="0" smtClean="0">
                <a:solidFill>
                  <a:schemeClr val="tx1"/>
                </a:solidFill>
              </a:rPr>
              <a:t>By October, expect to see some beamline, with ¼ CM inside the cave, electronics racks above the cave….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Hope the Lab can continue funding at ~ FY15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are being responsible with money and we are respectful of other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r>
              <a:rPr lang="en-US" dirty="0" smtClean="0">
                <a:solidFill>
                  <a:schemeClr val="tx1"/>
                </a:solidFill>
              </a:rPr>
              <a:t> work priorities…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 your memory…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8669" y="5630933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530938" y="1282666"/>
            <a:ext cx="5613062" cy="17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11" y="3062168"/>
            <a:ext cx="4630245" cy="293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5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from past meetings, P&amp;C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/>
              <a:t>Original vs Current Cost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6" y="740485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21" y="6027894"/>
            <a:ext cx="6863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600" dirty="0"/>
              <a:t>T</a:t>
            </a:r>
            <a:r>
              <a:rPr lang="en-US" sz="1600" dirty="0" smtClean="0"/>
              <a:t>otal cost estimate.  The specific allocations for FY15 and 16 are not correct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12991"/>
              </p:ext>
            </p:extLst>
          </p:nvPr>
        </p:nvGraphicFramePr>
        <p:xfrm>
          <a:off x="555273" y="1342345"/>
          <a:ext cx="804672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/>
                <a:gridCol w="731520"/>
                <a:gridCol w="809728"/>
                <a:gridCol w="735291"/>
                <a:gridCol w="744717"/>
                <a:gridCol w="810706"/>
                <a:gridCol w="557158"/>
                <a:gridCol w="809728"/>
                <a:gridCol w="810705"/>
                <a:gridCol w="763572"/>
                <a:gridCol w="54207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Original Est. by Hari </a:t>
                      </a:r>
                      <a:r>
                        <a:rPr lang="en-US" sz="1200" u="none" strike="noStrike" dirty="0" err="1">
                          <a:effectLst/>
                        </a:rPr>
                        <a:t>Areti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2-7-2014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462.54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478.95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941.49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682.70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671.23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1,353.94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312.08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557.10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869.18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830.07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1,295.07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774.62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1,036.05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1,810.66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1,333.458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1,501.306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2,649.011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Revised Est.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Labor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Proc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by Matt Poelker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160.32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189.48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349.80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233.08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274.29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507.37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5-13-2015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937.36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611.17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1,548.53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1,396.67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907.95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2,304.62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881.33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1,821.72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1,422.80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1,333.46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2,756.26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2,038.07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1,681.98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3,720.05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3,052.56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2,515.70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5,568.26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Dfference from original estimate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(11.5)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(1,263.46)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(645.93)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(1,909.39)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(1,719.10)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(1,014.40)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(2,919.25)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2591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Loaded 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8994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 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$5.6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$2.9M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11.5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$1.7M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</a:t>
            </a:r>
            <a:r>
              <a:rPr lang="en-US" dirty="0"/>
              <a:t>1</a:t>
            </a:r>
            <a:r>
              <a:rPr lang="en-US" dirty="0" smtClean="0"/>
              <a:t>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the scope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Procurement Estimates 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3592"/>
              </p:ext>
            </p:extLst>
          </p:nvPr>
        </p:nvGraphicFramePr>
        <p:xfrm>
          <a:off x="350364" y="809920"/>
          <a:ext cx="8539113" cy="539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control boards,</a:t>
                      </a:r>
                      <a:r>
                        <a:rPr lang="en-US" baseline="0" dirty="0" smtClean="0"/>
                        <a:t> klystron 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</a:t>
                      </a:r>
                      <a:r>
                        <a:rPr lang="en-US" baseline="0" dirty="0" smtClean="0"/>
                        <a:t> quads, correctors, 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 FY14 Actuals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actuals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+656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and FY15 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901"/>
              </p:ext>
            </p:extLst>
          </p:nvPr>
        </p:nvGraphicFramePr>
        <p:xfrm>
          <a:off x="292231" y="753355"/>
          <a:ext cx="8616099" cy="570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951"/>
                <a:gridCol w="92691"/>
                <a:gridCol w="603315"/>
                <a:gridCol w="348178"/>
                <a:gridCol w="1851795"/>
                <a:gridCol w="522092"/>
                <a:gridCol w="360500"/>
                <a:gridCol w="2119438"/>
                <a:gridCol w="897139"/>
              </a:tblGrid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Solid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Works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Insulator flange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450kV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bpm components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semiconducting R30 insulators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semiconducting R30 insulators_v2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 HV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Klystron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 (machine shop)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ion pumps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concrete wall removal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Chopper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amplifiers (x2)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beamline Y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LLRF parts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photocathode prep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steering magnets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drill penetrations in concrete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SF6 tank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waveguide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Credit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SSG sensor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40.8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178.3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2325" y="4974175"/>
            <a:ext cx="303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FY14 + FY15 Procurements: 670.8</a:t>
            </a:r>
          </a:p>
          <a:p>
            <a:r>
              <a:rPr lang="en-US" sz="1800" dirty="0" smtClean="0"/>
              <a:t>UITF Total Procurements 1682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77002"/>
            <a:ext cx="8237415" cy="741146"/>
          </a:xfrm>
        </p:spPr>
        <p:txBody>
          <a:bodyPr/>
          <a:lstStyle/>
          <a:p>
            <a:r>
              <a:rPr lang="en-US" sz="2400" dirty="0" smtClean="0"/>
              <a:t>UITF – Upgrade Injector Test Facility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38378"/>
            <a:ext cx="8582025" cy="5961928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Deliverables/Milestones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Beam 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by August 2016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current level at ~ 10 MeV)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Skills needed NOW: Facilities,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including ODH assessment, Mechanical Design, Safety System Group for ODH, Ops Software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since last meeting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meetings with Mont, on-going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Cave1 north concrete wall demolition complete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 design sufficiently complete to start building the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beamline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Shaun Gregory has started the MeV beamline design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Cave1 cleared out, ready for Survey and Alignment</a:t>
            </a:r>
          </a:p>
          <a:p>
            <a:pPr marL="515938" lvl="1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 achieved on entry/exit labyrinth from shielding point of view</a:t>
            </a:r>
          </a:p>
          <a:p>
            <a:pPr marL="515938" lvl="1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realized we might have unwanted ODH2 conditions.  Mat Wright now performing formal ODH assessment, which will include recommendations (?).  Suspect we must revisit Cave2 ceiling design, to provide a passive escape path for helium gas </a:t>
            </a:r>
          </a:p>
          <a:p>
            <a:pPr marL="515938" lvl="1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Stairway to top of Cave1 – PR has been awarded</a:t>
            </a:r>
          </a:p>
          <a:p>
            <a:pPr marL="515938" lvl="1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Carlos and Don Bullard are back – they can focus on 350kV gun</a:t>
            </a:r>
          </a:p>
          <a:p>
            <a:pPr marL="515938" lvl="1" indent="-109538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progress on “stretch goals”: RF control modules, trim cards, quad magnets, BPMs (and staying within FY15 budget)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77002"/>
            <a:ext cx="8237415" cy="741146"/>
          </a:xfrm>
        </p:spPr>
        <p:txBody>
          <a:bodyPr/>
          <a:lstStyle/>
          <a:p>
            <a:r>
              <a:rPr lang="en-US" sz="2400" dirty="0" smtClean="0"/>
              <a:t>UITF – Upgrade Injector Test Facility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" y="644893"/>
            <a:ext cx="8582025" cy="5803185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To-do list for next 30 days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Setup the electronics racks above Cave1 </a:t>
            </a:r>
          </a:p>
          <a:p>
            <a:pPr marL="912114" lvl="2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Agree on layout,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RadCon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approve it</a:t>
            </a:r>
          </a:p>
          <a:p>
            <a:pPr marL="912114" lvl="2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Group (Neal Wilson and company) to build it</a:t>
            </a:r>
          </a:p>
          <a:p>
            <a:pPr marL="912114" lvl="2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 a temporary stairway to access the top of Cave</a:t>
            </a:r>
          </a:p>
          <a:p>
            <a:pPr marL="912114" lvl="2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electrical requirements to Facilities/Jason Willoughby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the formal ODH assessment, use it to provide Tom Renzo information relevant to Cave2 ceiling design.  Modifications to Cave1 ceiling required?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should remove utilities on Control Room exterior wall (window air conditioner, fire, electric), so that Walter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Kehlner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can move more concrete block into position to erect the perimeter of Cave2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Group to install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unistrut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along east wall, for attaching utilities. Installation Group and Facilities to begin attaching utilities to this wall: LCW, GN2, compressed air, electric, lighting, fire suppression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Move the ¼ CM into Cave1 or Cave2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Apply high voltage to gun with shed electrode at FEL Gun Test Stand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make some headway on Bob May’s EHS&amp;Q task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8773" y="6514066"/>
            <a:ext cx="1927817" cy="273397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z="1200" smtClean="0"/>
              <a:pPr/>
              <a:t>36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9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77002"/>
            <a:ext cx="8237415" cy="741146"/>
          </a:xfrm>
        </p:spPr>
        <p:txBody>
          <a:bodyPr/>
          <a:lstStyle/>
          <a:p>
            <a:r>
              <a:rPr lang="en-US" sz="2400" dirty="0" smtClean="0"/>
              <a:t>UITF – Upgrade Injector Test Facility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" y="644893"/>
            <a:ext cx="8582025" cy="5958038"/>
          </a:xfrm>
        </p:spPr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Issues/Concerns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affect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on-time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delivery 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provide plumbing soon? Begin work on He recovery system for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HDIce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 Want to leave space for them to do their work but also want to start “filling up the cave” now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Designers in short supply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SSG provide the ODH and PSS systems on schedule?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end-date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2016 could delay ¼ CM commissioning, gun HV conditioning, and intentional beam generation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CTF, a new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User</a:t>
            </a:r>
          </a:p>
          <a:p>
            <a:pPr marL="112014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Recommended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contract designer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use portable ODH monitoring system for ¼ CM commissioning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shield wall and OSP could provide a means to commission ¼ CM, condition gun and perhaps make 350kV beam without a completed UITF concrete enclosure and PSS? 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Preble, K. Davis,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have started conversation related to oversubscribed CTF. However, near term solution is likely a scheduling solution.</a:t>
            </a:r>
          </a:p>
          <a:p>
            <a:pPr marL="512064" lvl="1" indent="-109728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Timing is good for Ops Software, provided we (mostly) duplicate existing CEBAF software controls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6627" y="118205"/>
            <a:ext cx="8229600" cy="433939"/>
          </a:xfrm>
        </p:spPr>
        <p:txBody>
          <a:bodyPr>
            <a:noAutofit/>
          </a:bodyPr>
          <a:lstStyle/>
          <a:p>
            <a:r>
              <a:rPr lang="en-US" dirty="0" smtClean="0"/>
              <a:t>EHS&amp;Q related tasks (from Bob May)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524" y="646412"/>
            <a:ext cx="8889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Global hazard review (can be documented in FSAD)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Radiation source term, shielding design, assessment</a:t>
            </a:r>
            <a:r>
              <a:rPr lang="en-US" sz="1800" b="0" dirty="0"/>
              <a:t>, </a:t>
            </a:r>
            <a:r>
              <a:rPr lang="en-US" sz="1800" b="0" dirty="0" smtClean="0"/>
              <a:t>approval, installation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Final ODH assessment, with </a:t>
            </a:r>
            <a:r>
              <a:rPr lang="en-US" sz="1800" b="0" dirty="0" err="1" smtClean="0"/>
              <a:t>Cryo</a:t>
            </a:r>
            <a:r>
              <a:rPr lang="en-US" sz="1800" b="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800" b="0" dirty="0" smtClean="0"/>
              <a:t>Standard industrial hazards (electrical, fall protection, emergency egress, magnetic and RF field exposure, etc.)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FSAD update (Rev 8) incorporating hazards assessment and mitigations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ASE development and submittal (Rev 8) for TJSO approval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Commissioning Plan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(Internal or External?) Review </a:t>
            </a:r>
            <a:r>
              <a:rPr lang="en-US" sz="1800" b="0" dirty="0"/>
              <a:t>of Commissioning </a:t>
            </a:r>
            <a:r>
              <a:rPr lang="en-US" sz="1800" b="0" dirty="0" smtClean="0"/>
              <a:t>Plan (CP)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Operations </a:t>
            </a:r>
            <a:r>
              <a:rPr lang="en-US" sz="1800" b="0" dirty="0" smtClean="0"/>
              <a:t>plan/procedure development (related to Accelerator Operations Directives? Borrow from and scale down LERF procedures?)</a:t>
            </a:r>
            <a:endParaRPr lang="en-US" sz="1800" b="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Decision about type of ARR and who participates – external/internal/combo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Accelerator Readiness Review Plan Review (can be done with CP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Work with SSG to implement PSS, RCD to implement CARMS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Conduct Hot Checkout (test all installed systems – ready for safe/effective ops)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Conduct ARR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Obtain TJSO permission to commission UITF (must include </a:t>
            </a:r>
            <a:r>
              <a:rPr lang="en-US" sz="1800" b="0" dirty="0" err="1" smtClean="0"/>
              <a:t>shileding</a:t>
            </a:r>
            <a:r>
              <a:rPr lang="en-US" sz="1800" b="0" dirty="0" smtClean="0"/>
              <a:t> effectiveness check, verification of safety device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Commissioning results report</a:t>
            </a:r>
            <a:endParaRPr lang="en-US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Obtain TJSO permission to </a:t>
            </a:r>
            <a:r>
              <a:rPr lang="en-US" sz="1800" b="0" dirty="0" smtClean="0"/>
              <a:t>operate UITF</a:t>
            </a:r>
            <a:endParaRPr lang="en-US" sz="18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346882" y="6278723"/>
            <a:ext cx="57172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Hari has agreed to work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0132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cs typeface="Minion Pro"/>
              </a:rPr>
              <a:t>Building the 350 kV Gun</a:t>
            </a:r>
            <a:endParaRPr lang="en-US" sz="4000" cap="small" dirty="0"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73393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Start with “dummy” electrodes and test different insulators and cathode screening electrode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Figure 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893618" y="2061471"/>
            <a:ext cx="7356763" cy="38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From </a:t>
            </a:r>
            <a:r>
              <a:rPr lang="en-US" dirty="0" smtClean="0"/>
              <a:t>July 31, </a:t>
            </a:r>
            <a:r>
              <a:rPr lang="en-US" dirty="0" smtClean="0"/>
              <a:t>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7" y="652833"/>
            <a:ext cx="84417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u="sng" dirty="0"/>
              <a:t>Discussion Notes</a:t>
            </a:r>
            <a:r>
              <a:rPr lang="en-US" sz="2000" u="sng" dirty="0" smtClean="0"/>
              <a:t>:</a:t>
            </a:r>
            <a:endParaRPr lang="en-US" sz="2000" dirty="0"/>
          </a:p>
          <a:p>
            <a:pPr>
              <a:spcAft>
                <a:spcPts val="1400"/>
              </a:spcAft>
            </a:pPr>
            <a:r>
              <a:rPr lang="en-US" sz="2000" dirty="0" smtClean="0"/>
              <a:t>Emphasis </a:t>
            </a:r>
            <a:r>
              <a:rPr lang="en-US" sz="2000" dirty="0"/>
              <a:t>was made to ensure the UITF area </a:t>
            </a:r>
            <a:r>
              <a:rPr lang="en-US" sz="2000" u="sng" dirty="0"/>
              <a:t>ODH analysis </a:t>
            </a:r>
            <a:r>
              <a:rPr lang="en-US" sz="2000" dirty="0"/>
              <a:t>includes a </a:t>
            </a:r>
            <a:r>
              <a:rPr lang="en-US" sz="2000" dirty="0" err="1"/>
              <a:t>Cryo</a:t>
            </a:r>
            <a:r>
              <a:rPr lang="en-US" sz="2000" dirty="0"/>
              <a:t> assessment.  Dick </a:t>
            </a:r>
            <a:r>
              <a:rPr lang="en-US" sz="2000" dirty="0" smtClean="0"/>
              <a:t>Owen, </a:t>
            </a:r>
            <a:r>
              <a:rPr lang="en-US" sz="2000" dirty="0"/>
              <a:t>EHS&amp;Q, will contact </a:t>
            </a:r>
            <a:r>
              <a:rPr lang="en-US" sz="2000" dirty="0" smtClean="0"/>
              <a:t>Mat </a:t>
            </a:r>
            <a:r>
              <a:rPr lang="en-US" sz="2000" dirty="0"/>
              <a:t>Wright, </a:t>
            </a:r>
            <a:r>
              <a:rPr lang="en-US" sz="2000" dirty="0" err="1"/>
              <a:t>Cryo</a:t>
            </a:r>
            <a:r>
              <a:rPr lang="en-US" sz="2000" dirty="0"/>
              <a:t> to go over the layout and address ventilation concerns.  </a:t>
            </a:r>
            <a:r>
              <a:rPr lang="en-US" sz="2000" dirty="0" smtClean="0"/>
              <a:t>Worst case </a:t>
            </a:r>
            <a:r>
              <a:rPr lang="en-US" sz="2000" dirty="0"/>
              <a:t>scenario of ~1,500 </a:t>
            </a:r>
            <a:r>
              <a:rPr lang="en-US" sz="2000" dirty="0" smtClean="0"/>
              <a:t>liters from </a:t>
            </a:r>
            <a:r>
              <a:rPr lang="en-US" sz="2000" dirty="0" err="1" smtClean="0"/>
              <a:t>HDIce</a:t>
            </a:r>
            <a:r>
              <a:rPr lang="en-US" sz="2000" dirty="0" smtClean="0"/>
              <a:t> plus 400 liters from ¼ CM.  But Will </a:t>
            </a:r>
            <a:r>
              <a:rPr lang="en-US" sz="2000" dirty="0"/>
              <a:t>O. points out that the </a:t>
            </a:r>
            <a:r>
              <a:rPr lang="en-US" sz="2000" dirty="0" err="1"/>
              <a:t>cryo</a:t>
            </a:r>
            <a:r>
              <a:rPr lang="en-US" sz="2000" dirty="0"/>
              <a:t> lines will drive the capacity for defining a worst case </a:t>
            </a:r>
            <a:r>
              <a:rPr lang="en-US" sz="2000" dirty="0" smtClean="0"/>
              <a:t>scenario (i.e., the CTF represents a bigger helium supply).</a:t>
            </a:r>
            <a:endParaRPr lang="en-US" sz="2000" dirty="0"/>
          </a:p>
          <a:p>
            <a:pPr>
              <a:spcAft>
                <a:spcPts val="1400"/>
              </a:spcAft>
            </a:pPr>
            <a:r>
              <a:rPr lang="en-US" sz="2000" dirty="0"/>
              <a:t>Milestones Update slide.  Mont would like Andy to schedule out what Physics needs to complete prior to going into the UITF.  Andy mentioned 1 of 3 sets of targets would be ready.  He needs about 3 months of work in the cave before the August 2016 beam to </a:t>
            </a:r>
            <a:r>
              <a:rPr lang="en-US" sz="2000" dirty="0" err="1"/>
              <a:t>HDice</a:t>
            </a:r>
            <a:r>
              <a:rPr lang="en-US" sz="2000" dirty="0"/>
              <a:t>.  Matt describes their group’s plan to operate the ITF at ~33% in support of </a:t>
            </a:r>
            <a:r>
              <a:rPr lang="en-US" sz="2000" dirty="0" err="1"/>
              <a:t>HDIce</a:t>
            </a:r>
            <a:r>
              <a:rPr lang="en-US" sz="2000" dirty="0"/>
              <a:t> in the early days, but then hopes that </a:t>
            </a:r>
            <a:r>
              <a:rPr lang="en-US" sz="2000" dirty="0" err="1"/>
              <a:t>Accel</a:t>
            </a:r>
            <a:r>
              <a:rPr lang="en-US" sz="2000" dirty="0"/>
              <a:t> Ops would take over.  Andy indicates that further discussion is needed on the ops plans</a:t>
            </a:r>
            <a:r>
              <a:rPr lang="en-US" sz="2000" dirty="0" smtClean="0"/>
              <a:t>.</a:t>
            </a:r>
          </a:p>
          <a:p>
            <a:pPr>
              <a:spcAft>
                <a:spcPts val="1400"/>
              </a:spcAft>
            </a:pPr>
            <a:r>
              <a:rPr lang="en-US" sz="2000" dirty="0" smtClean="0"/>
              <a:t>Schedule </a:t>
            </a:r>
            <a:r>
              <a:rPr lang="en-US" sz="2000" dirty="0"/>
              <a:t>Ramifications slide: Plan work towards the Jan 2016 milestone of ¼ CM commissioning (no beam).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8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381000"/>
            <a:ext cx="6608763" cy="78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1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2907"/>
            <a:ext cx="9144001" cy="50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758" y="94268"/>
            <a:ext cx="821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Approved Labyrinth and a plan for 100uA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003" y="5770782"/>
            <a:ext cx="74216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Plus: augment ceiling shielding, maybe some restricted areas, and be generous with local shielding of dumps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 bwMode="auto">
          <a:xfrm>
            <a:off x="536758" y="3912124"/>
            <a:ext cx="2451539" cy="6881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9677" y="808348"/>
            <a:ext cx="689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Today’s layout, ready to cut metal…..</a:t>
            </a:r>
            <a:endParaRPr lang="en-US" b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450" y="5375480"/>
            <a:ext cx="8348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err="1" smtClean="0">
                <a:latin typeface="+mn-lt"/>
              </a:rPr>
              <a:t>Cryo</a:t>
            </a:r>
            <a:r>
              <a:rPr lang="en-US" sz="1600" b="0" dirty="0" smtClean="0">
                <a:latin typeface="+mn-lt"/>
              </a:rPr>
              <a:t> lines hug the wall, waveguides on same side as </a:t>
            </a:r>
            <a:r>
              <a:rPr lang="en-US" sz="1600" b="0" dirty="0" err="1" smtClean="0">
                <a:latin typeface="+mn-lt"/>
              </a:rPr>
              <a:t>cryo</a:t>
            </a:r>
            <a:r>
              <a:rPr lang="en-US" sz="1600" b="0" dirty="0" smtClean="0">
                <a:latin typeface="+mn-lt"/>
              </a:rPr>
              <a:t> lines</a:t>
            </a:r>
          </a:p>
          <a:p>
            <a:pPr algn="ctr"/>
            <a:r>
              <a:rPr lang="en-US" sz="1600" b="0" dirty="0" smtClean="0">
                <a:latin typeface="+mn-lt"/>
              </a:rPr>
              <a:t>Heat exchanger added to the mix, Rao says this will make things more efficient and stable</a:t>
            </a:r>
            <a:endParaRPr lang="en-US" sz="1600" b="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16600" y="1520190"/>
            <a:ext cx="9906000" cy="3848100"/>
            <a:chOff x="-416600" y="1520190"/>
            <a:chExt cx="9906000" cy="38481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5" r="4359"/>
            <a:stretch/>
          </p:blipFill>
          <p:spPr bwMode="auto">
            <a:xfrm rot="10800000">
              <a:off x="-416600" y="1520190"/>
              <a:ext cx="9906000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701479" y="4903827"/>
              <a:ext cx="2726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Design by Shaun Gregory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3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1286"/>
          <a:stretch/>
        </p:blipFill>
        <p:spPr bwMode="auto">
          <a:xfrm rot="10800000">
            <a:off x="-361949" y="1663383"/>
            <a:ext cx="9734550" cy="367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550" y="998197"/>
            <a:ext cx="791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err="1" smtClean="0">
                <a:latin typeface="+mn-lt"/>
              </a:rPr>
              <a:t>Cryo</a:t>
            </a:r>
            <a:r>
              <a:rPr lang="en-US" sz="2800" b="0" dirty="0" smtClean="0">
                <a:latin typeface="+mn-lt"/>
              </a:rPr>
              <a:t> lines compatible with old and new ¼ CM…</a:t>
            </a:r>
            <a:endParaRPr lang="en-US" sz="2800" b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831" y="5460720"/>
            <a:ext cx="6655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latin typeface="+mn-lt"/>
              </a:rPr>
              <a:t>Looks similar to our “upgrade injector” front end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From </a:t>
            </a:r>
            <a:r>
              <a:rPr lang="en-US" dirty="0" smtClean="0"/>
              <a:t>July 31, </a:t>
            </a:r>
            <a:r>
              <a:rPr lang="en-US" dirty="0" smtClean="0"/>
              <a:t>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8" y="803719"/>
            <a:ext cx="84417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Issues &amp; Concerns: </a:t>
            </a:r>
          </a:p>
          <a:p>
            <a:pPr lvl="0"/>
            <a:r>
              <a:rPr lang="en-US" sz="2000" dirty="0"/>
              <a:t>CTF capacity to run 3 </a:t>
            </a:r>
            <a:r>
              <a:rPr lang="en-US" sz="2000" dirty="0" err="1"/>
              <a:t>LHe</a:t>
            </a:r>
            <a:r>
              <a:rPr lang="en-US" sz="2000" dirty="0"/>
              <a:t> Users: meetings being held to evaluate path forward.  J. Preble has the lead and action item from the P&amp;C meeting.</a:t>
            </a:r>
          </a:p>
          <a:p>
            <a:pPr lvl="0"/>
            <a:r>
              <a:rPr lang="en-US" sz="2000" dirty="0"/>
              <a:t>Andrew wondered if the UITF should get all the new parts.  Perhaps the new parts could be installed in the machine and the older parts be used in the UITF.</a:t>
            </a:r>
          </a:p>
          <a:p>
            <a:endParaRPr lang="en-US" sz="2000" u="sng" dirty="0" smtClean="0"/>
          </a:p>
          <a:p>
            <a:r>
              <a:rPr lang="en-US" sz="2000" u="sng" dirty="0" smtClean="0"/>
              <a:t>New </a:t>
            </a:r>
            <a:r>
              <a:rPr lang="en-US" sz="2000" u="sng" dirty="0"/>
              <a:t>Action Items</a:t>
            </a:r>
            <a:r>
              <a:rPr lang="en-US" sz="2000" u="sng" dirty="0" smtClean="0"/>
              <a:t>: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M. </a:t>
            </a:r>
            <a:r>
              <a:rPr lang="en-US" sz="2000" dirty="0" err="1"/>
              <a:t>Poelker</a:t>
            </a:r>
            <a:r>
              <a:rPr lang="en-US" sz="2000" dirty="0"/>
              <a:t>/W. Akers:  create a detailed schedule with milestones that can be updated during each meeting. </a:t>
            </a:r>
            <a:r>
              <a:rPr lang="en-US" sz="2000" dirty="0" smtClean="0"/>
              <a:t>Work </a:t>
            </a:r>
            <a:r>
              <a:rPr lang="en-US" sz="2000" dirty="0"/>
              <a:t>in progress. Goal is to show progress during each update meeting.  A simple </a:t>
            </a:r>
            <a:r>
              <a:rPr lang="en-US" sz="2000" dirty="0" err="1"/>
              <a:t>gantt</a:t>
            </a:r>
            <a:r>
              <a:rPr lang="en-US" sz="2000" dirty="0"/>
              <a:t> chart would work.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</a:t>
            </a:r>
            <a:r>
              <a:rPr lang="en-US" sz="2000" dirty="0"/>
              <a:t>. </a:t>
            </a:r>
            <a:r>
              <a:rPr lang="en-US" sz="2000" dirty="0" err="1"/>
              <a:t>Poelker</a:t>
            </a:r>
            <a:r>
              <a:rPr lang="en-US" sz="2000" dirty="0"/>
              <a:t>: Add an Estimate to Complete (ETC) slide to the monthly briefing.  Develop a “Spend Profile”, particularly for procurements, to understand when funds are needed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A. </a:t>
            </a:r>
            <a:r>
              <a:rPr lang="en-US" sz="2000" dirty="0" err="1"/>
              <a:t>Sandorfi</a:t>
            </a:r>
            <a:r>
              <a:rPr lang="en-US" sz="2000" dirty="0"/>
              <a:t>/W. Akers: prepare a schedule of activities for </a:t>
            </a:r>
            <a:r>
              <a:rPr lang="en-US" sz="2000" dirty="0" err="1"/>
              <a:t>HDIce</a:t>
            </a:r>
            <a:r>
              <a:rPr lang="en-US" sz="2000" dirty="0"/>
              <a:t> to complete before the Aug 2016 beam to </a:t>
            </a:r>
            <a:r>
              <a:rPr lang="en-US" sz="2000" dirty="0" err="1"/>
              <a:t>HDIce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Commission 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Beam to cup in front of ¼ cm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Beam to cup in front of </a:t>
            </a:r>
            <a:r>
              <a:rPr lang="en-US" dirty="0" err="1" smtClean="0"/>
              <a:t>HDIce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Shielding approval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poelker\AppData\Local\Temp\IMG_20150810_104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7" y="954653"/>
            <a:ext cx="6528766" cy="48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4779" y="29337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Cave 1 cleared out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5220" y="0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 then filled back 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G:\my_pix\0827151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70" y="810703"/>
            <a:ext cx="3197225" cy="42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my_pix\0827151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94" y="810704"/>
            <a:ext cx="3216470" cy="42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6294" y="5107691"/>
            <a:ext cx="7348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Unistrut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added to walls for utilities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LCW piping being installed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beamline girders in house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S&amp;A checked monuments, identified gun and girder locations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89084</TotalTime>
  <Pages>1</Pages>
  <Words>2995</Words>
  <Application>Microsoft Office PowerPoint</Application>
  <PresentationFormat>Letter Paper (8.5x11 in)</PresentationFormat>
  <Paragraphs>609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Custom Design</vt:lpstr>
      <vt:lpstr>UITF Project Status Meeting </vt:lpstr>
      <vt:lpstr>Outline</vt:lpstr>
      <vt:lpstr>PowerPoint Presentation</vt:lpstr>
      <vt:lpstr>PowerPoint Presentation</vt:lpstr>
      <vt:lpstr>PowerPoint Presentation</vt:lpstr>
      <vt:lpstr>Highlights</vt:lpstr>
      <vt:lpstr>Highlights</vt:lpstr>
      <vt:lpstr>PowerPoint Presentation</vt:lpstr>
      <vt:lpstr>PowerPoint Presentation</vt:lpstr>
      <vt:lpstr>Rack layout now more clearly defined</vt:lpstr>
      <vt:lpstr>PowerPoint Presentation</vt:lpstr>
      <vt:lpstr>PowerPoint Presentation</vt:lpstr>
      <vt:lpstr>PowerPoint Presentation</vt:lpstr>
      <vt:lpstr>PowerPoint Presentation</vt:lpstr>
      <vt:lpstr>Shaun Gregory has started the MeV beamline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Update</vt:lpstr>
      <vt:lpstr>Schedule Ramifications </vt:lpstr>
      <vt:lpstr>Schedule Ramifications </vt:lpstr>
      <vt:lpstr>Schedule Ramifications </vt:lpstr>
      <vt:lpstr>Schedule Ramifications </vt:lpstr>
      <vt:lpstr>PowerPoint Presentation</vt:lpstr>
      <vt:lpstr>FY16 Procurements?</vt:lpstr>
      <vt:lpstr>Issues &amp; Concerns</vt:lpstr>
      <vt:lpstr>Summary</vt:lpstr>
      <vt:lpstr>Backup Slides</vt:lpstr>
      <vt:lpstr>Original vs Current Cost Estimate</vt:lpstr>
      <vt:lpstr>Revised Estimates Breakdown</vt:lpstr>
      <vt:lpstr>Comparison Procurement Estimates (Direct $)</vt:lpstr>
      <vt:lpstr>FY14 and FY15 UITF Procurements</vt:lpstr>
      <vt:lpstr>UITF – Upgrade Injector Test Facility</vt:lpstr>
      <vt:lpstr>UITF – Upgrade Injector Test Facility</vt:lpstr>
      <vt:lpstr>UITF – Upgrade Injector Test Facility</vt:lpstr>
      <vt:lpstr>EHS&amp;Q related tasks (from Bob May)</vt:lpstr>
      <vt:lpstr>Building the 350 kV Gun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946</cp:revision>
  <cp:lastPrinted>2000-12-01T16:23:09Z</cp:lastPrinted>
  <dcterms:created xsi:type="dcterms:W3CDTF">2005-02-01T21:25:50Z</dcterms:created>
  <dcterms:modified xsi:type="dcterms:W3CDTF">2015-08-31T11:57:15Z</dcterms:modified>
</cp:coreProperties>
</file>