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420" r:id="rId3"/>
    <p:sldId id="423" r:id="rId4"/>
    <p:sldId id="426" r:id="rId5"/>
    <p:sldId id="427" r:id="rId6"/>
    <p:sldId id="428" r:id="rId7"/>
    <p:sldId id="3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7" autoAdjust="0"/>
    <p:restoredTop sz="92781"/>
  </p:normalViewPr>
  <p:slideViewPr>
    <p:cSldViewPr snapToGrid="0" snapToObjects="1">
      <p:cViewPr varScale="1">
        <p:scale>
          <a:sx n="107" d="100"/>
          <a:sy n="107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DDFE3-3C84-224B-AA26-C379B613A19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C9F5-2DB8-9644-A765-51D64A70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9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2036-0C86-7A44-A938-0E412A7B3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247A4-FBBF-A94B-9999-59C807D6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08C9-9A30-C340-957B-CE33E1DF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AD8A3-2AA3-044D-A6C7-B3B602EF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79527-54F3-B645-89A1-33E07559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A91E-E64C-9E40-85B1-38F6F62D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B9751-C973-E643-B550-920766300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5FB16-E621-F24F-82EC-3C73D45A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B9F93-A52C-E64F-BDF3-E6C7D929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A9109-4CF7-CD4E-8493-50E39D9B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086D96-ABA3-2B41-BFEE-EF6274B55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F1DE-F029-F947-BB66-8F1FA76A7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D6ED5-5955-0148-B2C5-34B3E539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0DE8E-4B24-034A-9B88-85656DAC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8D747-BF6C-2C43-A0F8-98042258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992F-C991-2744-BFE6-8D81D844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EB30-AF97-DE43-B4DC-0738D3B7F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36407-B9B2-1C43-9E87-8E0057C6A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C66E-7574-1144-8473-BA79525E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79C99-7DC0-3948-891B-1B80F96E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FC2A-C952-C340-A9B5-E1305AEB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A11E5-FD9B-1844-BC05-CCC123D6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3ED1-420A-9D4A-982C-515C56FE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D0870-9C48-8045-B703-DBF92311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B67E8-EB07-5E46-BCD6-E11A03FC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8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A3875-FF48-5249-9DC9-B494BE4B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C1F51-675A-A44D-9AA2-E84A7CF22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0C3DF-FE2B-0C41-BF17-110934B0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98348-0FF5-3549-BAAC-A25365E1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5FCBF-BFF4-9A4B-A0ED-F919BC33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9D118-347B-A64B-832C-1462CEC6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B80B-6AA3-534F-894E-C6EE35BC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C9337-7E9C-2E4D-93EF-417C2FC2B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FF526-2D21-E049-9AA9-119FB09D1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6F6116-721B-C148-BDBF-B33821CEB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327B2-4B20-FC48-912D-73A294CAA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C6778-01FC-B540-A4C7-4A5DBF0F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08667-B2C6-D643-B4F7-18C98B0D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ECAD7-C6BD-E046-8FB8-D9AE9AF7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65A7-3BB1-4248-AF08-031457A3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7D544-7856-ED4D-88CB-6827C3E1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C5C9B-5BDB-5D4C-A742-BB6AC8C5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E412E-C1FC-834C-978A-737A8D6D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1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AB6C1-A564-EC4E-A6FC-19096D7C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C43872-C53B-9E4D-8D97-F223BDB6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B838-7047-5042-9AA7-D9EC4D32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0467-ECDF-CA45-B300-A1EB0B32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2AA2-CE4F-B346-9B8B-E63936AAC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50FD6-5BF3-3740-9EDA-9F01DD2FE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B8D0F-7B9F-9943-8032-2BCC95F0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00E62-FCF3-1C4A-A2CF-2AD37ECC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4085E-A9D8-E141-9727-F435DA29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179C-321A-E749-87D6-3C877FFC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7638CD-A521-2F40-B649-F50398D86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84F1D-4680-F545-9E48-5A87CE5E8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C01A6-5A7F-D945-A4B2-C19A0CE5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C21AF-4999-244D-BFF7-03B3EE6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AC90-F5E4-6944-9E6F-67DADD22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6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AC852-AB1C-1D4E-BABB-E507F6C6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5A602-D6F4-B54B-84DB-C31D90AE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761B-4780-B14D-8056-015221193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347F-9700-734A-A909-5B47B056A9A7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692E6-78BF-D24B-BA61-085937280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6DAB9-13CA-C748-B3CA-6B5A9A5CF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9ED2-7DB6-5844-8BB6-FB6517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0F78-A058-454F-A77A-E5E8D0D84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2125"/>
            <a:ext cx="9144000" cy="1747838"/>
          </a:xfrm>
        </p:spPr>
        <p:txBody>
          <a:bodyPr>
            <a:normAutofit/>
          </a:bodyPr>
          <a:lstStyle/>
          <a:p>
            <a:r>
              <a:rPr lang="en-US" dirty="0"/>
              <a:t>Beam envelope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964C1-A9C1-C944-BB9E-78360433F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10-21-2021</a:t>
            </a:r>
          </a:p>
          <a:p>
            <a:r>
              <a:rPr lang="en-US" dirty="0"/>
              <a:t>Xi Li</a:t>
            </a:r>
          </a:p>
        </p:txBody>
      </p:sp>
    </p:spTree>
    <p:extLst>
      <p:ext uri="{BB962C8B-B14F-4D97-AF65-F5344CB8AC3E}">
        <p14:creationId xmlns:p14="http://schemas.microsoft.com/office/powerpoint/2010/main" val="302089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/>
              <a:t>GPT simulations by Experimental settings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313"/>
              </p:ext>
            </p:extLst>
          </p:nvPr>
        </p:nvGraphicFramePr>
        <p:xfrm>
          <a:off x="775902" y="905839"/>
          <a:ext cx="10317917" cy="583636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388154">
                  <a:extLst>
                    <a:ext uri="{9D8B030D-6E8A-4147-A177-3AD203B41FA5}">
                      <a16:colId xmlns:a16="http://schemas.microsoft.com/office/drawing/2014/main" val="3454159223"/>
                    </a:ext>
                  </a:extLst>
                </a:gridCol>
                <a:gridCol w="994497">
                  <a:extLst>
                    <a:ext uri="{9D8B030D-6E8A-4147-A177-3AD203B41FA5}">
                      <a16:colId xmlns:a16="http://schemas.microsoft.com/office/drawing/2014/main" val="839848538"/>
                    </a:ext>
                  </a:extLst>
                </a:gridCol>
                <a:gridCol w="994497">
                  <a:extLst>
                    <a:ext uri="{9D8B030D-6E8A-4147-A177-3AD203B41FA5}">
                      <a16:colId xmlns:a16="http://schemas.microsoft.com/office/drawing/2014/main" val="116079470"/>
                    </a:ext>
                  </a:extLst>
                </a:gridCol>
                <a:gridCol w="3252838">
                  <a:extLst>
                    <a:ext uri="{9D8B030D-6E8A-4147-A177-3AD203B41FA5}">
                      <a16:colId xmlns:a16="http://schemas.microsoft.com/office/drawing/2014/main" val="473479378"/>
                    </a:ext>
                  </a:extLst>
                </a:gridCol>
                <a:gridCol w="2361933">
                  <a:extLst>
                    <a:ext uri="{9D8B030D-6E8A-4147-A177-3AD203B41FA5}">
                      <a16:colId xmlns:a16="http://schemas.microsoft.com/office/drawing/2014/main" val="2611646076"/>
                    </a:ext>
                  </a:extLst>
                </a:gridCol>
                <a:gridCol w="1325998">
                  <a:extLst>
                    <a:ext uri="{9D8B030D-6E8A-4147-A177-3AD203B41FA5}">
                      <a16:colId xmlns:a16="http://schemas.microsoft.com/office/drawing/2014/main" val="2922602074"/>
                    </a:ext>
                  </a:extLst>
                </a:gridCol>
              </a:tblGrid>
              <a:tr h="159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Previous GPT settings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Exp settings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comments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3492615"/>
                  </a:ext>
                </a:extLst>
              </a:tr>
              <a:tr h="159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cathode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s/z (m)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 kV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 kV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652176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MFHK101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207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0180184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dipole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MDSK201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8922909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MFBK202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1.9912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171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44526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MFQK203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3.1308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1034845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MFAK301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3.9593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261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0982681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MFDK302A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4.5333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111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0996916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MFDK302B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4.7622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-111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2975626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MFAK303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5.3232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 200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2324196"/>
                  </a:ext>
                </a:extLst>
              </a:tr>
              <a:tr h="159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buncher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RIBK401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6.1584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zero phase, 0.09 MV/m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34?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892711"/>
                  </a:ext>
                </a:extLst>
              </a:tr>
              <a:tr h="30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MFQK403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7.4533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-124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000562"/>
                  </a:ext>
                </a:extLst>
              </a:tr>
              <a:tr h="3187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Booster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2-cell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9.2552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 0.91 MeV/c (kinetic: 0.533 MeV)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2.0, to 1.05 MeV/c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Crest energy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5270321"/>
                  </a:ext>
                </a:extLst>
              </a:tr>
              <a:tr h="1593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7-cell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10.082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 8 MeV/c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9.6, to 8 MeV/c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4487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quad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MQJM501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14.0073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-310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-147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4290814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quad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MQJM502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14.6523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0291540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quad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MQJM503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15.3083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-58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4063449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quad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MQJM504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16.6043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-17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0484331"/>
                  </a:ext>
                </a:extLst>
              </a:tr>
              <a:tr h="318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solenoid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MPTM602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20.085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0.215 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110 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326860"/>
                  </a:ext>
                </a:extLst>
              </a:tr>
              <a:tr h="159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(Peak amplitude on axis)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3382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12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/>
              <a:t>Comparison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4" y="242341"/>
            <a:ext cx="10410825" cy="6553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88324" y="4946073"/>
            <a:ext cx="277091" cy="803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25908" y="4576741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MFAK303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6869" y="377317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Buncher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178542" y="288646"/>
            <a:ext cx="181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Magnets </a:t>
            </a:r>
            <a:r>
              <a:rPr lang="en-US" dirty="0" err="1"/>
              <a:t>setpoint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3114" y="5537260"/>
            <a:ext cx="910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Booster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8469" y="161268"/>
            <a:ext cx="251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Nemix</a:t>
            </a:r>
            <a:r>
              <a:rPr lang="en-US" dirty="0"/>
              <a:t>: 0.1 pi*mm*</a:t>
            </a:r>
            <a:r>
              <a:rPr lang="en-US" dirty="0" err="1"/>
              <a:t>mrad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CAE5C-367C-974F-810E-B6CEB25A0DB2}"/>
              </a:ext>
            </a:extLst>
          </p:cNvPr>
          <p:cNvSpPr txBox="1"/>
          <p:nvPr/>
        </p:nvSpPr>
        <p:spPr>
          <a:xfrm>
            <a:off x="345989" y="4072737"/>
            <a:ext cx="272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Dot: viewer measurements</a:t>
            </a:r>
          </a:p>
        </p:txBody>
      </p:sp>
    </p:spTree>
    <p:extLst>
      <p:ext uri="{BB962C8B-B14F-4D97-AF65-F5344CB8AC3E}">
        <p14:creationId xmlns:p14="http://schemas.microsoft.com/office/powerpoint/2010/main" val="74456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 err="1"/>
              <a:t>Peppo</a:t>
            </a:r>
            <a:r>
              <a:rPr lang="en-US" sz="2800" dirty="0"/>
              <a:t> off, Viewer measurements.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0872" y="1420068"/>
            <a:ext cx="6971476" cy="4686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659" y="1420068"/>
            <a:ext cx="6915462" cy="47499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3914" y="4008127"/>
            <a:ext cx="248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through ITVM504.</a:t>
            </a:r>
          </a:p>
        </p:txBody>
      </p:sp>
      <p:sp>
        <p:nvSpPr>
          <p:cNvPr id="7" name="Oval 6"/>
          <p:cNvSpPr/>
          <p:nvPr/>
        </p:nvSpPr>
        <p:spPr>
          <a:xfrm>
            <a:off x="4530433" y="3361499"/>
            <a:ext cx="969822" cy="3930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8E6BEF-FD4C-F742-AC84-40EB2FB877BF}"/>
              </a:ext>
            </a:extLst>
          </p:cNvPr>
          <p:cNvSpPr txBox="1"/>
          <p:nvPr/>
        </p:nvSpPr>
        <p:spPr>
          <a:xfrm>
            <a:off x="3912358" y="3050061"/>
            <a:ext cx="194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comparable.</a:t>
            </a:r>
          </a:p>
        </p:txBody>
      </p:sp>
    </p:spTree>
    <p:extLst>
      <p:ext uri="{BB962C8B-B14F-4D97-AF65-F5344CB8AC3E}">
        <p14:creationId xmlns:p14="http://schemas.microsoft.com/office/powerpoint/2010/main" val="151036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 err="1"/>
              <a:t>Peppo</a:t>
            </a:r>
            <a:r>
              <a:rPr lang="en-US" sz="2800" dirty="0"/>
              <a:t> off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123825"/>
            <a:ext cx="9896475" cy="6610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604" y="4576741"/>
            <a:ext cx="1290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MFDK302A</a:t>
            </a:r>
          </a:p>
          <a:p>
            <a:r>
              <a:rPr lang="en-US" dirty="0"/>
              <a:t>MFDk302B</a:t>
            </a:r>
          </a:p>
          <a:p>
            <a:endParaRPr lang="en-US" dirty="0"/>
          </a:p>
          <a:p>
            <a:r>
              <a:rPr lang="en-US" dirty="0"/>
              <a:t>No change?</a:t>
            </a:r>
          </a:p>
        </p:txBody>
      </p:sp>
    </p:spTree>
    <p:extLst>
      <p:ext uri="{BB962C8B-B14F-4D97-AF65-F5344CB8AC3E}">
        <p14:creationId xmlns:p14="http://schemas.microsoft.com/office/powerpoint/2010/main" val="221074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 err="1"/>
              <a:t>Peppo</a:t>
            </a:r>
            <a:r>
              <a:rPr lang="en-US" sz="2800" dirty="0"/>
              <a:t>  </a:t>
            </a:r>
            <a:r>
              <a:rPr lang="en-US" sz="2800" dirty="0" err="1"/>
              <a:t>solenod</a:t>
            </a:r>
            <a:r>
              <a:rPr lang="en-US" sz="2800" dirty="0"/>
              <a:t> off, Simulation comparison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35505" b="31735"/>
          <a:stretch/>
        </p:blipFill>
        <p:spPr>
          <a:xfrm>
            <a:off x="1716476" y="1300160"/>
            <a:ext cx="8463776" cy="5557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1569" y="1158354"/>
            <a:ext cx="90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Simulated </a:t>
            </a:r>
            <a:r>
              <a:rPr lang="en-US" dirty="0" err="1"/>
              <a:t>Nemix</a:t>
            </a:r>
            <a:r>
              <a:rPr lang="en-US" dirty="0"/>
              <a:t>: 0.1 pi*mm*</a:t>
            </a:r>
            <a:r>
              <a:rPr lang="en-US" dirty="0" err="1"/>
              <a:t>mrad</a:t>
            </a:r>
            <a:r>
              <a:rPr lang="en-US" dirty="0"/>
              <a:t> in simulations.        Dennis measurement: 0.3 pi*mm*</a:t>
            </a:r>
            <a:r>
              <a:rPr lang="en-US" dirty="0" err="1"/>
              <a:t>mrad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98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59" y="115797"/>
            <a:ext cx="10515600" cy="866060"/>
          </a:xfrm>
        </p:spPr>
        <p:txBody>
          <a:bodyPr>
            <a:normAutofit/>
          </a:bodyPr>
          <a:lstStyle/>
          <a:p>
            <a:r>
              <a:rPr lang="en-US" sz="2800" dirty="0"/>
              <a:t>Appendix: Viewer information, 10-12-2021 updated.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52313"/>
              </p:ext>
            </p:extLst>
          </p:nvPr>
        </p:nvGraphicFramePr>
        <p:xfrm>
          <a:off x="732020" y="1780989"/>
          <a:ext cx="2858124" cy="310705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714531">
                  <a:extLst>
                    <a:ext uri="{9D8B030D-6E8A-4147-A177-3AD203B41FA5}">
                      <a16:colId xmlns:a16="http://schemas.microsoft.com/office/drawing/2014/main" val="705312597"/>
                    </a:ext>
                  </a:extLst>
                </a:gridCol>
                <a:gridCol w="714531">
                  <a:extLst>
                    <a:ext uri="{9D8B030D-6E8A-4147-A177-3AD203B41FA5}">
                      <a16:colId xmlns:a16="http://schemas.microsoft.com/office/drawing/2014/main" val="3134057181"/>
                    </a:ext>
                  </a:extLst>
                </a:gridCol>
                <a:gridCol w="714531">
                  <a:extLst>
                    <a:ext uri="{9D8B030D-6E8A-4147-A177-3AD203B41FA5}">
                      <a16:colId xmlns:a16="http://schemas.microsoft.com/office/drawing/2014/main" val="1722132360"/>
                    </a:ext>
                  </a:extLst>
                </a:gridCol>
                <a:gridCol w="714531">
                  <a:extLst>
                    <a:ext uri="{9D8B030D-6E8A-4147-A177-3AD203B41FA5}">
                      <a16:colId xmlns:a16="http://schemas.microsoft.com/office/drawing/2014/main" val="334941941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Viewer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theta (degree)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mm/pixel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2770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0.148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85136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K201A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5310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K202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0.099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0050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K203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03919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K203A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0.109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4210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K302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65825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K401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0.096</a:t>
                      </a:r>
                    </a:p>
                  </a:txBody>
                  <a:tcPr marL="0" marR="0" marT="0" marB="0" anchor="ctr"/>
                </a:tc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59981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21203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K403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0.122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4085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98152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M401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34203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M504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0.063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6131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M601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0.066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64819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M603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0.092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15443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M604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798517"/>
                  </a:ext>
                </a:extLst>
              </a:tr>
            </a:tbl>
          </a:graphicData>
        </a:graphic>
      </p:graphicFrame>
      <p:sp>
        <p:nvSpPr>
          <p:cNvPr id="9" name="Shape 23">
            <a:extLst>
              <a:ext uri="{FF2B5EF4-FFF2-40B4-BE49-F238E27FC236}">
                <a16:creationId xmlns:a16="http://schemas.microsoft.com/office/drawing/2014/main" id="{7090A314-7975-C348-A4B4-230702A5625B}"/>
              </a:ext>
            </a:extLst>
          </p:cNvPr>
          <p:cNvSpPr/>
          <p:nvPr/>
        </p:nvSpPr>
        <p:spPr>
          <a:xfrm>
            <a:off x="4444168" y="3454562"/>
            <a:ext cx="738634" cy="989626"/>
          </a:xfrm>
          <a:prstGeom prst="rtTriangle">
            <a:avLst/>
          </a:prstGeom>
          <a:noFill/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sz="140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8A3DB3-A4D1-1B40-9A63-5819DB4CE319}"/>
              </a:ext>
            </a:extLst>
          </p:cNvPr>
          <p:cNvCxnSpPr>
            <a:cxnSpLocks/>
          </p:cNvCxnSpPr>
          <p:nvPr/>
        </p:nvCxnSpPr>
        <p:spPr>
          <a:xfrm>
            <a:off x="3832731" y="4442533"/>
            <a:ext cx="2127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070BB0-3054-9C4C-9699-A17AF0FDDE2B}"/>
              </a:ext>
            </a:extLst>
          </p:cNvPr>
          <p:cNvCxnSpPr>
            <a:cxnSpLocks/>
          </p:cNvCxnSpPr>
          <p:nvPr/>
        </p:nvCxnSpPr>
        <p:spPr>
          <a:xfrm flipV="1">
            <a:off x="5176682" y="2900777"/>
            <a:ext cx="0" cy="198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6B5ECC-491D-0145-8DE4-5440BC1EFB18}"/>
                  </a:ext>
                </a:extLst>
              </p:cNvPr>
              <p:cNvSpPr txBox="1"/>
              <p:nvPr/>
            </p:nvSpPr>
            <p:spPr>
              <a:xfrm>
                <a:off x="4712382" y="4099349"/>
                <a:ext cx="374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6B5ECC-491D-0145-8DE4-5440BC1EF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382" y="4099349"/>
                <a:ext cx="3741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>
            <a:extLst>
              <a:ext uri="{FF2B5EF4-FFF2-40B4-BE49-F238E27FC236}">
                <a16:creationId xmlns:a16="http://schemas.microsoft.com/office/drawing/2014/main" id="{8B05CB1D-839B-EC40-8566-F4427B056A07}"/>
              </a:ext>
            </a:extLst>
          </p:cNvPr>
          <p:cNvSpPr/>
          <p:nvPr/>
        </p:nvSpPr>
        <p:spPr>
          <a:xfrm rot="16429560">
            <a:off x="5016687" y="4011481"/>
            <a:ext cx="914400" cy="914400"/>
          </a:xfrm>
          <a:prstGeom prst="arc">
            <a:avLst>
              <a:gd name="adj1" fmla="val 16208072"/>
              <a:gd name="adj2" fmla="val 1744255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9FCF62-7022-8645-BE56-6A8DA3A61B72}"/>
                  </a:ext>
                </a:extLst>
              </p:cNvPr>
              <p:cNvSpPr txBox="1"/>
              <p:nvPr/>
            </p:nvSpPr>
            <p:spPr>
              <a:xfrm>
                <a:off x="4243842" y="3083009"/>
                <a:ext cx="9479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𝑖𝑒𝑤𝑒𝑟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9FCF62-7022-8645-BE56-6A8DA3A61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42" y="3083009"/>
                <a:ext cx="94795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D5F74BB-4775-624A-84A3-C4B224110F02}"/>
                  </a:ext>
                </a:extLst>
              </p:cNvPr>
              <p:cNvSpPr/>
              <p:nvPr/>
            </p:nvSpPr>
            <p:spPr>
              <a:xfrm>
                <a:off x="5270018" y="2828050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D5F74BB-4775-624A-84A3-C4B224110F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018" y="2828050"/>
                <a:ext cx="3679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F2344BB-6FC0-BF42-8B84-ABEF9C115B20}"/>
                  </a:ext>
                </a:extLst>
              </p:cNvPr>
              <p:cNvSpPr/>
              <p:nvPr/>
            </p:nvSpPr>
            <p:spPr>
              <a:xfrm>
                <a:off x="5794407" y="4468681"/>
                <a:ext cx="1814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𝑏𝑒𝑎𝑚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𝑑𝑖𝑟𝑒𝑐𝑡𝑖𝑜𝑛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F2344BB-6FC0-BF42-8B84-ABEF9C115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407" y="4468681"/>
                <a:ext cx="18148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F266172-5F2B-9345-9B61-DD35C50208B7}"/>
                  </a:ext>
                </a:extLst>
              </p:cNvPr>
              <p:cNvSpPr txBox="1"/>
              <p:nvPr/>
            </p:nvSpPr>
            <p:spPr>
              <a:xfrm>
                <a:off x="3811735" y="4533743"/>
                <a:ext cx="122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𝑎𝑚𝑒𝑟𝑎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F266172-5F2B-9345-9B61-DD35C5020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735" y="4533743"/>
                <a:ext cx="122753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58778"/>
              </p:ext>
            </p:extLst>
          </p:nvPr>
        </p:nvGraphicFramePr>
        <p:xfrm>
          <a:off x="6124633" y="1772715"/>
          <a:ext cx="5762566" cy="195072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209428">
                  <a:extLst>
                    <a:ext uri="{9D8B030D-6E8A-4147-A177-3AD203B41FA5}">
                      <a16:colId xmlns:a16="http://schemas.microsoft.com/office/drawing/2014/main" val="3493918817"/>
                    </a:ext>
                  </a:extLst>
                </a:gridCol>
                <a:gridCol w="953313">
                  <a:extLst>
                    <a:ext uri="{9D8B030D-6E8A-4147-A177-3AD203B41FA5}">
                      <a16:colId xmlns:a16="http://schemas.microsoft.com/office/drawing/2014/main" val="1382656975"/>
                    </a:ext>
                  </a:extLst>
                </a:gridCol>
                <a:gridCol w="1075701">
                  <a:extLst>
                    <a:ext uri="{9D8B030D-6E8A-4147-A177-3AD203B41FA5}">
                      <a16:colId xmlns:a16="http://schemas.microsoft.com/office/drawing/2014/main" val="3666392268"/>
                    </a:ext>
                  </a:extLst>
                </a:gridCol>
                <a:gridCol w="290241">
                  <a:extLst>
                    <a:ext uri="{9D8B030D-6E8A-4147-A177-3AD203B41FA5}">
                      <a16:colId xmlns:a16="http://schemas.microsoft.com/office/drawing/2014/main" val="1454560124"/>
                    </a:ext>
                  </a:extLst>
                </a:gridCol>
                <a:gridCol w="671784">
                  <a:extLst>
                    <a:ext uri="{9D8B030D-6E8A-4147-A177-3AD203B41FA5}">
                      <a16:colId xmlns:a16="http://schemas.microsoft.com/office/drawing/2014/main" val="3981358406"/>
                    </a:ext>
                  </a:extLst>
                </a:gridCol>
                <a:gridCol w="1562099">
                  <a:extLst>
                    <a:ext uri="{9D8B030D-6E8A-4147-A177-3AD203B41FA5}">
                      <a16:colId xmlns:a16="http://schemas.microsoft.com/office/drawing/2014/main" val="3535948473"/>
                    </a:ext>
                  </a:extLst>
                </a:gridCol>
              </a:tblGrid>
              <a:tr h="235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Initial distribution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0492164"/>
                  </a:ext>
                </a:extLst>
              </a:tr>
              <a:tr h="2359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Spacial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Transverse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sigma of 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0.325 mm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laser spot 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0034310"/>
                  </a:ext>
                </a:extLst>
              </a:tr>
              <a:tr h="235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Longitudinal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sigma of 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21.23 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laser temporal waveform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6420211"/>
                  </a:ext>
                </a:extLst>
              </a:tr>
              <a:tr h="2359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Momentum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0.04 eV @780 nm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840825"/>
                  </a:ext>
                </a:extLst>
              </a:tr>
              <a:tr h="235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uniform distribution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61215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BB6942F-DF7D-2140-AE17-B553C24B0609}"/>
              </a:ext>
            </a:extLst>
          </p:cNvPr>
          <p:cNvSpPr txBox="1"/>
          <p:nvPr/>
        </p:nvSpPr>
        <p:spPr>
          <a:xfrm>
            <a:off x="619932" y="1240065"/>
            <a:ext cx="16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Viewers’ angle.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B6942F-DF7D-2140-AE17-B553C24B0609}"/>
              </a:ext>
            </a:extLst>
          </p:cNvPr>
          <p:cNvSpPr txBox="1"/>
          <p:nvPr/>
        </p:nvSpPr>
        <p:spPr>
          <a:xfrm>
            <a:off x="7477932" y="1351087"/>
            <a:ext cx="3635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distribution in GPT simulations</a:t>
            </a:r>
          </a:p>
        </p:txBody>
      </p:sp>
    </p:spTree>
    <p:extLst>
      <p:ext uri="{BB962C8B-B14F-4D97-AF65-F5344CB8AC3E}">
        <p14:creationId xmlns:p14="http://schemas.microsoft.com/office/powerpoint/2010/main" val="285563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64659</TotalTime>
  <Words>362</Words>
  <Application>Microsoft Office PowerPoint</Application>
  <PresentationFormat>Widescreen</PresentationFormat>
  <Paragraphs>211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Beam envelope</vt:lpstr>
      <vt:lpstr>GPT simulations by Experimental settings</vt:lpstr>
      <vt:lpstr>Comparison</vt:lpstr>
      <vt:lpstr>Peppo off, Viewer measurements.</vt:lpstr>
      <vt:lpstr>Peppo off</vt:lpstr>
      <vt:lpstr>Peppo  solenod off, Simulation comparison</vt:lpstr>
      <vt:lpstr>Appendix: Viewer information, 10-12-2021 updated.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Xi</dc:creator>
  <cp:lastModifiedBy>Matthew Poelker</cp:lastModifiedBy>
  <cp:revision>532</cp:revision>
  <dcterms:created xsi:type="dcterms:W3CDTF">2020-04-23T22:54:04Z</dcterms:created>
  <dcterms:modified xsi:type="dcterms:W3CDTF">2021-10-28T21:32:46Z</dcterms:modified>
</cp:coreProperties>
</file>