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56" r:id="rId2"/>
    <p:sldId id="342" r:id="rId3"/>
    <p:sldId id="353" r:id="rId4"/>
    <p:sldId id="347" r:id="rId5"/>
    <p:sldId id="350" r:id="rId6"/>
    <p:sldId id="351" r:id="rId7"/>
    <p:sldId id="352" r:id="rId8"/>
    <p:sldId id="268" r:id="rId9"/>
    <p:sldId id="271" r:id="rId10"/>
    <p:sldId id="333" r:id="rId11"/>
    <p:sldId id="357" r:id="rId12"/>
    <p:sldId id="348" r:id="rId13"/>
    <p:sldId id="349" r:id="rId14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4" autoAdjust="0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-17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69818-A3ED-4307-B48C-49FF12D278F1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CD0B3-CF14-4ED1-885B-D86ED726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1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46308" y="6515125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6193" y="6497236"/>
            <a:ext cx="3312819" cy="3113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Accelerator Division All Hands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00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ctrTitle"/>
          </p:nvPr>
        </p:nvSpPr>
        <p:spPr>
          <a:xfrm>
            <a:off x="685800" y="829733"/>
            <a:ext cx="7772400" cy="1689535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Century Gothic" panose="020B0502020202020204" pitchFamily="34" charset="0"/>
              </a:rPr>
              <a:t>Center for Injectors and Sources</a:t>
            </a:r>
            <a:endParaRPr lang="en-US" b="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32391" y="2599267"/>
            <a:ext cx="7928361" cy="2573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Scientists</a:t>
            </a:r>
            <a:r>
              <a:rPr lang="en-US" sz="2400" dirty="0">
                <a:latin typeface="Calibri" panose="020F0502020204030204" pitchFamily="34" charset="0"/>
              </a:rPr>
              <a:t>: M. </a:t>
            </a:r>
            <a:r>
              <a:rPr lang="en-US" sz="2400" dirty="0" err="1">
                <a:latin typeface="Calibri" panose="020F0502020204030204" pitchFamily="34" charset="0"/>
              </a:rPr>
              <a:t>Poelker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</a:rPr>
              <a:t>J</a:t>
            </a:r>
            <a:r>
              <a:rPr lang="en-US" sz="2400" dirty="0">
                <a:latin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</a:rPr>
              <a:t>Grames</a:t>
            </a:r>
            <a:r>
              <a:rPr lang="en-US" sz="2400" dirty="0">
                <a:latin typeface="Calibri" panose="020F0502020204030204" pitchFamily="34" charset="0"/>
              </a:rPr>
              <a:t>, C. Hernandez-Garcia, </a:t>
            </a:r>
            <a:r>
              <a:rPr lang="en-US" sz="2400" dirty="0" smtClean="0">
                <a:latin typeface="Calibri" panose="020F0502020204030204" pitchFamily="34" charset="0"/>
              </a:rPr>
              <a:t>           R. Suleiman, M. Stutzman, and S</a:t>
            </a:r>
            <a:r>
              <a:rPr lang="en-US" sz="2400" dirty="0">
                <a:latin typeface="Calibri" panose="020F0502020204030204" pitchFamily="34" charset="0"/>
              </a:rPr>
              <a:t>. </a:t>
            </a:r>
            <a:r>
              <a:rPr lang="en-US" sz="2400" dirty="0" smtClean="0">
                <a:latin typeface="Calibri" panose="020F0502020204030204" pitchFamily="34" charset="0"/>
              </a:rPr>
              <a:t>Zhang</a:t>
            </a:r>
          </a:p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Postdoc: </a:t>
            </a:r>
            <a:r>
              <a:rPr lang="en-US" sz="2400" dirty="0">
                <a:latin typeface="Calibri" panose="020F0502020204030204" pitchFamily="34" charset="0"/>
              </a:rPr>
              <a:t>M. A. </a:t>
            </a:r>
            <a:r>
              <a:rPr lang="en-US" sz="2400" dirty="0" err="1" smtClean="0">
                <a:latin typeface="Calibri" panose="020F0502020204030204" pitchFamily="34" charset="0"/>
              </a:rPr>
              <a:t>Mamun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Technical Staff: </a:t>
            </a:r>
            <a:r>
              <a:rPr lang="en-US" sz="2400" dirty="0">
                <a:latin typeface="Calibri" panose="020F0502020204030204" pitchFamily="34" charset="0"/>
              </a:rPr>
              <a:t>P. Adderley, B. Bullard, </a:t>
            </a:r>
            <a:r>
              <a:rPr lang="en-US" sz="2400" dirty="0" smtClean="0">
                <a:latin typeface="Calibri" panose="020F0502020204030204" pitchFamily="34" charset="0"/>
              </a:rPr>
              <a:t>J</a:t>
            </a:r>
            <a:r>
              <a:rPr lang="en-US" sz="2400" dirty="0">
                <a:latin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</a:rPr>
              <a:t>Hansknecht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Graduate Students: Gabriel Palacios, Y</a:t>
            </a:r>
            <a:r>
              <a:rPr lang="en-US" sz="2400" dirty="0">
                <a:latin typeface="Calibri" panose="020F0502020204030204" pitchFamily="34" charset="0"/>
              </a:rPr>
              <a:t>. Wang, S. </a:t>
            </a:r>
            <a:r>
              <a:rPr lang="en-US" sz="2400" dirty="0" err="1">
                <a:latin typeface="Calibri" panose="020F0502020204030204" pitchFamily="34" charset="0"/>
              </a:rPr>
              <a:t>Wijiethunga</a:t>
            </a:r>
            <a:r>
              <a:rPr lang="en-US" sz="2400" dirty="0">
                <a:latin typeface="Calibri" panose="020F0502020204030204" pitchFamily="34" charset="0"/>
              </a:rPr>
              <a:t>, J. </a:t>
            </a:r>
            <a:r>
              <a:rPr lang="en-US" sz="2400" dirty="0" err="1">
                <a:latin typeface="Calibri" panose="020F0502020204030204" pitchFamily="34" charset="0"/>
              </a:rPr>
              <a:t>Yoskovitz</a:t>
            </a:r>
            <a:r>
              <a:rPr lang="en-US" sz="2400" dirty="0" smtClean="0">
                <a:latin typeface="Calibri" panose="020F0502020204030204" pitchFamily="34" charset="0"/>
              </a:rPr>
              <a:t>, M. Stefani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5173132"/>
            <a:ext cx="7772400" cy="872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Calibri" panose="020F0502020204030204" pitchFamily="34" charset="0"/>
              </a:rPr>
              <a:t>Frequently work with others: F</a:t>
            </a:r>
            <a:r>
              <a:rPr lang="en-US" sz="1600" dirty="0">
                <a:latin typeface="Calibri" panose="020F0502020204030204" pitchFamily="34" charset="0"/>
              </a:rPr>
              <a:t>. Hannon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>
                <a:latin typeface="Calibri" panose="020F0502020204030204" pitchFamily="34" charset="0"/>
              </a:rPr>
              <a:t>R. </a:t>
            </a:r>
            <a:r>
              <a:rPr lang="en-US" sz="1600" dirty="0" err="1" smtClean="0">
                <a:latin typeface="Calibri" panose="020F0502020204030204" pitchFamily="34" charset="0"/>
              </a:rPr>
              <a:t>Kazimi</a:t>
            </a:r>
            <a:r>
              <a:rPr lang="en-US" sz="1600" dirty="0" smtClean="0">
                <a:latin typeface="Calibri" panose="020F0502020204030204" pitchFamily="34" charset="0"/>
              </a:rPr>
              <a:t>, A. </a:t>
            </a:r>
            <a:r>
              <a:rPr lang="en-US" sz="1600" dirty="0" err="1" smtClean="0">
                <a:latin typeface="Calibri" panose="020F0502020204030204" pitchFamily="34" charset="0"/>
              </a:rPr>
              <a:t>Hofler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10" y="4828718"/>
            <a:ext cx="3247136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Magnetized Source Schematics</a:t>
            </a:r>
            <a:endParaRPr lang="en-US" sz="3600" b="0" dirty="0">
              <a:latin typeface="Minion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Beamline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8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 bwMode="auto">
          <a:xfrm flipH="1">
            <a:off x="4438933" y="1312781"/>
            <a:ext cx="273508" cy="44773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3190" y="94344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911" y="3385531"/>
            <a:ext cx="2809334" cy="2967228"/>
            <a:chOff x="3099440" y="3686859"/>
            <a:chExt cx="2809334" cy="296722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>
              <a:stCxn id="20" idx="1"/>
            </p:cNvCxnSpPr>
            <p:nvPr/>
          </p:nvCxnSpPr>
          <p:spPr bwMode="auto">
            <a:xfrm flipH="1" flipV="1">
              <a:off x="4325246" y="4516084"/>
              <a:ext cx="617148" cy="2598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163645" y="5433060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1927" y="5981719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 bwMode="auto">
            <a:xfrm flipH="1" flipV="1">
              <a:off x="4177501" y="6243293"/>
              <a:ext cx="824426" cy="615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6" idx="1"/>
            </p:cNvCxnSpPr>
            <p:nvPr/>
          </p:nvCxnSpPr>
          <p:spPr bwMode="auto">
            <a:xfrm flipH="1" flipV="1">
              <a:off x="3997837" y="5281130"/>
              <a:ext cx="1165808" cy="3365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942394" y="4452802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1770980" y="2652099"/>
            <a:ext cx="4491275" cy="75980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1810832" y="2422239"/>
            <a:ext cx="4049641" cy="98966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08823" y="4160012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3 Screen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V="1">
            <a:off x="4545458" y="3508270"/>
            <a:ext cx="3282450" cy="65174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86942" y="4151474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 bwMode="auto">
          <a:xfrm flipV="1">
            <a:off x="6720476" y="3559822"/>
            <a:ext cx="1779233" cy="59165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071676" y="4626012"/>
            <a:ext cx="5823818" cy="92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Use slit and viewscreens to measure mechanical angular momentum:</a:t>
            </a:r>
          </a:p>
          <a:p>
            <a:pPr marL="0" indent="0">
              <a:buNone/>
            </a:pPr>
            <a:endParaRPr lang="en-US" sz="1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65733"/>
              </p:ext>
            </p:extLst>
          </p:nvPr>
        </p:nvGraphicFramePr>
        <p:xfrm>
          <a:off x="6612311" y="4923602"/>
          <a:ext cx="2280113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6" imgW="1777680" imgH="393480" progId="Equation.3">
                  <p:embed/>
                </p:oleObj>
              </mc:Choice>
              <mc:Fallback>
                <p:oleObj name="Equation" r:id="rId6" imgW="1777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2311" y="4923602"/>
                        <a:ext cx="2280113" cy="54864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46458" y="5501064"/>
                <a:ext cx="261181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dirty="0" smtClean="0"/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/>
                  <a:t>: laser </a:t>
                </a:r>
                <a:r>
                  <a:rPr lang="en-US" sz="1400" dirty="0" err="1" smtClean="0"/>
                  <a:t>rms</a:t>
                </a:r>
                <a:r>
                  <a:rPr lang="en-US" sz="1400" dirty="0" smtClean="0"/>
                  <a:t> size</a:t>
                </a:r>
              </a:p>
              <a:p>
                <a:r>
                  <a:rPr lang="el-GR" sz="1400" dirty="0"/>
                  <a:t>φ</a:t>
                </a:r>
                <a:r>
                  <a:rPr lang="en-US" sz="1400" dirty="0" smtClean="0"/>
                  <a:t>: rotation (sheering) angle</a:t>
                </a:r>
                <a:endParaRPr lang="en-US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458" y="5501064"/>
                <a:ext cx="2611818" cy="738664"/>
              </a:xfrm>
              <a:prstGeom prst="rect">
                <a:avLst/>
              </a:prstGeom>
              <a:blipFill rotWithShape="1">
                <a:blip r:embed="rId8"/>
                <a:stretch>
                  <a:fillRect l="-466" t="-82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6193" y="6497236"/>
            <a:ext cx="3312819" cy="3113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Accelerator Division All Hands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smtClean="0">
                <a:latin typeface="Minion Pro"/>
              </a:rPr>
              <a:t>300 kV Inverted Gun and CsK</a:t>
            </a:r>
            <a:r>
              <a:rPr lang="en-US" sz="3600" b="0" baseline="-25000" dirty="0" smtClean="0">
                <a:latin typeface="Minion Pro"/>
              </a:rPr>
              <a:t>2</a:t>
            </a:r>
            <a:r>
              <a:rPr lang="en-US" sz="3600" b="0" dirty="0" smtClean="0">
                <a:latin typeface="Minion Pro"/>
              </a:rPr>
              <a:t>Sb Photocathode</a:t>
            </a:r>
            <a:endParaRPr lang="en-US" sz="3600" b="0" dirty="0">
              <a:latin typeface="Minion Pro"/>
            </a:endParaRPr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6193" y="6497236"/>
            <a:ext cx="3312819" cy="3113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Accelerator Division All Hands Meeting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1" y="960966"/>
            <a:ext cx="6102463" cy="388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0" y="2833017"/>
            <a:ext cx="5526787" cy="34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8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DA1E9C0-655B-4249-8475-C3327581A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63"/>
          <a:stretch/>
        </p:blipFill>
        <p:spPr>
          <a:xfrm>
            <a:off x="11313" y="864951"/>
            <a:ext cx="9144000" cy="2632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/>
          <a:stretch/>
        </p:blipFill>
        <p:spPr>
          <a:xfrm>
            <a:off x="0" y="3511027"/>
            <a:ext cx="9144000" cy="2947880"/>
          </a:xfrm>
          <a:prstGeom prst="rect">
            <a:avLst/>
          </a:prstGeom>
        </p:spPr>
      </p:pic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0" y="3372528"/>
            <a:ext cx="295943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Helvetica" pitchFamily="34" charset="0"/>
              </a:rPr>
              <a:t>TEST NEW PHOTOGUNS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021976" y="3653874"/>
            <a:ext cx="152401" cy="10023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68"/>
          <p:cNvSpPr>
            <a:spLocks noChangeArrowheads="1"/>
          </p:cNvSpPr>
          <p:nvPr/>
        </p:nvSpPr>
        <p:spPr bwMode="auto">
          <a:xfrm>
            <a:off x="6060728" y="3817522"/>
            <a:ext cx="2959433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Helvetica" pitchFamily="34" charset="0"/>
              </a:rPr>
              <a:t>COMMISSION NEW QUARTER CRYOMODULE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23667" y="4371520"/>
            <a:ext cx="134179" cy="7316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68"/>
          <p:cNvSpPr>
            <a:spLocks noChangeArrowheads="1"/>
          </p:cNvSpPr>
          <p:nvPr/>
        </p:nvSpPr>
        <p:spPr bwMode="auto">
          <a:xfrm>
            <a:off x="3067008" y="3601035"/>
            <a:ext cx="1923467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Helvetica" pitchFamily="34" charset="0"/>
              </a:rPr>
              <a:t>TEST 200 kV WIEN FILTER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884975" y="4155033"/>
            <a:ext cx="364067" cy="89390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68"/>
          <p:cNvSpPr>
            <a:spLocks noChangeArrowheads="1"/>
          </p:cNvSpPr>
          <p:nvPr/>
        </p:nvSpPr>
        <p:spPr bwMode="auto">
          <a:xfrm>
            <a:off x="7146578" y="2058855"/>
            <a:ext cx="175929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Helvetica" pitchFamily="34" charset="0"/>
              </a:rPr>
              <a:t>TEST HDIce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330142" y="2335854"/>
            <a:ext cx="182032" cy="44695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10"/>
          <p:cNvSpPr txBox="1">
            <a:spLocks/>
          </p:cNvSpPr>
          <p:nvPr/>
        </p:nvSpPr>
        <p:spPr>
          <a:xfrm>
            <a:off x="5324246" y="64563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C9A48C-97D7-4B40-96F2-F0841CEA16C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-11784" y="-983"/>
            <a:ext cx="9144000" cy="1267808"/>
          </a:xfrm>
        </p:spPr>
        <p:txBody>
          <a:bodyPr>
            <a:normAutofit/>
          </a:bodyPr>
          <a:lstStyle/>
          <a:p>
            <a:r>
              <a:rPr lang="en-US" sz="3600" b="0" kern="0" cap="small" dirty="0">
                <a:latin typeface="Minion Pro"/>
              </a:rPr>
              <a:t>Upgraded Injector Test Facility - UITF</a:t>
            </a:r>
            <a:br>
              <a:rPr lang="en-US" sz="3600" b="0" kern="0" cap="small" dirty="0">
                <a:latin typeface="Minion Pro"/>
              </a:rPr>
            </a:br>
            <a:endParaRPr lang="en-US" sz="3600" b="0" cap="small" dirty="0"/>
          </a:p>
        </p:txBody>
      </p:sp>
      <p:sp>
        <p:nvSpPr>
          <p:cNvPr id="2" name="TextBox 1"/>
          <p:cNvSpPr txBox="1"/>
          <p:nvPr/>
        </p:nvSpPr>
        <p:spPr>
          <a:xfrm>
            <a:off x="6060728" y="887463"/>
            <a:ext cx="3071487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 equipment for CEBAF: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photoguns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 Wien filter, QCM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 polarized beam R&amp;D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NbSn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-coated cavities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Polarimetry (SBIR-sponsored)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ast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icking (SBIR-sponsored)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6193" y="6497236"/>
            <a:ext cx="3312819" cy="3113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Accelerator Division All Hands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small" dirty="0">
                <a:latin typeface="Minion Pro"/>
              </a:rPr>
              <a:t>Upgraded Injector Test </a:t>
            </a:r>
            <a:r>
              <a:rPr lang="en-US" sz="4400" b="0" cap="small" dirty="0" smtClean="0">
                <a:latin typeface="Minion Pro"/>
              </a:rPr>
              <a:t>Facility</a:t>
            </a:r>
            <a:endParaRPr lang="en-US" sz="4400" b="0" cap="small" dirty="0">
              <a:latin typeface="Minion Pr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1579" y="912819"/>
            <a:ext cx="5122333" cy="54779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2993" y="1090619"/>
            <a:ext cx="31745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Demonstrated   200 </a:t>
            </a:r>
            <a:r>
              <a:rPr lang="en-US" sz="24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keV</a:t>
            </a: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beam delivery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QCM cooled to 2K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HDIce</a:t>
            </a: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cryostat to be installed soon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Need to build MeV beamline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Need klystrons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Need to design/build current-limiting safety device</a:t>
            </a: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6193" y="6497236"/>
            <a:ext cx="3312819" cy="3113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Accelerator Division All Hands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ctrTitle"/>
          </p:nvPr>
        </p:nvSpPr>
        <p:spPr>
          <a:xfrm>
            <a:off x="685800" y="1233458"/>
            <a:ext cx="7772400" cy="1099544"/>
          </a:xfrm>
        </p:spPr>
        <p:txBody>
          <a:bodyPr/>
          <a:lstStyle/>
          <a:p>
            <a:r>
              <a:rPr lang="en-US" b="0" dirty="0" smtClean="0">
                <a:latin typeface="Century Gothic" panose="020B0502020202020204" pitchFamily="34" charset="0"/>
              </a:rPr>
              <a:t>CIS Responsibilities</a:t>
            </a:r>
            <a:endParaRPr lang="en-US" b="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6267" y="2680137"/>
            <a:ext cx="8796866" cy="2763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CEBAF polarized electron source and injector upgrade</a:t>
            </a:r>
          </a:p>
          <a:p>
            <a:pPr marL="0" indent="0" algn="ctr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LERF </a:t>
            </a:r>
            <a:r>
              <a:rPr lang="en-US" sz="2800" dirty="0" err="1" smtClean="0">
                <a:latin typeface="Calibri" panose="020F0502020204030204" pitchFamily="34" charset="0"/>
              </a:rPr>
              <a:t>photogun</a:t>
            </a:r>
            <a:r>
              <a:rPr lang="en-US" sz="2800" dirty="0" smtClean="0">
                <a:latin typeface="Calibri" panose="020F0502020204030204" pitchFamily="34" charset="0"/>
              </a:rPr>
              <a:t> and drive laser</a:t>
            </a:r>
          </a:p>
          <a:p>
            <a:pPr marL="0" indent="0" algn="ctr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Gun Test Stand: magnetized beam for JLIEC (</a:t>
            </a:r>
            <a:r>
              <a:rPr lang="en-US" sz="2800" dirty="0" err="1" smtClean="0">
                <a:latin typeface="Calibri" panose="020F0502020204030204" pitchFamily="34" charset="0"/>
              </a:rPr>
              <a:t>pgun</a:t>
            </a:r>
            <a:r>
              <a:rPr lang="en-US" sz="2800" dirty="0" smtClean="0">
                <a:latin typeface="Calibri" panose="020F0502020204030204" pitchFamily="34" charset="0"/>
              </a:rPr>
              <a:t> and </a:t>
            </a:r>
            <a:r>
              <a:rPr lang="en-US" sz="2800" dirty="0" err="1" smtClean="0">
                <a:latin typeface="Calibri" panose="020F0502020204030204" pitchFamily="34" charset="0"/>
              </a:rPr>
              <a:t>tgun</a:t>
            </a:r>
            <a:r>
              <a:rPr lang="en-US" sz="2800" dirty="0" smtClean="0">
                <a:latin typeface="Calibri" panose="020F050202020403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en-US" sz="2800" dirty="0">
                <a:latin typeface="Calibri" panose="020F0502020204030204" pitchFamily="34" charset="0"/>
              </a:rPr>
              <a:t>UITF: a compact 10 MeV accelerator at </a:t>
            </a:r>
            <a:r>
              <a:rPr lang="en-US" sz="2800" dirty="0" err="1">
                <a:latin typeface="Calibri" panose="020F0502020204030204" pitchFamily="34" charset="0"/>
              </a:rPr>
              <a:t>bldg</a:t>
            </a:r>
            <a:r>
              <a:rPr lang="en-US" sz="2800" dirty="0">
                <a:latin typeface="Calibri" panose="020F0502020204030204" pitchFamily="34" charset="0"/>
              </a:rPr>
              <a:t> 58</a:t>
            </a:r>
          </a:p>
          <a:p>
            <a:pPr marL="0" indent="0" algn="ctr">
              <a:buNone/>
            </a:pP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3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inion Pro"/>
              </a:rPr>
              <a:t>Skill Set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36" y="993197"/>
            <a:ext cx="8229600" cy="5236179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Courier New" pitchFamily="49" charset="0"/>
              <a:buChar char="o"/>
            </a:pPr>
            <a:r>
              <a:rPr lang="en-US" sz="3600" dirty="0">
                <a:latin typeface="Century Gothic" panose="020B0502020202020204" pitchFamily="34" charset="0"/>
              </a:rPr>
              <a:t>Photocathode</a:t>
            </a: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High </a:t>
            </a:r>
            <a:r>
              <a:rPr lang="en-US" dirty="0" smtClean="0">
                <a:latin typeface="Century Gothic" panose="020B0502020202020204" pitchFamily="34" charset="0"/>
              </a:rPr>
              <a:t>Polarization</a:t>
            </a:r>
            <a:endParaRPr lang="en-US" dirty="0">
              <a:latin typeface="Century Gothic" panose="020B0502020202020204" pitchFamily="34" charset="0"/>
            </a:endParaRP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High QE (photoemission yield)</a:t>
            </a: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Long Lifetime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en-US" sz="3600" dirty="0" smtClean="0">
                <a:latin typeface="Century Gothic" panose="020B0502020202020204" pitchFamily="34" charset="0"/>
              </a:rPr>
              <a:t>Vacuum</a:t>
            </a:r>
            <a:endParaRPr lang="en-US" sz="3600" dirty="0">
              <a:latin typeface="Century Gothic" panose="020B0502020202020204" pitchFamily="34" charset="0"/>
            </a:endParaRP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Static Vacuum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Dynamic Vacuum</a:t>
            </a:r>
          </a:p>
          <a:p>
            <a:pPr marL="568325" indent="-568325">
              <a:buFont typeface="Courier New" pitchFamily="49" charset="0"/>
              <a:buChar char="o"/>
            </a:pPr>
            <a:r>
              <a:rPr lang="en-US" sz="3600" dirty="0">
                <a:latin typeface="Century Gothic" panose="020B0502020202020204" pitchFamily="34" charset="0"/>
              </a:rPr>
              <a:t>High Voltage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Eliminating field emission</a:t>
            </a:r>
          </a:p>
          <a:p>
            <a:pPr marL="568325" indent="-568325">
              <a:buFont typeface="Courier New" pitchFamily="49" charset="0"/>
              <a:buChar char="o"/>
            </a:pPr>
            <a:r>
              <a:rPr lang="en-US" sz="3600" dirty="0">
                <a:latin typeface="Century Gothic" panose="020B0502020202020204" pitchFamily="34" charset="0"/>
              </a:rPr>
              <a:t>Drive Laser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Reliable, phase locked to machine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Adequate </a:t>
            </a:r>
            <a:r>
              <a:rPr lang="en-US" dirty="0" smtClean="0">
                <a:latin typeface="Century Gothic" panose="020B0502020202020204" pitchFamily="34" charset="0"/>
              </a:rPr>
              <a:t>Power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Wavelength Tunable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6193" y="6497236"/>
            <a:ext cx="3312819" cy="3113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Accelerator Division All Hands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815395" y="32092"/>
            <a:ext cx="5983609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cap="small" dirty="0" smtClean="0">
                <a:latin typeface="Minion Pro"/>
                <a:ea typeface="+mj-ea"/>
                <a:cs typeface="+mj-cs"/>
              </a:rPr>
              <a:t>Injector Upgrade</a:t>
            </a:r>
            <a:endParaRPr lang="en-US" sz="4400" kern="0" cap="small" dirty="0">
              <a:latin typeface="Minion Pro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4154" y="851786"/>
            <a:ext cx="8778143" cy="1645903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 bwMode="auto">
          <a:xfrm>
            <a:off x="3200415" y="1325903"/>
            <a:ext cx="640073" cy="82295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ircular Arrow 8"/>
          <p:cNvSpPr/>
          <p:nvPr/>
        </p:nvSpPr>
        <p:spPr bwMode="auto">
          <a:xfrm flipH="1">
            <a:off x="3672854" y="868744"/>
            <a:ext cx="702737" cy="1188707"/>
          </a:xfrm>
          <a:prstGeom prst="circular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82965"/>
            <a:ext cx="496557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Increase gun voltage, modify Wien filters for 200kV operation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Improve </a:t>
            </a:r>
            <a:r>
              <a:rPr lang="en-US" sz="2000" dirty="0" smtClean="0">
                <a:latin typeface="Century Gothic" panose="020B0502020202020204" pitchFamily="34" charset="0"/>
              </a:rPr>
              <a:t>baked beam </a:t>
            </a:r>
            <a:r>
              <a:rPr lang="en-US" sz="2000" dirty="0">
                <a:latin typeface="Century Gothic" panose="020B0502020202020204" pitchFamily="34" charset="0"/>
              </a:rPr>
              <a:t>line </a:t>
            </a:r>
            <a:r>
              <a:rPr lang="en-US" sz="2000" dirty="0" smtClean="0">
                <a:latin typeface="Century Gothic" panose="020B0502020202020204" pitchFamily="34" charset="0"/>
              </a:rPr>
              <a:t>vacuum so </a:t>
            </a:r>
            <a:r>
              <a:rPr lang="en-US" sz="2000" dirty="0">
                <a:latin typeface="Century Gothic" panose="020B0502020202020204" pitchFamily="34" charset="0"/>
              </a:rPr>
              <a:t>gun does not pump on beam </a:t>
            </a:r>
            <a:r>
              <a:rPr lang="en-US" sz="2000" dirty="0" smtClean="0">
                <a:latin typeface="Century Gothic" panose="020B0502020202020204" pitchFamily="34" charset="0"/>
              </a:rPr>
              <a:t>line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Locate H-Wien (energy filter) upstream of pre-buncher cavity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New SRF booster eliminates warm capture, RF deflection and x/y </a:t>
            </a:r>
            <a:r>
              <a:rPr lang="en-US" sz="2000" dirty="0" smtClean="0">
                <a:latin typeface="Century Gothic" panose="020B0502020202020204" pitchFamily="34" charset="0"/>
              </a:rPr>
              <a:t>coupling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8" name="Multiply 7"/>
          <p:cNvSpPr/>
          <p:nvPr/>
        </p:nvSpPr>
        <p:spPr bwMode="auto">
          <a:xfrm>
            <a:off x="6309341" y="1325903"/>
            <a:ext cx="640073" cy="82295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65571" y="2873659"/>
            <a:ext cx="4127572" cy="3345221"/>
            <a:chOff x="4965571" y="2873659"/>
            <a:chExt cx="4127572" cy="3345221"/>
          </a:xfrm>
          <a:solidFill>
            <a:schemeClr val="bg2">
              <a:lumMod val="90000"/>
            </a:schemeClr>
          </a:solidFill>
        </p:grpSpPr>
        <p:pic>
          <p:nvPicPr>
            <p:cNvPr id="6" name="Picture 5" descr="C:\Users\jhenry\Desktop\print_screen\ScreenShot728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571" y="2873659"/>
              <a:ext cx="3967685" cy="1938252"/>
            </a:xfrm>
            <a:prstGeom prst="rect">
              <a:avLst/>
            </a:prstGeom>
            <a:grpFill/>
            <a:extLst/>
          </p:spPr>
        </p:pic>
        <p:sp>
          <p:nvSpPr>
            <p:cNvPr id="11" name="TextBox 10"/>
            <p:cNvSpPr txBox="1"/>
            <p:nvPr/>
          </p:nvSpPr>
          <p:spPr>
            <a:xfrm>
              <a:off x="4965571" y="4895441"/>
              <a:ext cx="4127572" cy="1323439"/>
            </a:xfrm>
            <a:prstGeom prst="rect">
              <a:avLst/>
            </a:prstGeom>
            <a:grpFill/>
            <a:ln w="28575">
              <a:solidFill>
                <a:srgbClr val="00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Our new “1/4 cryomodule”, or QCM:</a:t>
              </a:r>
            </a:p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2 cell capture section + 7 cell cavity,</a:t>
              </a:r>
            </a:p>
            <a:p>
              <a:pPr algn="ctr"/>
              <a:r>
                <a:rPr lang="en-US" sz="1600" dirty="0">
                  <a:latin typeface="Century Gothic" panose="020B0502020202020204" pitchFamily="34" charset="0"/>
                </a:rPr>
                <a:t>s</a:t>
              </a:r>
              <a:r>
                <a:rPr lang="en-US" sz="1600" dirty="0" smtClean="0">
                  <a:latin typeface="Century Gothic" panose="020B0502020202020204" pitchFamily="34" charset="0"/>
                </a:rPr>
                <a:t>hould provide 10 MeV beam and introduce no x/y coupling, allow better matching, more adiabatic damping 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7546337" y="2153074"/>
            <a:ext cx="410353" cy="829891"/>
          </a:xfrm>
          <a:prstGeom prst="straightConnector1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triped Right Arrow 14"/>
          <p:cNvSpPr/>
          <p:nvPr/>
        </p:nvSpPr>
        <p:spPr>
          <a:xfrm rot="16200000">
            <a:off x="754661" y="1080056"/>
            <a:ext cx="1385297" cy="945721"/>
          </a:xfrm>
          <a:prstGeom prst="stripedRightArrow">
            <a:avLst/>
          </a:prstGeom>
          <a:gradFill flip="none" rotWithShape="1">
            <a:gsLst>
              <a:gs pos="0">
                <a:srgbClr val="FF0000"/>
              </a:gs>
              <a:gs pos="71000">
                <a:schemeClr val="accent2">
                  <a:lumMod val="97000"/>
                  <a:lumOff val="3000"/>
                </a:schemeClr>
              </a:gs>
              <a:gs pos="94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kV</a:t>
            </a:r>
            <a:endParaRPr lang="en-US" dirty="0"/>
          </a:p>
        </p:txBody>
      </p:sp>
      <p:sp>
        <p:nvSpPr>
          <p:cNvPr id="14" name="Slide Number Placeholder 21"/>
          <p:cNvSpPr txBox="1">
            <a:spLocks/>
          </p:cNvSpPr>
          <p:nvPr/>
        </p:nvSpPr>
        <p:spPr>
          <a:xfrm>
            <a:off x="5242541" y="64759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170E7E5-D759-E44D-99F5-2114FE40D280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2316193" y="6497236"/>
            <a:ext cx="3312819" cy="3113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Accelerator Division All Hands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/>
          <a:srcRect l="16313" t="14209" r="9125" b="9723"/>
          <a:stretch>
            <a:fillRect/>
          </a:stretch>
        </p:blipFill>
        <p:spPr bwMode="auto">
          <a:xfrm>
            <a:off x="1096078" y="427035"/>
            <a:ext cx="7827962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267"/>
            <a:ext cx="4052656" cy="1476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itchFamily="34" charset="0"/>
              </a:rPr>
              <a:t>JLab Energy Recovery Linac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5345" y="4522571"/>
            <a:ext cx="29322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Powerful light source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IR and UV FEL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THz light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Search for Dark Matter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Fixed Target Options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7832499582_20a3df2986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56" y="1496644"/>
            <a:ext cx="3000652" cy="200141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rot="2060525">
            <a:off x="1444830" y="2622720"/>
            <a:ext cx="348147" cy="17457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656" y="3684233"/>
            <a:ext cx="2396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accelerated from 5 to 100 MeV and then decelerated back to 5 MeV, to recover the energy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6193" y="6497236"/>
            <a:ext cx="3312819" cy="3113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Accelerator Division All Hands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59" y="217396"/>
            <a:ext cx="8597497" cy="914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The injection line - DC </a:t>
            </a:r>
            <a:r>
              <a:rPr lang="en-US" sz="2800" dirty="0" err="1" smtClean="0"/>
              <a:t>photogun</a:t>
            </a:r>
            <a:r>
              <a:rPr lang="en-US" sz="2800" dirty="0" smtClean="0"/>
              <a:t> NCRF </a:t>
            </a:r>
            <a:r>
              <a:rPr lang="en-US" sz="2800" dirty="0" err="1" smtClean="0"/>
              <a:t>buncher</a:t>
            </a:r>
            <a:r>
              <a:rPr lang="en-US" sz="2800" dirty="0" smtClean="0"/>
              <a:t> + SRF booster and dog-leg merger</a:t>
            </a:r>
            <a:endParaRPr lang="en-US" sz="2800" dirty="0"/>
          </a:p>
        </p:txBody>
      </p:sp>
      <p:pic>
        <p:nvPicPr>
          <p:cNvPr id="4" name="Content Placeholder 3" descr="Injector_layout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8924" b="-3892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 rot="20552076">
            <a:off x="6975982" y="1487449"/>
            <a:ext cx="13814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0.35 </a:t>
            </a:r>
            <a:r>
              <a:rPr lang="en-US" sz="1600" dirty="0" err="1" smtClean="0">
                <a:latin typeface="Comic Sans MS"/>
                <a:cs typeface="Comic Sans MS"/>
              </a:rPr>
              <a:t>MeV</a:t>
            </a:r>
            <a:endParaRPr lang="en-US" sz="1600" dirty="0" smtClean="0"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DC </a:t>
            </a:r>
            <a:r>
              <a:rPr lang="en-US" sz="1600" dirty="0" err="1" smtClean="0">
                <a:latin typeface="Comic Sans MS"/>
                <a:cs typeface="Comic Sans MS"/>
              </a:rPr>
              <a:t>photogun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 rot="20439732">
            <a:off x="4577100" y="2189061"/>
            <a:ext cx="13868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10 </a:t>
            </a:r>
            <a:r>
              <a:rPr lang="en-US" sz="1600" dirty="0" err="1" smtClean="0">
                <a:latin typeface="Comic Sans MS"/>
                <a:cs typeface="Comic Sans MS"/>
              </a:rPr>
              <a:t>MeV</a:t>
            </a:r>
            <a:endParaRPr lang="en-US" sz="1600" dirty="0" smtClean="0"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SRF booster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 rot="4107716">
            <a:off x="6354084" y="3954773"/>
            <a:ext cx="1557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NCRF </a:t>
            </a:r>
            <a:r>
              <a:rPr lang="en-US" sz="1600" dirty="0" err="1" smtClean="0">
                <a:latin typeface="Comic Sans MS"/>
                <a:cs typeface="Comic Sans MS"/>
              </a:rPr>
              <a:t>buncher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 rot="4158237">
            <a:off x="6334872" y="4049962"/>
            <a:ext cx="996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Solenoid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 rot="20506892">
            <a:off x="3985854" y="4401008"/>
            <a:ext cx="1388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mic Sans MS"/>
                <a:cs typeface="Comic Sans MS"/>
              </a:rPr>
              <a:t>Quadrupoles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 rot="20240393">
            <a:off x="1632734" y="3203262"/>
            <a:ext cx="912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Dog-leg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847" y="4118616"/>
            <a:ext cx="849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/>
                <a:cs typeface="Comic Sans MS"/>
              </a:rPr>
              <a:t>Beam to </a:t>
            </a:r>
            <a:r>
              <a:rPr lang="en-US" sz="1600" dirty="0" err="1" smtClean="0">
                <a:latin typeface="Comic Sans MS"/>
                <a:cs typeface="Comic Sans MS"/>
              </a:rPr>
              <a:t>linac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2" name="Right Brace 11"/>
          <p:cNvSpPr/>
          <p:nvPr/>
        </p:nvSpPr>
        <p:spPr bwMode="auto">
          <a:xfrm rot="14856464">
            <a:off x="2029891" y="2665677"/>
            <a:ext cx="297459" cy="199881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4119394">
            <a:off x="7047868" y="3561615"/>
            <a:ext cx="996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Solenoid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5594514" y="5023002"/>
            <a:ext cx="1372887" cy="4920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 rot="20361818">
            <a:off x="5892734" y="4980413"/>
            <a:ext cx="706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2.5 </a:t>
            </a:r>
            <a:r>
              <a:rPr lang="en-US" sz="1600" dirty="0" err="1" smtClean="0">
                <a:latin typeface="Comic Sans MS"/>
                <a:cs typeface="Comic Sans MS"/>
              </a:rPr>
              <a:t>m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0800000">
            <a:off x="205934" y="4679745"/>
            <a:ext cx="104110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6193" y="6497236"/>
            <a:ext cx="3312819" cy="3113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Accelerator Division All Hands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630"/>
            <a:ext cx="9144000" cy="760397"/>
          </a:xfrm>
        </p:spPr>
        <p:txBody>
          <a:bodyPr/>
          <a:lstStyle/>
          <a:p>
            <a:r>
              <a:rPr lang="en-US" dirty="0"/>
              <a:t>Vent-Bake FEL gun</a:t>
            </a:r>
          </a:p>
        </p:txBody>
      </p:sp>
      <p:pic>
        <p:nvPicPr>
          <p:cNvPr id="53" name="Picture 5" descr="gun 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1231107"/>
            <a:ext cx="6781800" cy="38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2933701" y="1840707"/>
            <a:ext cx="1082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>
                <a:latin typeface="Arial Black" charset="0"/>
              </a:rPr>
              <a:t>Electrodes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90501" y="2069307"/>
            <a:ext cx="1641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>
                <a:latin typeface="Arial Black" charset="0"/>
              </a:rPr>
              <a:t>Vacuum chamber</a:t>
            </a: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3924301" y="2069307"/>
            <a:ext cx="1760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>
                <a:latin typeface="Arial Black" charset="0"/>
              </a:rPr>
              <a:t>Ceramic stand-offs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6819901" y="1993107"/>
            <a:ext cx="1328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>
                <a:latin typeface="Arial Black" charset="0"/>
              </a:rPr>
              <a:t>Corona shield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4914901" y="4812507"/>
            <a:ext cx="1649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>
                <a:latin typeface="Arial Black" charset="0"/>
              </a:rPr>
              <a:t>High voltage feed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1790701" y="4964907"/>
            <a:ext cx="216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>
                <a:latin typeface="Arial Black" charset="0"/>
              </a:rPr>
              <a:t> (3) 1000 l/s NEG pumps</a:t>
            </a: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2720976" y="1435894"/>
            <a:ext cx="199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>
                <a:latin typeface="Arial Black" charset="0"/>
              </a:rPr>
              <a:t>RGA, extractor gauge</a:t>
            </a:r>
          </a:p>
          <a:p>
            <a:pPr eaLnBrk="0" hangingPunct="0"/>
            <a:r>
              <a:rPr lang="en-US" altLang="en-US" sz="1200">
                <a:latin typeface="Arial Black" charset="0"/>
              </a:rPr>
              <a:t>and leak valve</a:t>
            </a: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342901" y="3974307"/>
            <a:ext cx="1344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>
                <a:latin typeface="Arial Black" charset="0"/>
              </a:rPr>
              <a:t>Photocathode</a:t>
            </a: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 flipV="1">
            <a:off x="1638301" y="3440907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 flipH="1">
            <a:off x="2705101" y="2069307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6"/>
          <p:cNvSpPr>
            <a:spLocks noChangeShapeType="1"/>
          </p:cNvSpPr>
          <p:nvPr/>
        </p:nvSpPr>
        <p:spPr bwMode="auto">
          <a:xfrm flipH="1">
            <a:off x="3314701" y="2069307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7"/>
          <p:cNvSpPr>
            <a:spLocks noChangeShapeType="1"/>
          </p:cNvSpPr>
          <p:nvPr/>
        </p:nvSpPr>
        <p:spPr bwMode="auto">
          <a:xfrm flipH="1">
            <a:off x="4152901" y="2374107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8"/>
          <p:cNvSpPr>
            <a:spLocks noChangeShapeType="1"/>
          </p:cNvSpPr>
          <p:nvPr/>
        </p:nvSpPr>
        <p:spPr bwMode="auto">
          <a:xfrm>
            <a:off x="4762501" y="2374107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9"/>
          <p:cNvSpPr>
            <a:spLocks noChangeShapeType="1"/>
          </p:cNvSpPr>
          <p:nvPr/>
        </p:nvSpPr>
        <p:spPr bwMode="auto">
          <a:xfrm flipV="1">
            <a:off x="5524501" y="4202907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7658101" y="2450307"/>
            <a:ext cx="1539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 Black" charset="0"/>
              </a:rPr>
              <a:t>Photocathode retractor mechanism</a:t>
            </a:r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 flipH="1">
            <a:off x="6972301" y="2221707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 flipH="1">
            <a:off x="6972301" y="2678907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2705101" y="5498307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3792539" y="5391944"/>
            <a:ext cx="52863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80 cm</a:t>
            </a:r>
          </a:p>
        </p:txBody>
      </p:sp>
      <p:sp>
        <p:nvSpPr>
          <p:cNvPr id="74" name="Text Box 37"/>
          <p:cNvSpPr txBox="1">
            <a:spLocks noChangeArrowheads="1"/>
          </p:cNvSpPr>
          <p:nvPr/>
        </p:nvSpPr>
        <p:spPr bwMode="auto">
          <a:xfrm>
            <a:off x="190501" y="2426494"/>
            <a:ext cx="1063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>
                <a:latin typeface="Arial Black" charset="0"/>
              </a:rPr>
              <a:t>End flange</a:t>
            </a:r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>
            <a:off x="1223964" y="2612232"/>
            <a:ext cx="579438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39"/>
          <p:cNvSpPr txBox="1">
            <a:spLocks noChangeArrowheads="1"/>
          </p:cNvSpPr>
          <p:nvPr/>
        </p:nvSpPr>
        <p:spPr bwMode="auto">
          <a:xfrm>
            <a:off x="3852864" y="4388644"/>
            <a:ext cx="1063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>
                <a:latin typeface="Arial Black" charset="0"/>
              </a:rPr>
              <a:t>End flange</a:t>
            </a:r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 flipV="1">
            <a:off x="3246439" y="4301332"/>
            <a:ext cx="6635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1238251" y="2934494"/>
            <a:ext cx="70802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43"/>
          <p:cNvSpPr txBox="1">
            <a:spLocks noChangeArrowheads="1"/>
          </p:cNvSpPr>
          <p:nvPr/>
        </p:nvSpPr>
        <p:spPr bwMode="auto">
          <a:xfrm>
            <a:off x="541339" y="2797969"/>
            <a:ext cx="709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>
                <a:latin typeface="Arial Black" charset="0"/>
              </a:rPr>
              <a:t>Anode</a:t>
            </a:r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6193" y="6497236"/>
            <a:ext cx="3312819" cy="3113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Accelerator Division All Hands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JLEIC High Energy Electron Cooler</a:t>
            </a:r>
            <a:endParaRPr lang="en-US" sz="3600" b="0" dirty="0">
              <a:latin typeface="Minion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0612" y="875347"/>
            <a:ext cx="6231644" cy="2670334"/>
            <a:chOff x="1287996" y="4175836"/>
            <a:chExt cx="6231644" cy="2670334"/>
          </a:xfrm>
        </p:grpSpPr>
        <p:pic>
          <p:nvPicPr>
            <p:cNvPr id="5" name="Picture 64" descr="Complex.pdf"/>
            <p:cNvPicPr>
              <a:picLocks noChangeAspect="1"/>
            </p:cNvPicPr>
            <p:nvPr/>
          </p:nvPicPr>
          <p:blipFill>
            <a:blip r:embed="rId2"/>
            <a:srcRect l="7928" t="29008" r="5040" b="23157"/>
            <a:stretch>
              <a:fillRect/>
            </a:stretch>
          </p:blipFill>
          <p:spPr bwMode="auto">
            <a:xfrm>
              <a:off x="1287996" y="4440452"/>
              <a:ext cx="5664695" cy="240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4370788" y="5024659"/>
              <a:ext cx="374073" cy="5542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4530119" y="4637501"/>
              <a:ext cx="78886" cy="3494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181623" y="4175836"/>
              <a:ext cx="4338017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High Energy Electron Cooler</a:t>
              </a:r>
              <a:endParaRPr lang="en-US" sz="2400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89396" y="3724265"/>
            <a:ext cx="8430464" cy="2642806"/>
            <a:chOff x="189396" y="3656529"/>
            <a:chExt cx="8430464" cy="2642806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848539" y="3656530"/>
              <a:ext cx="7771321" cy="2642805"/>
              <a:chOff x="141790" y="1674308"/>
              <a:chExt cx="9142731" cy="2636692"/>
            </a:xfrm>
          </p:grpSpPr>
          <p:sp>
            <p:nvSpPr>
              <p:cNvPr id="15" name="Can 14"/>
              <p:cNvSpPr/>
              <p:nvPr/>
            </p:nvSpPr>
            <p:spPr>
              <a:xfrm rot="16200000" flipH="1">
                <a:off x="6122126" y="863451"/>
                <a:ext cx="233368" cy="2926080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 rot="16200000" flipH="1">
                <a:off x="5520774" y="2779956"/>
                <a:ext cx="233366" cy="288437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>
                <a:spLocks noChangeAspect="1"/>
              </p:cNvSpPr>
              <p:nvPr/>
            </p:nvSpPr>
            <p:spPr>
              <a:xfrm flipH="1">
                <a:off x="7337525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426400" y="2326492"/>
                <a:ext cx="139098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>
                <a:spLocks noChangeAspect="1"/>
              </p:cNvSpPr>
              <p:nvPr/>
            </p:nvSpPr>
            <p:spPr>
              <a:xfrm>
                <a:off x="641229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3523" y="3112608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an 20"/>
              <p:cNvSpPr/>
              <p:nvPr/>
            </p:nvSpPr>
            <p:spPr>
              <a:xfrm rot="16200000">
                <a:off x="39803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n 21"/>
              <p:cNvSpPr/>
              <p:nvPr/>
            </p:nvSpPr>
            <p:spPr>
              <a:xfrm rot="16200000" flipH="1">
                <a:off x="2311936" y="812265"/>
                <a:ext cx="233366" cy="3028437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066790" y="3105894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an 23"/>
              <p:cNvSpPr/>
              <p:nvPr/>
            </p:nvSpPr>
            <p:spPr>
              <a:xfrm rot="16200000">
                <a:off x="41327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an 24"/>
              <p:cNvSpPr/>
              <p:nvPr/>
            </p:nvSpPr>
            <p:spPr>
              <a:xfrm rot="16200000">
                <a:off x="42851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an 25"/>
              <p:cNvSpPr/>
              <p:nvPr/>
            </p:nvSpPr>
            <p:spPr>
              <a:xfrm rot="16200000">
                <a:off x="44375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an 26"/>
              <p:cNvSpPr/>
              <p:nvPr/>
            </p:nvSpPr>
            <p:spPr>
              <a:xfrm rot="16200000">
                <a:off x="45899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an 27"/>
              <p:cNvSpPr/>
              <p:nvPr/>
            </p:nvSpPr>
            <p:spPr>
              <a:xfrm rot="16200000" flipH="1">
                <a:off x="4278244" y="2323932"/>
                <a:ext cx="233366" cy="908531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033850" y="2768099"/>
                <a:ext cx="2957108" cy="526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853726" y="2760200"/>
                <a:ext cx="2879672" cy="746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4953000" y="2762250"/>
                <a:ext cx="590550" cy="161925"/>
              </a:xfrm>
              <a:custGeom>
                <a:avLst/>
                <a:gdLst>
                  <a:gd name="connsiteX0" fmla="*/ 0 w 590550"/>
                  <a:gd name="connsiteY0" fmla="*/ 0 h 161925"/>
                  <a:gd name="connsiteX1" fmla="*/ 371475 w 590550"/>
                  <a:gd name="connsiteY1" fmla="*/ 152400 h 161925"/>
                  <a:gd name="connsiteX2" fmla="*/ 590550 w 590550"/>
                  <a:gd name="connsiteY2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50" h="161925">
                    <a:moveTo>
                      <a:pt x="0" y="0"/>
                    </a:moveTo>
                    <a:lnTo>
                      <a:pt x="371475" y="152400"/>
                    </a:lnTo>
                    <a:lnTo>
                      <a:pt x="590550" y="161925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  <a:head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3445450" y="2778197"/>
                <a:ext cx="355026" cy="145978"/>
              </a:xfrm>
              <a:prstGeom prst="line">
                <a:avLst/>
              </a:prstGeom>
              <a:ln w="25400">
                <a:solidFill>
                  <a:schemeClr val="tx2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Bevel 32"/>
              <p:cNvSpPr/>
              <p:nvPr/>
            </p:nvSpPr>
            <p:spPr>
              <a:xfrm rot="20220000">
                <a:off x="3216275" y="2863131"/>
                <a:ext cx="247650" cy="211013"/>
              </a:xfrm>
              <a:prstGeom prst="bevel">
                <a:avLst/>
              </a:prstGeom>
              <a:solidFill>
                <a:srgbClr val="E4352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7714365" y="2339686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141790" y="2346197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8189770" y="1674308"/>
                <a:ext cx="1094751" cy="70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on beam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355137" y="1857779"/>
                <a:ext cx="2594115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(B&gt;0)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272653" y="1808001"/>
                <a:ext cx="2208134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Magnetization flip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6003" y="1857779"/>
                <a:ext cx="2687739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(B&lt;0)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1432539" y="3333705"/>
                <a:ext cx="590447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5657850" y="2736886"/>
                <a:ext cx="1228742" cy="39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injector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34051" y="2714395"/>
                <a:ext cx="1006048" cy="64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beam dump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29033" y="2602984"/>
                <a:ext cx="1095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linac</a:t>
                </a:r>
                <a:endParaRPr lang="en-US" dirty="0"/>
              </a:p>
            </p:txBody>
          </p:sp>
          <p:sp>
            <p:nvSpPr>
              <p:cNvPr id="47" name="Flowchart: Summing Junction 59"/>
              <p:cNvSpPr/>
              <p:nvPr/>
            </p:nvSpPr>
            <p:spPr>
              <a:xfrm>
                <a:off x="1425005" y="3206874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79051" y="2983192"/>
                <a:ext cx="1870600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fast extraction kicker</a:t>
                </a:r>
                <a:endParaRPr lang="en-US" sz="12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365076" y="2998511"/>
                <a:ext cx="176375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f</a:t>
                </a:r>
                <a:r>
                  <a:rPr lang="en-US" sz="1200" dirty="0" smtClean="0"/>
                  <a:t>ast injection kicker</a:t>
                </a:r>
                <a:endParaRPr lang="en-US" sz="1200" dirty="0"/>
              </a:p>
            </p:txBody>
          </p:sp>
          <p:sp>
            <p:nvSpPr>
              <p:cNvPr id="50" name="Flowchart: Summing Junction 62"/>
              <p:cNvSpPr/>
              <p:nvPr/>
            </p:nvSpPr>
            <p:spPr>
              <a:xfrm>
                <a:off x="6973989" y="3216399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Summing Junction 64"/>
              <p:cNvSpPr/>
              <p:nvPr/>
            </p:nvSpPr>
            <p:spPr>
              <a:xfrm>
                <a:off x="7254305" y="3479862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Summing Junction 65"/>
              <p:cNvSpPr/>
              <p:nvPr/>
            </p:nvSpPr>
            <p:spPr>
              <a:xfrm>
                <a:off x="1318357" y="3473574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3524" y="3629025"/>
                <a:ext cx="104477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dechirper</a:t>
                </a:r>
                <a:endParaRPr lang="en-US" sz="1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254304" y="3655098"/>
                <a:ext cx="935466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</a:t>
                </a:r>
                <a:r>
                  <a:rPr lang="en-US" sz="1200" dirty="0" smtClean="0"/>
                  <a:t>echirper</a:t>
                </a:r>
                <a:endParaRPr lang="en-US" sz="1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191309" y="3390900"/>
                <a:ext cx="41147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409700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1552575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533581" y="310145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circulating bunches</a:t>
                </a:r>
                <a:endParaRPr lang="en-US" sz="12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80000">
                <a:off x="4562624" y="349971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extracted bunches</a:t>
                </a:r>
                <a:endParaRPr lang="en-US" sz="12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013183" y="3114927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77151" y="3100936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1420000">
                <a:off x="1898063" y="3504697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injected bunches</a:t>
                </a:r>
                <a:endParaRPr lang="en-US" sz="12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724276" y="3444875"/>
                <a:ext cx="135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e</a:t>
                </a:r>
                <a:r>
                  <a:rPr lang="en-US" sz="1200" dirty="0" smtClean="0"/>
                  <a:t>xchange </a:t>
                </a:r>
              </a:p>
              <a:p>
                <a:pPr algn="ctr"/>
                <a:r>
                  <a:rPr lang="en-US" sz="1200" dirty="0" smtClean="0"/>
                  <a:t>septum</a:t>
                </a:r>
                <a:endParaRPr lang="en-US" sz="1200" dirty="0"/>
              </a:p>
            </p:txBody>
          </p:sp>
          <p:sp>
            <p:nvSpPr>
              <p:cNvPr id="64" name="Isosceles Triangle 80"/>
              <p:cNvSpPr/>
              <p:nvPr/>
            </p:nvSpPr>
            <p:spPr>
              <a:xfrm>
                <a:off x="1974850" y="3486212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81"/>
              <p:cNvSpPr/>
              <p:nvPr/>
            </p:nvSpPr>
            <p:spPr>
              <a:xfrm>
                <a:off x="6667500" y="3486489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82932" y="3664669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 smtClean="0"/>
                  <a:t>into ERL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368487" y="3634174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/>
                  <a:t>t</a:t>
                </a:r>
                <a:r>
                  <a:rPr lang="en-US" sz="1200" dirty="0" smtClean="0"/>
                  <a:t>o CCR</a:t>
                </a: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>
              <a:xfrm flipH="1">
                <a:off x="7337017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>
              <a:xfrm>
                <a:off x="457848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89396" y="3656529"/>
              <a:ext cx="930538" cy="70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</a:t>
              </a:r>
              <a:r>
                <a:rPr lang="en-US" dirty="0" smtClean="0"/>
                <a:t>on beam</a:t>
              </a:r>
              <a:endParaRPr lang="en-US" dirty="0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7720319" y="5204624"/>
            <a:ext cx="1334289" cy="570256"/>
          </a:xfrm>
          <a:prstGeom prst="wedgeRoundRectCallout">
            <a:avLst>
              <a:gd name="adj1" fmla="val -42029"/>
              <a:gd name="adj2" fmla="val -895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Circulator Cooler Ring</a:t>
            </a:r>
          </a:p>
        </p:txBody>
      </p:sp>
      <p:sp>
        <p:nvSpPr>
          <p:cNvPr id="73" name="Rounded Rectangular Callout 72"/>
          <p:cNvSpPr/>
          <p:nvPr/>
        </p:nvSpPr>
        <p:spPr>
          <a:xfrm>
            <a:off x="665254" y="5553095"/>
            <a:ext cx="668833" cy="514373"/>
          </a:xfrm>
          <a:prstGeom prst="wedgeRoundRectCallout">
            <a:avLst>
              <a:gd name="adj1" fmla="val 45275"/>
              <a:gd name="adj2" fmla="val -7636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ERL Ring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6193" y="6497236"/>
            <a:ext cx="3312819" cy="3113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Accelerator Division All Hands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JLEIC Magnetized Source Requirements</a:t>
            </a:r>
            <a:endParaRPr lang="en-US" sz="3600" b="0" dirty="0">
              <a:latin typeface="Minion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14061331"/>
                  </p:ext>
                </p:extLst>
              </p:nvPr>
            </p:nvGraphicFramePr>
            <p:xfrm>
              <a:off x="220696" y="974440"/>
              <a:ext cx="5222450" cy="2926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3.2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Peak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33.3 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120 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Cathode spot radius </a:t>
                          </a:r>
                          <a:r>
                            <a:rPr lang="en-US" sz="1800" dirty="0" smtClean="0"/>
                            <a:t>– Flat-top </a:t>
                          </a:r>
                          <a:r>
                            <a:rPr lang="en-US" sz="1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14061331"/>
                  </p:ext>
                </p:extLst>
              </p:nvPr>
            </p:nvGraphicFramePr>
            <p:xfrm>
              <a:off x="220696" y="974440"/>
              <a:ext cx="5222450" cy="2926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3.2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Peak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33.3 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120 </a:t>
                          </a:r>
                          <a:r>
                            <a:rPr lang="en-US" sz="1800" dirty="0" smtClean="0"/>
                            <a:t>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8333" r="-3957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78630" y="1175288"/>
            <a:ext cx="3049175" cy="1602096"/>
          </a:xfrm>
        </p:spPr>
        <p:txBody>
          <a:bodyPr>
            <a:noAutofit/>
          </a:bodyPr>
          <a:lstStyle/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>
                <a:latin typeface="Century Gothic" panose="020B0502020202020204" pitchFamily="34" charset="0"/>
              </a:rPr>
              <a:t>Cornell University demonstrated 65 mA and 2 </a:t>
            </a:r>
            <a:r>
              <a:rPr lang="en-US" dirty="0" err="1" smtClean="0">
                <a:latin typeface="Century Gothic" panose="020B0502020202020204" pitchFamily="34" charset="0"/>
              </a:rPr>
              <a:t>nC</a:t>
            </a:r>
            <a:r>
              <a:rPr lang="en-US" dirty="0" smtClean="0">
                <a:latin typeface="Century Gothic" panose="020B0502020202020204" pitchFamily="34" charset="0"/>
              </a:rPr>
              <a:t>, but not at same time, and non-magnetized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352" y="4052858"/>
            <a:ext cx="8336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Century Gothic" panose="020B0502020202020204" pitchFamily="34" charset="0"/>
              </a:rPr>
              <a:t>Fermilab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Magnetized </a:t>
            </a:r>
            <a:r>
              <a:rPr lang="en-US" dirty="0" err="1" smtClean="0">
                <a:latin typeface="Century Gothic" panose="020B0502020202020204" pitchFamily="34" charset="0"/>
              </a:rPr>
              <a:t>Photoinjector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Laboratory: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Pulsed NCRF </a:t>
            </a:r>
            <a:r>
              <a:rPr lang="en-US" dirty="0" smtClean="0">
                <a:latin typeface="Century Gothic" panose="020B0502020202020204" pitchFamily="34" charset="0"/>
              </a:rPr>
              <a:t>gun </a:t>
            </a:r>
            <a:r>
              <a:rPr lang="en-US" dirty="0">
                <a:latin typeface="Century Gothic" panose="020B0502020202020204" pitchFamily="34" charset="0"/>
              </a:rPr>
              <a:t>w</a:t>
            </a:r>
            <a:r>
              <a:rPr lang="en-US" dirty="0" smtClean="0">
                <a:latin typeface="Century Gothic" panose="020B0502020202020204" pitchFamily="34" charset="0"/>
              </a:rPr>
              <a:t>ith Cs</a:t>
            </a:r>
            <a:r>
              <a:rPr lang="en-US" baseline="-25000" dirty="0" smtClean="0">
                <a:latin typeface="Century Gothic" panose="020B0502020202020204" pitchFamily="34" charset="0"/>
              </a:rPr>
              <a:t>2</a:t>
            </a:r>
            <a:r>
              <a:rPr lang="en-US" dirty="0" smtClean="0">
                <a:latin typeface="Century Gothic" panose="020B0502020202020204" pitchFamily="34" charset="0"/>
              </a:rPr>
              <a:t>Te </a:t>
            </a:r>
            <a:r>
              <a:rPr lang="en-US" dirty="0">
                <a:latin typeface="Century Gothic" panose="020B0502020202020204" pitchFamily="34" charset="0"/>
              </a:rPr>
              <a:t>photocathode and UV laser (λ=263 nm)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Bunch charge: 0.5 </a:t>
            </a:r>
            <a:r>
              <a:rPr lang="en-US" dirty="0" err="1">
                <a:latin typeface="Century Gothic" panose="020B0502020202020204" pitchFamily="34" charset="0"/>
              </a:rPr>
              <a:t>nC</a:t>
            </a:r>
            <a:r>
              <a:rPr lang="en-US" dirty="0">
                <a:latin typeface="Century Gothic" panose="020B0502020202020204" pitchFamily="34" charset="0"/>
              </a:rPr>
              <a:t> and bunch </a:t>
            </a:r>
            <a:r>
              <a:rPr lang="en-US" dirty="0" smtClean="0">
                <a:latin typeface="Century Gothic" panose="020B0502020202020204" pitchFamily="34" charset="0"/>
              </a:rPr>
              <a:t>length: 3 </a:t>
            </a:r>
            <a:r>
              <a:rPr lang="en-US" dirty="0" err="1">
                <a:latin typeface="Century Gothic" panose="020B0502020202020204" pitchFamily="34" charset="0"/>
              </a:rPr>
              <a:t>ps</a:t>
            </a:r>
            <a:endParaRPr lang="en-US" dirty="0">
              <a:latin typeface="Century Gothic" panose="020B0502020202020204" pitchFamily="34" charset="0"/>
            </a:endParaRP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0.5% duty factor (average current: 7.5 </a:t>
            </a:r>
            <a:r>
              <a:rPr lang="el-GR" dirty="0">
                <a:latin typeface="Century Gothic" panose="020B0502020202020204" pitchFamily="34" charset="0"/>
              </a:rPr>
              <a:t>μ</a:t>
            </a:r>
            <a:r>
              <a:rPr lang="en-US" dirty="0">
                <a:latin typeface="Century Gothic" panose="020B0502020202020204" pitchFamily="34" charset="0"/>
              </a:rPr>
              <a:t>A)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>
                <a:latin typeface="Century Gothic" panose="020B0502020202020204" pitchFamily="34" charset="0"/>
              </a:rPr>
              <a:t>Bunch frequency: 3 MHz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 duration: </a:t>
            </a:r>
            <a:r>
              <a:rPr lang="el-GR" dirty="0">
                <a:latin typeface="Century Gothic" panose="020B0502020202020204" pitchFamily="34" charset="0"/>
              </a:rPr>
              <a:t>1 </a:t>
            </a:r>
            <a:r>
              <a:rPr lang="en-US" dirty="0">
                <a:latin typeface="Century Gothic" panose="020B0502020202020204" pitchFamily="34" charset="0"/>
              </a:rPr>
              <a:t>ms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>
                <a:latin typeface="Century Gothic" panose="020B0502020202020204" pitchFamily="34" charset="0"/>
              </a:rPr>
              <a:t>Number of bunches per </a:t>
            </a: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: 3000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 frequency: 5 Hz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6193" y="6497236"/>
            <a:ext cx="3312819" cy="3113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Accelerator Division All Hands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10121</TotalTime>
  <Words>764</Words>
  <Application>Microsoft Office PowerPoint</Application>
  <PresentationFormat>Overhead</PresentationFormat>
  <Paragraphs>174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JLab_presentation</vt:lpstr>
      <vt:lpstr>Equation</vt:lpstr>
      <vt:lpstr>Center for Injectors and Sources</vt:lpstr>
      <vt:lpstr>CIS Responsibilities</vt:lpstr>
      <vt:lpstr>Skill Set</vt:lpstr>
      <vt:lpstr>PowerPoint Presentation</vt:lpstr>
      <vt:lpstr>JLab Energy Recovery Linac</vt:lpstr>
      <vt:lpstr>The injection line - DC photogun NCRF buncher + SRF booster and dog-leg merger</vt:lpstr>
      <vt:lpstr>Vent-Bake FEL gun</vt:lpstr>
      <vt:lpstr>JLEIC High Energy Electron Cooler</vt:lpstr>
      <vt:lpstr>JLEIC Magnetized Source Requirements</vt:lpstr>
      <vt:lpstr>Magnetized Source Schematics</vt:lpstr>
      <vt:lpstr>300 kV Inverted Gun and CsK2Sb Photocathode</vt:lpstr>
      <vt:lpstr>Upgraded Injector Test Facility - UITF </vt:lpstr>
      <vt:lpstr>Upgraded Injector Test Facility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Mathew Poelker</cp:lastModifiedBy>
  <cp:revision>78</cp:revision>
  <dcterms:created xsi:type="dcterms:W3CDTF">2016-10-03T15:46:18Z</dcterms:created>
  <dcterms:modified xsi:type="dcterms:W3CDTF">2018-09-06T20:42:06Z</dcterms:modified>
</cp:coreProperties>
</file>