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1.xml" ContentType="application/vnd.openxmlformats-officedocument.drawingml.chart+xml"/>
  <Override PartName="/ppt/notesSlides/notesSlide15.xml" ContentType="application/vnd.openxmlformats-officedocument.presentationml.notesSlide+xml"/>
  <Override PartName="/ppt/charts/chart2.xml" ContentType="application/vnd.openxmlformats-officedocument.drawingml.chart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  <p:sldMasterId id="2147483696" r:id="rId2"/>
    <p:sldMasterId id="2147483648" r:id="rId3"/>
    <p:sldMasterId id="2147483660" r:id="rId4"/>
    <p:sldMasterId id="2147483672" r:id="rId5"/>
  </p:sldMasterIdLst>
  <p:notesMasterIdLst>
    <p:notesMasterId r:id="rId33"/>
  </p:notesMasterIdLst>
  <p:sldIdLst>
    <p:sldId id="273" r:id="rId6"/>
    <p:sldId id="440" r:id="rId7"/>
    <p:sldId id="491" r:id="rId8"/>
    <p:sldId id="444" r:id="rId9"/>
    <p:sldId id="278" r:id="rId10"/>
    <p:sldId id="272" r:id="rId11"/>
    <p:sldId id="295" r:id="rId12"/>
    <p:sldId id="294" r:id="rId13"/>
    <p:sldId id="296" r:id="rId14"/>
    <p:sldId id="297" r:id="rId15"/>
    <p:sldId id="298" r:id="rId16"/>
    <p:sldId id="476" r:id="rId17"/>
    <p:sldId id="431" r:id="rId18"/>
    <p:sldId id="474" r:id="rId19"/>
    <p:sldId id="516" r:id="rId20"/>
    <p:sldId id="513" r:id="rId21"/>
    <p:sldId id="517" r:id="rId22"/>
    <p:sldId id="490" r:id="rId23"/>
    <p:sldId id="487" r:id="rId24"/>
    <p:sldId id="488" r:id="rId25"/>
    <p:sldId id="514" r:id="rId26"/>
    <p:sldId id="515" r:id="rId27"/>
    <p:sldId id="477" r:id="rId28"/>
    <p:sldId id="519" r:id="rId29"/>
    <p:sldId id="475" r:id="rId30"/>
    <p:sldId id="493" r:id="rId31"/>
    <p:sldId id="442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8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4" autoAdjust="0"/>
    <p:restoredTop sz="94660"/>
  </p:normalViewPr>
  <p:slideViewPr>
    <p:cSldViewPr snapToGrid="0" snapToObjects="1">
      <p:cViewPr>
        <p:scale>
          <a:sx n="75" d="100"/>
          <a:sy n="75" d="100"/>
        </p:scale>
        <p:origin x="-1806" y="-6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B32GB\Research_JLab\Summer%20Projects\Summer_2016_Chio\K2CsSb%20log%20book_summer_2016_Mamun_latest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E:\USB32GB\Research_JLab\Summer%20Projects\Summer_2016_Chio\K2CsSb%20log%20book_summer_2016_Mamun_lates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QE (non-baked chamber)</a:t>
            </a:r>
            <a:endParaRPr lang="en-US" dirty="0"/>
          </a:p>
        </c:rich>
      </c:tx>
      <c:layout>
        <c:manualLayout>
          <c:xMode val="edge"/>
          <c:yMode val="edge"/>
          <c:x val="0.38933080808080806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Summary!$A$8</c:f>
              <c:strCache>
                <c:ptCount val="1"/>
                <c:pt idx="0">
                  <c:v>QE (non-baked)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67CB-4D43-B345-FED908D8CDE0}"/>
              </c:ext>
            </c:extLst>
          </c:dPt>
          <c:dPt>
            <c:idx val="2"/>
            <c:invertIfNegative val="0"/>
            <c:bubble3D val="0"/>
            <c:spPr>
              <a:solidFill>
                <a:srgbClr val="66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67CB-4D43-B345-FED908D8CDE0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67CB-4D43-B345-FED908D8CDE0}"/>
              </c:ext>
            </c:extLst>
          </c:dPt>
          <c:dPt>
            <c:idx val="4"/>
            <c:invertIfNegative val="0"/>
            <c:bubble3D val="0"/>
            <c:spPr>
              <a:solidFill>
                <a:srgbClr val="66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67CB-4D43-B345-FED908D8CDE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67CB-4D43-B345-FED908D8CDE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67CB-4D43-B345-FED908D8CDE0}"/>
              </c:ext>
            </c:extLst>
          </c:dPt>
          <c:dPt>
            <c:idx val="7"/>
            <c:invertIfNegative val="0"/>
            <c:bubble3D val="0"/>
            <c:spPr>
              <a:solidFill>
                <a:srgbClr val="66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67CB-4D43-B345-FED908D8CDE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67CB-4D43-B345-FED908D8CDE0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67CB-4D43-B345-FED908D8CDE0}"/>
              </c:ext>
            </c:extLst>
          </c:dPt>
          <c:dPt>
            <c:idx val="10"/>
            <c:invertIfNegative val="0"/>
            <c:bubble3D val="0"/>
            <c:spPr>
              <a:solidFill>
                <a:srgbClr val="66FF99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67CB-4D43-B345-FED908D8CDE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67CB-4D43-B345-FED908D8CDE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67CB-4D43-B345-FED908D8CDE0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67CB-4D43-B345-FED908D8CDE0}"/>
              </c:ext>
            </c:extLst>
          </c:dPt>
          <c:dLbls>
            <c:dLbl>
              <c:idx val="1"/>
              <c:spPr>
                <a:noFill/>
              </c:spPr>
              <c:txPr>
                <a:bodyPr rot="0"/>
                <a:lstStyle/>
                <a:p>
                  <a:pPr>
                    <a:defRPr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Summary!$B$10:$O$10</c:f>
                <c:numCache>
                  <c:formatCode>General</c:formatCode>
                  <c:ptCount val="13"/>
                  <c:pt idx="0">
                    <c:v>9.2640864267460155E-2</c:v>
                  </c:pt>
                  <c:pt idx="1">
                    <c:v>0.15357360594179151</c:v>
                  </c:pt>
                  <c:pt idx="2">
                    <c:v>0.66993444714308636</c:v>
                  </c:pt>
                  <c:pt idx="3">
                    <c:v>5.6441781581342491E-2</c:v>
                  </c:pt>
                  <c:pt idx="4">
                    <c:v>4.9265926724709697E-2</c:v>
                  </c:pt>
                  <c:pt idx="5">
                    <c:v>9.3595979310236915E-2</c:v>
                  </c:pt>
                  <c:pt idx="6">
                    <c:v>0.45713099353497744</c:v>
                  </c:pt>
                  <c:pt idx="7">
                    <c:v>5.226938351256042E-2</c:v>
                  </c:pt>
                  <c:pt idx="8">
                    <c:v>0.44495305329194035</c:v>
                  </c:pt>
                  <c:pt idx="9">
                    <c:v>0.41020140236109742</c:v>
                  </c:pt>
                  <c:pt idx="10">
                    <c:v>0.10410407328060918</c:v>
                  </c:pt>
                  <c:pt idx="11">
                    <c:v>0.44578482817951171</c:v>
                  </c:pt>
                  <c:pt idx="12">
                    <c:v>2.5794131913326076E-2</c:v>
                  </c:pt>
                </c:numCache>
              </c:numRef>
            </c:plus>
            <c:minus>
              <c:numRef>
                <c:f>Summary!$B$10:$O$10</c:f>
                <c:numCache>
                  <c:formatCode>General</c:formatCode>
                  <c:ptCount val="13"/>
                  <c:pt idx="0">
                    <c:v>9.2640864267460155E-2</c:v>
                  </c:pt>
                  <c:pt idx="1">
                    <c:v>0.15357360594179151</c:v>
                  </c:pt>
                  <c:pt idx="2">
                    <c:v>0.66993444714308636</c:v>
                  </c:pt>
                  <c:pt idx="3">
                    <c:v>5.6441781581342491E-2</c:v>
                  </c:pt>
                  <c:pt idx="4">
                    <c:v>4.9265926724709697E-2</c:v>
                  </c:pt>
                  <c:pt idx="5">
                    <c:v>9.3595979310236915E-2</c:v>
                  </c:pt>
                  <c:pt idx="6">
                    <c:v>0.45713099353497744</c:v>
                  </c:pt>
                  <c:pt idx="7">
                    <c:v>5.226938351256042E-2</c:v>
                  </c:pt>
                  <c:pt idx="8">
                    <c:v>0.44495305329194035</c:v>
                  </c:pt>
                  <c:pt idx="9">
                    <c:v>0.41020140236109742</c:v>
                  </c:pt>
                  <c:pt idx="10">
                    <c:v>0.10410407328060918</c:v>
                  </c:pt>
                  <c:pt idx="11">
                    <c:v>0.44578482817951171</c:v>
                  </c:pt>
                  <c:pt idx="12">
                    <c:v>2.5794131913326076E-2</c:v>
                  </c:pt>
                </c:numCache>
              </c:numRef>
            </c:minus>
          </c:errBars>
          <c:cat>
            <c:strRef>
              <c:f>Summary!$B$16:$N$16</c:f>
              <c:strCache>
                <c:ptCount val="12"/>
                <c:pt idx="0">
                  <c:v>RT1</c:v>
                </c:pt>
                <c:pt idx="1">
                  <c:v>LN1</c:v>
                </c:pt>
                <c:pt idx="2">
                  <c:v>RT2-a post LN1</c:v>
                </c:pt>
                <c:pt idx="3">
                  <c:v>LN2</c:v>
                </c:pt>
                <c:pt idx="4">
                  <c:v>RT3 post LN2</c:v>
                </c:pt>
                <c:pt idx="5">
                  <c:v>RT4 post heating</c:v>
                </c:pt>
                <c:pt idx="6">
                  <c:v>LN3</c:v>
                </c:pt>
                <c:pt idx="7">
                  <c:v>RT5 post LN3</c:v>
                </c:pt>
                <c:pt idx="8">
                  <c:v>RT6 post heating</c:v>
                </c:pt>
                <c:pt idx="9">
                  <c:v>LN4</c:v>
                </c:pt>
                <c:pt idx="10">
                  <c:v>RT7 post LN4</c:v>
                </c:pt>
                <c:pt idx="11">
                  <c:v>RT8 post heating</c:v>
                </c:pt>
              </c:strCache>
            </c:strRef>
          </c:cat>
          <c:val>
            <c:numRef>
              <c:f>Summary!$B$8:$N$8</c:f>
              <c:numCache>
                <c:formatCode>_(* #,##0.00_);_(* \(#,##0.00\);_(* "-"??_);_(@_)</c:formatCode>
                <c:ptCount val="12"/>
                <c:pt idx="0">
                  <c:v>4.6320432133730076</c:v>
                </c:pt>
                <c:pt idx="1">
                  <c:v>1.5458523654437222</c:v>
                </c:pt>
                <c:pt idx="2">
                  <c:v>2.2505716674133756</c:v>
                </c:pt>
                <c:pt idx="3">
                  <c:v>0.54703740760851693</c:v>
                </c:pt>
                <c:pt idx="4">
                  <c:v>0.56309742697095611</c:v>
                </c:pt>
                <c:pt idx="5">
                  <c:v>5.333838958606762</c:v>
                </c:pt>
                <c:pt idx="6">
                  <c:v>1.2881652060325872</c:v>
                </c:pt>
                <c:pt idx="7">
                  <c:v>1.5239522425730077</c:v>
                </c:pt>
                <c:pt idx="8">
                  <c:v>5.1206839751649245</c:v>
                </c:pt>
                <c:pt idx="9">
                  <c:v>1.168709125090909</c:v>
                </c:pt>
                <c:pt idx="10">
                  <c:v>1.5968036100277345</c:v>
                </c:pt>
                <c:pt idx="11">
                  <c:v>4.611518345662236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67CB-4D43-B345-FED908D8CDE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axId val="230655104"/>
        <c:axId val="230656640"/>
      </c:barChart>
      <c:catAx>
        <c:axId val="23065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30656640"/>
        <c:crosses val="autoZero"/>
        <c:auto val="0"/>
        <c:lblAlgn val="ctr"/>
        <c:lblOffset val="100"/>
        <c:noMultiLvlLbl val="0"/>
      </c:catAx>
      <c:valAx>
        <c:axId val="230656640"/>
        <c:scaling>
          <c:orientation val="minMax"/>
        </c:scaling>
        <c:delete val="0"/>
        <c:axPos val="l"/>
        <c:majorGridlines>
          <c:spPr>
            <a:ln>
              <a:noFill/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QE,</a:t>
                </a:r>
                <a:r>
                  <a:rPr lang="en-US" sz="1600" baseline="0"/>
                  <a:t> %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1723107244102582E-2"/>
              <c:y val="0.38528930152387669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230655104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QE </a:t>
            </a:r>
            <a:r>
              <a:rPr lang="en-US" dirty="0" smtClean="0"/>
              <a:t>(baked chamber)</a:t>
            </a:r>
            <a:endParaRPr lang="en-US" dirty="0"/>
          </a:p>
        </c:rich>
      </c:tx>
      <c:layout>
        <c:manualLayout>
          <c:xMode val="edge"/>
          <c:yMode val="edge"/>
          <c:x val="0.39565258447860074"/>
          <c:y val="0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Summary!$AB$8</c:f>
              <c:strCache>
                <c:ptCount val="1"/>
                <c:pt idx="0">
                  <c:v>QE (Baked)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66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4974-451B-AAEE-35CF6A7D6D1D}"/>
              </c:ext>
            </c:extLst>
          </c:dPt>
          <c:dPt>
            <c:idx val="2"/>
            <c:invertIfNegative val="0"/>
            <c:bubble3D val="0"/>
            <c:spPr>
              <a:solidFill>
                <a:srgbClr val="66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974-451B-AAEE-35CF6A7D6D1D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974-451B-AAEE-35CF6A7D6D1D}"/>
              </c:ext>
            </c:extLst>
          </c:dPt>
          <c:dPt>
            <c:idx val="4"/>
            <c:invertIfNegative val="0"/>
            <c:bubble3D val="0"/>
            <c:spPr>
              <a:solidFill>
                <a:srgbClr val="66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4974-451B-AAEE-35CF6A7D6D1D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4974-451B-AAEE-35CF6A7D6D1D}"/>
              </c:ext>
            </c:extLst>
          </c:dPt>
          <c:dPt>
            <c:idx val="6"/>
            <c:invertIfNegative val="0"/>
            <c:bubble3D val="0"/>
            <c:spPr>
              <a:solidFill>
                <a:srgbClr val="66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4974-451B-AAEE-35CF6A7D6D1D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4974-451B-AAEE-35CF6A7D6D1D}"/>
              </c:ext>
            </c:extLst>
          </c:dPt>
          <c:dPt>
            <c:idx val="8"/>
            <c:invertIfNegative val="0"/>
            <c:bubble3D val="0"/>
            <c:spPr>
              <a:solidFill>
                <a:srgbClr val="66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4974-451B-AAEE-35CF6A7D6D1D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4974-451B-AAEE-35CF6A7D6D1D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2-4974-451B-AAEE-35CF6A7D6D1D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6">
                  <a:lumMod val="75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4-4974-451B-AAEE-35CF6A7D6D1D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6-4974-451B-AAEE-35CF6A7D6D1D}"/>
              </c:ext>
            </c:extLst>
          </c:dPt>
          <c:dLbls>
            <c:dLbl>
              <c:idx val="1"/>
              <c:spPr>
                <a:noFill/>
              </c:spPr>
              <c:txPr>
                <a:bodyPr rot="0"/>
                <a:lstStyle/>
                <a:p>
                  <a:pPr>
                    <a:defRPr/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rot="0"/>
              <a:lstStyle/>
              <a:p>
                <a:pPr>
                  <a:defRPr/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errBars>
            <c:errBarType val="both"/>
            <c:errValType val="cust"/>
            <c:noEndCap val="0"/>
            <c:plus>
              <c:numRef>
                <c:f>Summary!$AJ$20:$AR$20</c:f>
                <c:numCache>
                  <c:formatCode>General</c:formatCode>
                  <c:ptCount val="9"/>
                  <c:pt idx="0">
                    <c:v>0.60206791380262747</c:v>
                  </c:pt>
                  <c:pt idx="1">
                    <c:v>0.40436024583119345</c:v>
                  </c:pt>
                  <c:pt idx="2">
                    <c:v>0.26789581400470247</c:v>
                  </c:pt>
                  <c:pt idx="3">
                    <c:v>0.32948637143014459</c:v>
                  </c:pt>
                  <c:pt idx="4">
                    <c:v>0.33809999999999996</c:v>
                  </c:pt>
                  <c:pt idx="5">
                    <c:v>0.2235</c:v>
                  </c:pt>
                  <c:pt idx="6">
                    <c:v>0.38669999999999999</c:v>
                  </c:pt>
                  <c:pt idx="7">
                    <c:v>0.21870000000000001</c:v>
                  </c:pt>
                  <c:pt idx="8">
                    <c:v>0.33150000000000002</c:v>
                  </c:pt>
                </c:numCache>
              </c:numRef>
            </c:plus>
            <c:minus>
              <c:numRef>
                <c:f>Summary!$AJ$20:$AR$20</c:f>
                <c:numCache>
                  <c:formatCode>General</c:formatCode>
                  <c:ptCount val="9"/>
                  <c:pt idx="0">
                    <c:v>0.60206791380262747</c:v>
                  </c:pt>
                  <c:pt idx="1">
                    <c:v>0.40436024583119345</c:v>
                  </c:pt>
                  <c:pt idx="2">
                    <c:v>0.26789581400470247</c:v>
                  </c:pt>
                  <c:pt idx="3">
                    <c:v>0.32948637143014459</c:v>
                  </c:pt>
                  <c:pt idx="4">
                    <c:v>0.33809999999999996</c:v>
                  </c:pt>
                  <c:pt idx="5">
                    <c:v>0.2235</c:v>
                  </c:pt>
                  <c:pt idx="6">
                    <c:v>0.38669999999999999</c:v>
                  </c:pt>
                  <c:pt idx="7">
                    <c:v>0.21870000000000001</c:v>
                  </c:pt>
                  <c:pt idx="8">
                    <c:v>0.33150000000000002</c:v>
                  </c:pt>
                </c:numCache>
              </c:numRef>
            </c:minus>
          </c:errBars>
          <c:cat>
            <c:strRef>
              <c:f>Summary!$AJ$19:$AR$19</c:f>
              <c:strCache>
                <c:ptCount val="9"/>
                <c:pt idx="0">
                  <c:v>RT (1)</c:v>
                </c:pt>
                <c:pt idx="1">
                  <c:v>77 K (1)</c:v>
                </c:pt>
                <c:pt idx="2">
                  <c:v>RT (2) post 77 K (1)</c:v>
                </c:pt>
                <c:pt idx="3">
                  <c:v>77 K (2)</c:v>
                </c:pt>
                <c:pt idx="4">
                  <c:v>RT (3) post 77 K (2)</c:v>
                </c:pt>
                <c:pt idx="5">
                  <c:v>77 K (3)</c:v>
                </c:pt>
                <c:pt idx="6">
                  <c:v>RT (5) post 77 K (3)</c:v>
                </c:pt>
                <c:pt idx="7">
                  <c:v>77 K (4)</c:v>
                </c:pt>
                <c:pt idx="8">
                  <c:v>RT (7)</c:v>
                </c:pt>
              </c:strCache>
            </c:strRef>
          </c:cat>
          <c:val>
            <c:numRef>
              <c:f>Summary!$AJ$18:$AR$18</c:f>
              <c:numCache>
                <c:formatCode>_(* #,##0.00_);_(* \(#,##0.00\);_(* "-"??_);_(@_)</c:formatCode>
                <c:ptCount val="9"/>
                <c:pt idx="0">
                  <c:v>6.782133583701631</c:v>
                </c:pt>
                <c:pt idx="1">
                  <c:v>6.2038738634555273</c:v>
                </c:pt>
                <c:pt idx="2">
                  <c:v>9.8276016221132174</c:v>
                </c:pt>
                <c:pt idx="3">
                  <c:v>6.4973898610488092</c:v>
                </c:pt>
                <c:pt idx="4">
                  <c:v>11.27</c:v>
                </c:pt>
                <c:pt idx="5">
                  <c:v>7.45</c:v>
                </c:pt>
                <c:pt idx="6">
                  <c:v>12.89</c:v>
                </c:pt>
                <c:pt idx="7">
                  <c:v>7.29</c:v>
                </c:pt>
                <c:pt idx="8">
                  <c:v>11.05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4974-451B-AAEE-35CF6A7D6D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8"/>
        <c:axId val="425690240"/>
        <c:axId val="426419328"/>
      </c:barChart>
      <c:catAx>
        <c:axId val="4256902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6419328"/>
        <c:crosses val="autoZero"/>
        <c:auto val="0"/>
        <c:lblAlgn val="ctr"/>
        <c:lblOffset val="100"/>
        <c:noMultiLvlLbl val="0"/>
      </c:catAx>
      <c:valAx>
        <c:axId val="426419328"/>
        <c:scaling>
          <c:orientation val="minMax"/>
          <c:max val="14"/>
        </c:scaling>
        <c:delete val="0"/>
        <c:axPos val="l"/>
        <c:majorGridlines>
          <c:spPr>
            <a:ln>
              <a:noFill/>
              <a:prstDash val="sysDot"/>
            </a:ln>
          </c:spPr>
        </c:majorGridlines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QE,</a:t>
                </a:r>
                <a:r>
                  <a:rPr lang="en-US" sz="1600" baseline="0"/>
                  <a:t> %</a:t>
                </a:r>
                <a:endParaRPr lang="en-US" sz="1600"/>
              </a:p>
            </c:rich>
          </c:tx>
          <c:layout>
            <c:manualLayout>
              <c:xMode val="edge"/>
              <c:yMode val="edge"/>
              <c:x val="1.1249850804642927E-2"/>
              <c:y val="0.39068995469247642"/>
            </c:manualLayout>
          </c:layout>
          <c:overlay val="0"/>
        </c:title>
        <c:numFmt formatCode="General" sourceLinked="0"/>
        <c:majorTickMark val="none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425690240"/>
        <c:crosses val="autoZero"/>
        <c:crossBetween val="between"/>
      </c:valAx>
      <c:spPr>
        <a:ln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321A8C-9A5E-8C49-B7EC-52E69FA4E106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E1DE24-5F93-414B-B4BB-D5F83469514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4938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15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19</a:t>
            </a:fld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22</a:t>
            </a:fld>
            <a:endParaRPr lang="en-US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24</a:t>
            </a:fld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27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4</a:t>
            </a:fld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8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Interior Page Design 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E1DE24-5F93-414B-B4BB-D5F834695149}" type="slidenum">
              <a:rPr lang="en-US" smtClean="0"/>
              <a:t>9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90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63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24524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50147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96062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99130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260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5681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422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77700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4117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785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08772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2349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3842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9682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11/10/2014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Matt Poelker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9900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499830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07444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368541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09761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99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43687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2119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9192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83728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64344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55711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666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73237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3646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1590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332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712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00172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0015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40018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4581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1779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988609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2094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1058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75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67783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708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460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11C8E1-16EF-428A-9B8A-8BB1379154F3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0726D-F071-4674-896B-881306E4FCE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42174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04254E-A8A9-4592-9F2F-9F1A9EAEB81A}" type="datetimeFigureOut">
              <a:rPr lang="en-US" smtClean="0"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FC8ADF-91B7-4239-B6DF-58F7C9EA5B0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914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DCD38C-E2B0-A948-8A8E-FE3D2A3BDD79}" type="datetimeFigureOut">
              <a:rPr lang="en-US" smtClean="0"/>
              <a:pPr/>
              <a:t>11/8/2016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A1287B-1259-6749-A0C8-35204E64A28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6252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4" Type="http://schemas.openxmlformats.org/officeDocument/2006/relationships/chart" Target="../charts/char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1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microsoft.com/office/2007/relationships/hdphoto" Target="../media/hdphoto1.wdp"/><Relationship Id="rId4" Type="http://schemas.openxmlformats.org/officeDocument/2006/relationships/image" Target="../media/image22.png"/><Relationship Id="rId9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6.jpg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42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9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520"/>
            <a:ext cx="8229600" cy="1640680"/>
          </a:xfrm>
          <a:solidFill>
            <a:schemeClr val="bg1">
              <a:lumMod val="95000"/>
            </a:schemeClr>
          </a:solidFill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dirty="0">
                <a:latin typeface="Century Gothic" panose="020B0502020202020204" pitchFamily="34" charset="0"/>
              </a:rPr>
              <a:t>DOE-NP Accelerator R&amp;D </a:t>
            </a:r>
            <a:endParaRPr lang="en-US" sz="4400" dirty="0" smtClean="0">
              <a:latin typeface="Century Gothic" panose="020B0502020202020204" pitchFamily="34" charset="0"/>
            </a:endParaRPr>
          </a:p>
          <a:p>
            <a:pPr marL="0" indent="0" algn="ctr">
              <a:buNone/>
            </a:pPr>
            <a:r>
              <a:rPr lang="en-US" sz="4400" dirty="0" smtClean="0">
                <a:latin typeface="Century Gothic" panose="020B0502020202020204" pitchFamily="34" charset="0"/>
              </a:rPr>
              <a:t>PI </a:t>
            </a:r>
            <a:r>
              <a:rPr lang="en-US" sz="4400" dirty="0">
                <a:latin typeface="Century Gothic" panose="020B0502020202020204" pitchFamily="34" charset="0"/>
              </a:rPr>
              <a:t>Meeting</a:t>
            </a:r>
            <a:r>
              <a:rPr lang="en-US" sz="3600" dirty="0" smtClean="0">
                <a:latin typeface="Minion Pro"/>
              </a:rPr>
              <a:t/>
            </a:r>
            <a:br>
              <a:rPr lang="en-US" sz="3600" dirty="0" smtClean="0">
                <a:latin typeface="Minion Pro"/>
              </a:rPr>
            </a:br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2052637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</a:t>
            </a:fld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2435225"/>
            <a:ext cx="8229600" cy="17638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P</a:t>
            </a:r>
            <a:r>
              <a:rPr lang="en-US" sz="2000" dirty="0">
                <a:latin typeface="Century Gothic" panose="020B0502020202020204" pitchFamily="34" charset="0"/>
              </a:rPr>
              <a:t>. Adderley, </a:t>
            </a:r>
            <a:r>
              <a:rPr lang="en-US" sz="2000" dirty="0" smtClean="0">
                <a:latin typeface="Century Gothic" panose="020B0502020202020204" pitchFamily="34" charset="0"/>
              </a:rPr>
              <a:t>D. Bullard, J</a:t>
            </a:r>
            <a:r>
              <a:rPr lang="en-US" sz="2000" dirty="0">
                <a:latin typeface="Century Gothic" panose="020B0502020202020204" pitchFamily="34" charset="0"/>
              </a:rPr>
              <a:t>. Grames, </a:t>
            </a:r>
            <a:r>
              <a:rPr lang="en-US" sz="2000" dirty="0" smtClean="0">
                <a:latin typeface="Century Gothic" panose="020B0502020202020204" pitchFamily="34" charset="0"/>
              </a:rPr>
              <a:t>J</a:t>
            </a:r>
            <a:r>
              <a:rPr lang="en-US" sz="2000" dirty="0">
                <a:latin typeface="Century Gothic" panose="020B0502020202020204" pitchFamily="34" charset="0"/>
              </a:rPr>
              <a:t>. Hansknecht, </a:t>
            </a:r>
            <a:endParaRPr lang="en-US" sz="2000" dirty="0" smtClean="0">
              <a:latin typeface="Century Gothic" panose="020B0502020202020204" pitchFamily="34" charset="0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C. Hernandez-Garcia, 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Md. Abdullah </a:t>
            </a:r>
            <a:r>
              <a:rPr lang="en-US" sz="2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Mamun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, </a:t>
            </a:r>
            <a:r>
              <a:rPr lang="en-US" sz="2000" u="sng" dirty="0" smtClean="0">
                <a:latin typeface="Century Gothic" panose="020B0502020202020204" pitchFamily="34" charset="0"/>
              </a:rPr>
              <a:t>M</a:t>
            </a:r>
            <a:r>
              <a:rPr lang="en-US" sz="2000" u="sng" dirty="0">
                <a:latin typeface="Century Gothic" panose="020B0502020202020204" pitchFamily="34" charset="0"/>
              </a:rPr>
              <a:t>. </a:t>
            </a:r>
            <a:r>
              <a:rPr lang="en-US" sz="2000" u="sng" dirty="0" err="1" smtClean="0">
                <a:latin typeface="Century Gothic" panose="020B0502020202020204" pitchFamily="34" charset="0"/>
              </a:rPr>
              <a:t>Poelker</a:t>
            </a:r>
            <a:r>
              <a:rPr lang="en-US" sz="2000" dirty="0" smtClean="0">
                <a:latin typeface="Century Gothic" panose="020B0502020202020204" pitchFamily="34" charset="0"/>
              </a:rPr>
              <a:t>,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latin typeface="Century Gothic" panose="020B0502020202020204" pitchFamily="34" charset="0"/>
              </a:rPr>
              <a:t>M</a:t>
            </a:r>
            <a:r>
              <a:rPr lang="en-US" sz="2000" dirty="0">
                <a:latin typeface="Century Gothic" panose="020B0502020202020204" pitchFamily="34" charset="0"/>
              </a:rPr>
              <a:t>. Stutzman, </a:t>
            </a:r>
            <a:r>
              <a:rPr lang="en-US" sz="2000" dirty="0" smtClean="0">
                <a:latin typeface="Century Gothic" panose="020B0502020202020204" pitchFamily="34" charset="0"/>
              </a:rPr>
              <a:t>R</a:t>
            </a:r>
            <a:r>
              <a:rPr lang="en-US" sz="2000" dirty="0">
                <a:latin typeface="Century Gothic" panose="020B0502020202020204" pitchFamily="34" charset="0"/>
              </a:rPr>
              <a:t>. </a:t>
            </a:r>
            <a:r>
              <a:rPr lang="en-US" sz="2000" dirty="0" smtClean="0">
                <a:latin typeface="Century Gothic" panose="020B0502020202020204" pitchFamily="34" charset="0"/>
              </a:rPr>
              <a:t>Suleiman, S. Zhang</a:t>
            </a:r>
          </a:p>
          <a:p>
            <a:pPr marL="0" indent="0" algn="ctr">
              <a:lnSpc>
                <a:spcPct val="80000"/>
              </a:lnSpc>
              <a:buNone/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  <a:p>
            <a:pPr marL="0" indent="0" algn="ctr">
              <a:lnSpc>
                <a:spcPct val="80000"/>
              </a:lnSpc>
              <a:buNone/>
            </a:pP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  <a:cs typeface="Century Gothic"/>
              </a:rPr>
              <a:t>Students: W. Liu, Y. Wang 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Century Gothic" panose="020B0502020202020204" pitchFamily="34" charset="0"/>
              <a:cs typeface="Century Gothic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609600" y="5804382"/>
            <a:ext cx="7772400" cy="533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dirty="0">
              <a:latin typeface="Century Gothic" panose="020B0502020202020204" pitchFamily="34" charset="0"/>
            </a:endParaRPr>
          </a:p>
          <a:p>
            <a:r>
              <a:rPr lang="en-US" sz="1800" dirty="0">
                <a:latin typeface="Century Gothic" panose="020B0502020202020204" pitchFamily="34" charset="0"/>
              </a:rPr>
              <a:t>DOE Headquarters, </a:t>
            </a:r>
            <a:r>
              <a:rPr lang="en-US" sz="1800" dirty="0" smtClean="0">
                <a:latin typeface="Century Gothic" panose="020B0502020202020204" pitchFamily="34" charset="0"/>
              </a:rPr>
              <a:t>Germantown 11/14/2016 </a:t>
            </a:r>
          </a:p>
          <a:p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9" name="Picture 4" descr="ltrhd"/>
          <p:cNvPicPr>
            <a:picLocks noChangeAspect="1" noChangeArrowheads="1"/>
          </p:cNvPicPr>
          <p:nvPr/>
        </p:nvPicPr>
        <p:blipFill>
          <a:blip r:embed="rId4" cstate="print"/>
          <a:srcRect r="7251"/>
          <a:stretch>
            <a:fillRect/>
          </a:stretch>
        </p:blipFill>
        <p:spPr bwMode="auto">
          <a:xfrm>
            <a:off x="1740477" y="4564547"/>
            <a:ext cx="5663046" cy="7751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951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Summary of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9995" y="1171356"/>
            <a:ext cx="850401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Two and 1/2 configurations reached our voltage goal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10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88900" y="1842248"/>
            <a:ext cx="9009290" cy="4274367"/>
            <a:chOff x="705634" y="1880384"/>
            <a:chExt cx="7721361" cy="3718222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7" t="15260" r="1109" b="1329"/>
            <a:stretch/>
          </p:blipFill>
          <p:spPr bwMode="auto">
            <a:xfrm>
              <a:off x="786102" y="1880384"/>
              <a:ext cx="7640893" cy="37182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Oval 8"/>
            <p:cNvSpPr/>
            <p:nvPr/>
          </p:nvSpPr>
          <p:spPr bwMode="auto">
            <a:xfrm>
              <a:off x="705634" y="3028683"/>
              <a:ext cx="1265361" cy="770319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0" name="Oval 9"/>
            <p:cNvSpPr/>
            <p:nvPr/>
          </p:nvSpPr>
          <p:spPr bwMode="auto">
            <a:xfrm>
              <a:off x="786102" y="4677243"/>
              <a:ext cx="1105939" cy="3055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 bwMode="auto">
            <a:xfrm>
              <a:off x="4458878" y="3249266"/>
              <a:ext cx="575035" cy="474322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>
              <a:off x="4458878" y="4672713"/>
              <a:ext cx="575035" cy="3101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Oval 12"/>
            <p:cNvSpPr/>
            <p:nvPr/>
          </p:nvSpPr>
          <p:spPr bwMode="auto">
            <a:xfrm>
              <a:off x="786102" y="4982841"/>
              <a:ext cx="1105939" cy="30559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 bwMode="auto">
            <a:xfrm>
              <a:off x="4458878" y="4982840"/>
              <a:ext cx="575035" cy="310127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260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Linear Potential Drop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Want a linear potential gradient along length of the insulator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11</a:t>
            </a:fld>
            <a:endParaRPr lang="en-US" dirty="0"/>
          </a:p>
        </p:txBody>
      </p:sp>
      <p:pic>
        <p:nvPicPr>
          <p:cNvPr id="7" name="Picture 6" descr="Figure 5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301337" y="2273126"/>
            <a:ext cx="5943600" cy="329311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457200" y="1858991"/>
            <a:ext cx="8229600" cy="4540984"/>
            <a:chOff x="457200" y="1858991"/>
            <a:chExt cx="8229600" cy="4540984"/>
          </a:xfrm>
        </p:grpSpPr>
        <p:pic>
          <p:nvPicPr>
            <p:cNvPr id="8" name="Picture 7" descr="Figure potential.png"/>
            <p:cNvPicPr/>
            <p:nvPr/>
          </p:nvPicPr>
          <p:blipFill rotWithShape="1">
            <a:blip r:embed="rId5"/>
            <a:srcRect r="18182"/>
            <a:stretch/>
          </p:blipFill>
          <p:spPr>
            <a:xfrm>
              <a:off x="3273137" y="1858991"/>
              <a:ext cx="4862830" cy="3514090"/>
            </a:xfrm>
            <a:prstGeom prst="rect">
              <a:avLst/>
            </a:prstGeom>
          </p:spPr>
        </p:pic>
        <p:sp>
          <p:nvSpPr>
            <p:cNvPr id="9" name="Content Placeholder 2"/>
            <p:cNvSpPr txBox="1">
              <a:spLocks/>
            </p:cNvSpPr>
            <p:nvPr/>
          </p:nvSpPr>
          <p:spPr>
            <a:xfrm>
              <a:off x="457200" y="5566236"/>
              <a:ext cx="8229600" cy="83373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457200" rtl="0" eaLnBrk="1" latinLnBrk="0" hangingPunct="1">
                <a:spcBef>
                  <a:spcPct val="20000"/>
                </a:spcBef>
                <a:buFont typeface="Arial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457200" rtl="0" eaLnBrk="1" latinLnBrk="0" hangingPunct="1">
                <a:spcBef>
                  <a:spcPct val="20000"/>
                </a:spcBef>
                <a:buFont typeface="Arial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457200" rtl="0" eaLnBrk="1" latinLnBrk="0" hangingPunct="1">
                <a:spcBef>
                  <a:spcPct val="20000"/>
                </a:spcBef>
                <a:buFont typeface="Arial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buClr>
                  <a:schemeClr val="tx1">
                    <a:lumMod val="85000"/>
                    <a:lumOff val="15000"/>
                  </a:schemeClr>
                </a:buClr>
              </a:pPr>
              <a:r>
                <a:rPr lang="en-US" sz="2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entury Gothic"/>
                  <a:cs typeface="Century Gothic"/>
                </a:rPr>
                <a:t>Note - POISSON does not accurately model the mildly-conductive feature of the black insulator</a:t>
              </a:r>
              <a:endPara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2667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3982" y="158896"/>
            <a:ext cx="8426289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Combine the two features that provided incremental success: screening electrode and doped black R30 insulator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/>
          <a:srcRect r="4298"/>
          <a:stretch>
            <a:fillRect/>
          </a:stretch>
        </p:blipFill>
        <p:spPr bwMode="auto">
          <a:xfrm>
            <a:off x="539397" y="1819197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6" y="1590567"/>
            <a:ext cx="2518046" cy="248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2931736" y="2601433"/>
            <a:ext cx="2554664" cy="812800"/>
          </a:xfrm>
          <a:prstGeom prst="straightConnector1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5172454" y="4353848"/>
            <a:ext cx="3777818" cy="18158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 smtClean="0">
                <a:latin typeface="Century Gothic" panose="020B0502020202020204" pitchFamily="34" charset="0"/>
              </a:rPr>
              <a:t>Replaced dummy ball with electrode that can hold photocathode</a:t>
            </a:r>
          </a:p>
        </p:txBody>
      </p:sp>
    </p:spTree>
    <p:extLst>
      <p:ext uri="{BB962C8B-B14F-4D97-AF65-F5344CB8AC3E}">
        <p14:creationId xmlns:p14="http://schemas.microsoft.com/office/powerpoint/2010/main" val="305735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5399"/>
            <a:ext cx="8229600" cy="894445"/>
          </a:xfrm>
        </p:spPr>
        <p:txBody>
          <a:bodyPr>
            <a:noAutofit/>
          </a:bodyPr>
          <a:lstStyle/>
          <a:p>
            <a:r>
              <a:rPr lang="en-US" sz="3200" dirty="0" smtClean="0">
                <a:latin typeface="Century Gothic" panose="020B0502020202020204" pitchFamily="34" charset="0"/>
              </a:rPr>
              <a:t>The gap between shed and insulator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4"/>
          <a:stretch/>
        </p:blipFill>
        <p:spPr bwMode="auto">
          <a:xfrm>
            <a:off x="88900" y="1185839"/>
            <a:ext cx="6624426" cy="525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222658" y="2453566"/>
            <a:ext cx="2743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entury Gothic" panose="020B0502020202020204" pitchFamily="34" charset="0"/>
              </a:rPr>
              <a:t>Keep field strength low at triple point (metal, insulator, vacuum)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258688" y="906202"/>
            <a:ext cx="5688597" cy="5811156"/>
            <a:chOff x="3415797" y="919844"/>
            <a:chExt cx="5688597" cy="5811156"/>
          </a:xfrm>
        </p:grpSpPr>
        <p:sp>
          <p:nvSpPr>
            <p:cNvPr id="3" name="Rectangle 2"/>
            <p:cNvSpPr/>
            <p:nvPr/>
          </p:nvSpPr>
          <p:spPr>
            <a:xfrm>
              <a:off x="3415797" y="919844"/>
              <a:ext cx="5601232" cy="5811156"/>
            </a:xfrm>
            <a:prstGeom prst="rect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reduce </a:t>
              </a:r>
              <a:endParaRPr lang="en-US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503162" y="1173218"/>
              <a:ext cx="5601232" cy="5304408"/>
              <a:chOff x="2112902" y="1395274"/>
              <a:chExt cx="5601232" cy="5304408"/>
            </a:xfrm>
            <a:solidFill>
              <a:schemeClr val="bg1"/>
            </a:solidFill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76600" y="1395274"/>
                <a:ext cx="3148642" cy="530440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8" name="TextBox 7"/>
              <p:cNvSpPr txBox="1"/>
              <p:nvPr/>
            </p:nvSpPr>
            <p:spPr>
              <a:xfrm>
                <a:off x="6477000" y="1447800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9" name="Straight Arrow Connector 8"/>
              <p:cNvCxnSpPr>
                <a:stCxn id="8" idx="1"/>
              </p:cNvCxnSpPr>
              <p:nvPr/>
            </p:nvCxnSpPr>
            <p:spPr>
              <a:xfrm flipH="1">
                <a:off x="5105400" y="1632466"/>
                <a:ext cx="1371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/>
              <p:cNvSpPr txBox="1"/>
              <p:nvPr/>
            </p:nvSpPr>
            <p:spPr>
              <a:xfrm>
                <a:off x="6477000" y="1981200"/>
                <a:ext cx="106240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 MV/m</a:t>
                </a:r>
                <a:endParaRPr lang="en-US" dirty="0"/>
              </a:p>
            </p:txBody>
          </p:sp>
          <p:cxnSp>
            <p:nvCxnSpPr>
              <p:cNvPr id="11" name="Straight Arrow Connector 10"/>
              <p:cNvCxnSpPr>
                <a:stCxn id="10" idx="1"/>
              </p:cNvCxnSpPr>
              <p:nvPr/>
            </p:nvCxnSpPr>
            <p:spPr>
              <a:xfrm flipH="1" flipV="1">
                <a:off x="6019800" y="2111633"/>
                <a:ext cx="457200" cy="54233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11"/>
              <p:cNvSpPr txBox="1"/>
              <p:nvPr/>
            </p:nvSpPr>
            <p:spPr>
              <a:xfrm>
                <a:off x="6477000" y="2514600"/>
                <a:ext cx="1237134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10.8 MV/m</a:t>
                </a:r>
                <a:endParaRPr lang="en-US" dirty="0"/>
              </a:p>
            </p:txBody>
          </p:sp>
          <p:cxnSp>
            <p:nvCxnSpPr>
              <p:cNvPr id="13" name="Straight Arrow Connector 12"/>
              <p:cNvCxnSpPr>
                <a:stCxn id="12" idx="1"/>
              </p:cNvCxnSpPr>
              <p:nvPr/>
            </p:nvCxnSpPr>
            <p:spPr>
              <a:xfrm flipH="1">
                <a:off x="6248400" y="2699266"/>
                <a:ext cx="228600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6535509" y="37338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flipH="1" flipV="1">
                <a:off x="5732692" y="3913002"/>
                <a:ext cx="802817" cy="54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/>
              <p:cNvSpPr txBox="1"/>
              <p:nvPr/>
            </p:nvSpPr>
            <p:spPr>
              <a:xfrm>
                <a:off x="2200267" y="1569699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7 MV/m</a:t>
                </a:r>
                <a:endParaRPr lang="en-US" dirty="0"/>
              </a:p>
            </p:txBody>
          </p:sp>
          <p:cxnSp>
            <p:nvCxnSpPr>
              <p:cNvPr id="17" name="Straight Arrow Connector 16"/>
              <p:cNvCxnSpPr/>
              <p:nvPr/>
            </p:nvCxnSpPr>
            <p:spPr>
              <a:xfrm>
                <a:off x="3161930" y="1754365"/>
                <a:ext cx="1284302" cy="9415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2201747" y="2936354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19" name="Straight Arrow Connector 18"/>
              <p:cNvCxnSpPr/>
              <p:nvPr/>
            </p:nvCxnSpPr>
            <p:spPr>
              <a:xfrm>
                <a:off x="3161930" y="3185636"/>
                <a:ext cx="864833" cy="357664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2438400" y="5410200"/>
                <a:ext cx="1322798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Gap = 1 mm</a:t>
                </a:r>
                <a:endParaRPr lang="en-US" dirty="0"/>
              </a:p>
            </p:txBody>
          </p:sp>
          <p:cxnSp>
            <p:nvCxnSpPr>
              <p:cNvPr id="21" name="Straight Arrow Connector 20"/>
              <p:cNvCxnSpPr>
                <a:stCxn id="20" idx="3"/>
              </p:cNvCxnSpPr>
              <p:nvPr/>
            </p:nvCxnSpPr>
            <p:spPr>
              <a:xfrm>
                <a:off x="3761198" y="5594866"/>
                <a:ext cx="265565" cy="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/>
              <p:cNvSpPr txBox="1"/>
              <p:nvPr/>
            </p:nvSpPr>
            <p:spPr>
              <a:xfrm>
                <a:off x="2125560" y="4419600"/>
                <a:ext cx="945387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8 MV/m</a:t>
                </a:r>
                <a:endParaRPr lang="en-US" dirty="0"/>
              </a:p>
            </p:txBody>
          </p:sp>
          <p:cxnSp>
            <p:nvCxnSpPr>
              <p:cNvPr id="23" name="Straight Arrow Connector 22"/>
              <p:cNvCxnSpPr/>
              <p:nvPr/>
            </p:nvCxnSpPr>
            <p:spPr>
              <a:xfrm flipV="1">
                <a:off x="2864170" y="3877946"/>
                <a:ext cx="1054963" cy="533400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2112902" y="3549134"/>
                <a:ext cx="1120115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9.5 MV/m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 flipV="1">
                <a:off x="3169697" y="3721223"/>
                <a:ext cx="843046" cy="12577"/>
              </a:xfrm>
              <a:prstGeom prst="straightConnector1">
                <a:avLst/>
              </a:prstGeom>
              <a:grpFill/>
              <a:ln w="28575">
                <a:solidFill>
                  <a:srgbClr val="C0000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50859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51909"/>
            <a:ext cx="8686800" cy="964841"/>
          </a:xfrm>
        </p:spPr>
        <p:txBody>
          <a:bodyPr>
            <a:no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CsK</a:t>
            </a:r>
            <a:r>
              <a:rPr lang="en-US" sz="4000" cap="small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2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S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 deposition Chamber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40300" y="3639043"/>
            <a:ext cx="3975100" cy="2421577"/>
          </a:xfrm>
        </p:spPr>
        <p:txBody>
          <a:bodyPr>
            <a:normAutofit fontScale="92500"/>
          </a:bodyPr>
          <a:lstStyle/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Effusion source, compact, high capacity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Contains both Cs and K species, co-deposition</a:t>
            </a:r>
          </a:p>
          <a:p>
            <a:pPr marL="228600" indent="-228600"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Photocathodes grown on stalks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14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2" descr="C:\Users\poelker\Pictures\CsK2Sb chamber\Mamun's chamber 4_3_1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23" y="998495"/>
            <a:ext cx="3937877" cy="525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F:\my_pix\10091414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232400" y="1096446"/>
            <a:ext cx="32512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7945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697041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15</a:t>
            </a:fld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0980" y="130472"/>
            <a:ext cx="8859219" cy="553998"/>
          </a:xfrm>
        </p:spPr>
        <p:txBody>
          <a:bodyPr wrap="square">
            <a:spAutoFit/>
          </a:bodyPr>
          <a:lstStyle/>
          <a:p>
            <a:pPr algn="ctr"/>
            <a:r>
              <a:rPr lang="en-US" sz="3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Distinguishing QE Drop due to Contamination</a:t>
            </a:r>
            <a:endParaRPr lang="en-US" sz="3000" b="1" kern="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392A7BFF-916E-4569-B613-767D8767FE5F}" type="slidenum">
              <a:rPr lang="en-US" smtClean="0"/>
              <a:t>15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91603" y="5119688"/>
            <a:ext cx="882575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latin typeface="Century Gothic" panose="020B0502020202020204" pitchFamily="34" charset="0"/>
              </a:rPr>
              <a:t>Systematic decrease in QE at RT </a:t>
            </a:r>
            <a:r>
              <a:rPr lang="en-US" sz="1600" dirty="0" smtClean="0">
                <a:latin typeface="Century Gothic" panose="020B0502020202020204" pitchFamily="34" charset="0"/>
              </a:rPr>
              <a:t>in </a:t>
            </a:r>
            <a:r>
              <a:rPr lang="en-US" sz="1600" b="1" dirty="0" smtClean="0">
                <a:latin typeface="Century Gothic" panose="020B0502020202020204" pitchFamily="34" charset="0"/>
              </a:rPr>
              <a:t>repeated cooling events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Considerable </a:t>
            </a:r>
            <a:r>
              <a:rPr lang="en-US" sz="16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increase in water partial pressure </a:t>
            </a:r>
            <a:r>
              <a:rPr lang="en-US" sz="1600" dirty="0" smtClean="0">
                <a:latin typeface="Century Gothic" panose="020B0502020202020204" pitchFamily="34" charset="0"/>
              </a:rPr>
              <a:t>during brief heating was observed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Rejuvenation of QE </a:t>
            </a:r>
            <a:r>
              <a:rPr lang="en-US" sz="1600" dirty="0" smtClean="0">
                <a:latin typeface="Century Gothic" panose="020B0502020202020204" pitchFamily="34" charset="0"/>
              </a:rPr>
              <a:t>by </a:t>
            </a:r>
            <a:r>
              <a:rPr lang="en-US" sz="16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brief heating  at 170-200 </a:t>
            </a:r>
            <a:r>
              <a:rPr lang="en-US" sz="1600" dirty="0">
                <a:solidFill>
                  <a:srgbClr val="0000FF"/>
                </a:solidFill>
                <a:latin typeface="Century Gothic" panose="020B0502020202020204" pitchFamily="34" charset="0"/>
                <a:sym typeface="Symbol"/>
              </a:rPr>
              <a:t></a:t>
            </a:r>
            <a:r>
              <a:rPr lang="en-US" sz="1600" dirty="0">
                <a:solidFill>
                  <a:srgbClr val="0000FF"/>
                </a:solidFill>
                <a:latin typeface="Century Gothic" panose="020B0502020202020204" pitchFamily="34" charset="0"/>
              </a:rPr>
              <a:t>C </a:t>
            </a:r>
            <a:r>
              <a:rPr lang="en-US" sz="1600" dirty="0" smtClean="0">
                <a:latin typeface="Century Gothic" panose="020B0502020202020204" pitchFamily="34" charset="0"/>
              </a:rPr>
              <a:t>was </a:t>
            </a:r>
            <a:r>
              <a:rPr lang="en-US" sz="1600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consistently observed</a:t>
            </a:r>
            <a:r>
              <a:rPr lang="en-US" sz="1600" dirty="0" smtClean="0">
                <a:latin typeface="Century Gothic" panose="020B0502020202020204" pitchFamily="34" charset="0"/>
              </a:rPr>
              <a:t> </a:t>
            </a:r>
            <a:r>
              <a:rPr lang="en-US" sz="1600" dirty="0">
                <a:latin typeface="Century Gothic" panose="020B0502020202020204" pitchFamily="34" charset="0"/>
              </a:rPr>
              <a:t>in the </a:t>
            </a:r>
            <a:r>
              <a:rPr lang="en-US" sz="1600" dirty="0" smtClean="0">
                <a:latin typeface="Century Gothic" panose="020B0502020202020204" pitchFamily="34" charset="0"/>
              </a:rPr>
              <a:t>non-baked system which can be considered as a </a:t>
            </a:r>
            <a:r>
              <a:rPr lang="en-US" sz="1600" b="1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signature of water adsorption</a:t>
            </a:r>
            <a:endParaRPr lang="en-US" sz="1600" dirty="0" smtClean="0">
              <a:latin typeface="Century Gothic" panose="020B0502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90952" y="926148"/>
            <a:ext cx="8358896" cy="4114800"/>
            <a:chOff x="182880" y="822960"/>
            <a:chExt cx="8358896" cy="4114800"/>
          </a:xfrm>
        </p:grpSpPr>
        <p:grpSp>
          <p:nvGrpSpPr>
            <p:cNvPr id="13" name="Group 12"/>
            <p:cNvGrpSpPr/>
            <p:nvPr/>
          </p:nvGrpSpPr>
          <p:grpSpPr>
            <a:xfrm>
              <a:off x="182880" y="822960"/>
              <a:ext cx="8358896" cy="4114800"/>
              <a:chOff x="182880" y="822960"/>
              <a:chExt cx="8358896" cy="4114800"/>
            </a:xfrm>
          </p:grpSpPr>
          <p:cxnSp>
            <p:nvCxnSpPr>
              <p:cNvPr id="17" name="Straight Connector 16"/>
              <p:cNvCxnSpPr/>
              <p:nvPr/>
            </p:nvCxnSpPr>
            <p:spPr>
              <a:xfrm>
                <a:off x="1093109" y="2072640"/>
                <a:ext cx="2438400" cy="2133600"/>
              </a:xfrm>
              <a:prstGeom prst="line">
                <a:avLst/>
              </a:prstGeom>
              <a:ln w="15875">
                <a:solidFill>
                  <a:srgbClr val="66FF6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114800" y="1740039"/>
                <a:ext cx="1219200" cy="2009001"/>
              </a:xfrm>
              <a:prstGeom prst="line">
                <a:avLst/>
              </a:prstGeom>
              <a:ln w="15875">
                <a:solidFill>
                  <a:srgbClr val="66FF6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943600" y="1856137"/>
                <a:ext cx="1219200" cy="1840628"/>
              </a:xfrm>
              <a:prstGeom prst="line">
                <a:avLst/>
              </a:prstGeom>
              <a:ln w="15875">
                <a:solidFill>
                  <a:srgbClr val="66FF66"/>
                </a:solidFill>
                <a:prstDash val="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aphicFrame>
            <p:nvGraphicFramePr>
              <p:cNvPr id="20" name="Chart 19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2419274127"/>
                  </p:ext>
                </p:extLst>
              </p:nvPr>
            </p:nvGraphicFramePr>
            <p:xfrm>
              <a:off x="182880" y="822960"/>
              <a:ext cx="8046720" cy="4114800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4"/>
              </a:graphicData>
            </a:graphic>
          </p:graphicFrame>
          <p:cxnSp>
            <p:nvCxnSpPr>
              <p:cNvPr id="21" name="Straight Connector 20"/>
              <p:cNvCxnSpPr/>
              <p:nvPr/>
            </p:nvCxnSpPr>
            <p:spPr>
              <a:xfrm>
                <a:off x="7570270" y="2083456"/>
                <a:ext cx="0" cy="155448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/>
              <p:cNvCxnSpPr/>
              <p:nvPr/>
            </p:nvCxnSpPr>
            <p:spPr>
              <a:xfrm>
                <a:off x="3955980" y="1691640"/>
                <a:ext cx="0" cy="242316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3794760" y="1380567"/>
                <a:ext cx="914400" cy="25391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0000"/>
                    </a:solidFill>
                  </a:rPr>
                  <a:t>QE Recovery</a:t>
                </a:r>
                <a:endParaRPr lang="en-US" sz="1050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24" name="Straight Connector 23"/>
              <p:cNvCxnSpPr/>
              <p:nvPr/>
            </p:nvCxnSpPr>
            <p:spPr>
              <a:xfrm>
                <a:off x="5763125" y="1822245"/>
                <a:ext cx="0" cy="182880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olid"/>
                <a:head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" name="TextBox 24"/>
              <p:cNvSpPr txBox="1"/>
              <p:nvPr/>
            </p:nvSpPr>
            <p:spPr>
              <a:xfrm>
                <a:off x="5717901" y="1361942"/>
                <a:ext cx="914400" cy="25391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0000"/>
                    </a:solidFill>
                  </a:rPr>
                  <a:t>QE Recovery</a:t>
                </a:r>
                <a:endParaRPr lang="en-US" sz="1050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627376" y="1362239"/>
                <a:ext cx="914400" cy="253916"/>
              </a:xfrm>
              <a:prstGeom prst="rect">
                <a:avLst/>
              </a:prstGeom>
              <a:solidFill>
                <a:srgbClr val="FFFF00">
                  <a:alpha val="50000"/>
                </a:srgbClr>
              </a:solidFill>
              <a:scene3d>
                <a:camera prst="orthographicFront">
                  <a:rot lat="0" lon="0" rev="0"/>
                </a:camera>
                <a:lightRig rig="threePt" dir="t"/>
              </a:scene3d>
            </p:spPr>
            <p:txBody>
              <a:bodyPr wrap="square" rtlCol="0">
                <a:spAutoFit/>
              </a:bodyPr>
              <a:lstStyle/>
              <a:p>
                <a:r>
                  <a:rPr lang="en-US" sz="1050" b="1" dirty="0" smtClean="0">
                    <a:solidFill>
                      <a:srgbClr val="FF0000"/>
                    </a:solidFill>
                  </a:rPr>
                  <a:t>QE Recovery</a:t>
                </a:r>
                <a:endParaRPr lang="en-US" sz="1050" b="1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7" name="Group 26"/>
              <p:cNvGrpSpPr/>
              <p:nvPr/>
            </p:nvGrpSpPr>
            <p:grpSpPr>
              <a:xfrm>
                <a:off x="2209800" y="2076650"/>
                <a:ext cx="1371600" cy="719051"/>
                <a:chOff x="2209800" y="2076650"/>
                <a:chExt cx="1371600" cy="719051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312309" y="2121154"/>
                  <a:ext cx="1192891" cy="622046"/>
                  <a:chOff x="2312309" y="2121154"/>
                  <a:chExt cx="1192891" cy="622046"/>
                </a:xfrm>
              </p:grpSpPr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2397723" y="2121154"/>
                    <a:ext cx="346698" cy="276999"/>
                  </a:xfrm>
                  <a:prstGeom prst="rect">
                    <a:avLst/>
                  </a:prstGeom>
                  <a:solidFill>
                    <a:srgbClr val="66FF99"/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RT</a:t>
                    </a:r>
                    <a:endParaRPr lang="en-US" sz="1200" b="1" dirty="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2931123" y="2126439"/>
                    <a:ext cx="402674" cy="276999"/>
                  </a:xfrm>
                  <a:prstGeom prst="rect">
                    <a:avLst/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/>
                      <a:t>LN</a:t>
                    </a:r>
                    <a:r>
                      <a:rPr lang="en-US" sz="1200" b="1" baseline="-25000" dirty="0" smtClean="0"/>
                      <a:t>2</a:t>
                    </a:r>
                    <a:endParaRPr lang="en-US" sz="1200" b="1" baseline="-25000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2312309" y="2466201"/>
                    <a:ext cx="1192891" cy="27699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txBody>
                  <a:bodyPr wrap="none" lIns="45720" rIns="45720" rtlCol="0">
                    <a:spAutoFit/>
                  </a:bodyPr>
                  <a:lstStyle/>
                  <a:p>
                    <a:r>
                      <a:rPr lang="en-US" sz="1200" b="1" dirty="0" smtClean="0"/>
                      <a:t>RT (Post Heating)</a:t>
                    </a:r>
                    <a:endParaRPr lang="en-US" sz="1200" b="1" baseline="-25000" dirty="0"/>
                  </a:p>
                </p:txBody>
              </p:sp>
            </p:grpSp>
            <p:sp>
              <p:nvSpPr>
                <p:cNvPr id="33" name="Rectangle 32"/>
                <p:cNvSpPr/>
                <p:nvPr/>
              </p:nvSpPr>
              <p:spPr>
                <a:xfrm>
                  <a:off x="2209800" y="2076650"/>
                  <a:ext cx="1371600" cy="719051"/>
                </a:xfrm>
                <a:prstGeom prst="rect">
                  <a:avLst/>
                </a:prstGeom>
                <a:noFill/>
                <a:ln w="12700"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2837623" y="1270536"/>
                <a:ext cx="4854160" cy="558265"/>
                <a:chOff x="2980950" y="485901"/>
                <a:chExt cx="4966433" cy="606075"/>
              </a:xfrm>
            </p:grpSpPr>
            <p:sp>
              <p:nvSpPr>
                <p:cNvPr id="29" name="TextBox 23"/>
                <p:cNvSpPr txBox="1"/>
                <p:nvPr/>
              </p:nvSpPr>
              <p:spPr>
                <a:xfrm>
                  <a:off x="2980950" y="496351"/>
                  <a:ext cx="1029104" cy="595625"/>
                </a:xfrm>
                <a:prstGeom prst="rect">
                  <a:avLst/>
                </a:prstGeom>
                <a:solidFill>
                  <a:schemeClr val="bg1"/>
                </a:solidFill>
                <a:ln w="9525" cmpd="sng">
                  <a:solidFill>
                    <a:schemeClr val="lt1">
                      <a:shade val="5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Brief  heating 170 - 200 </a:t>
                  </a:r>
                  <a:r>
                    <a:rPr lang="en-US" sz="1100" dirty="0">
                      <a:solidFill>
                        <a:srgbClr val="0000FF"/>
                      </a:solidFill>
                      <a:effectLst/>
                      <a:latin typeface="+mn-lt"/>
                      <a:ea typeface="+mn-ea"/>
                      <a:cs typeface="+mn-cs"/>
                    </a:rPr>
                    <a:t>°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C,</a:t>
                  </a:r>
                </a:p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H</a:t>
                  </a:r>
                  <a:r>
                    <a:rPr lang="en-US" sz="1100" baseline="-25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O  34%</a:t>
                  </a:r>
                </a:p>
              </p:txBody>
            </p:sp>
            <p:sp>
              <p:nvSpPr>
                <p:cNvPr id="30" name="TextBox 26"/>
                <p:cNvSpPr txBox="1"/>
                <p:nvPr/>
              </p:nvSpPr>
              <p:spPr>
                <a:xfrm>
                  <a:off x="4958307" y="496350"/>
                  <a:ext cx="1029104" cy="595625"/>
                </a:xfrm>
                <a:prstGeom prst="rect">
                  <a:avLst/>
                </a:prstGeom>
                <a:solidFill>
                  <a:schemeClr val="bg1"/>
                </a:solidFill>
                <a:ln w="9525" cmpd="sng">
                  <a:solidFill>
                    <a:schemeClr val="lt1">
                      <a:shade val="5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Brief  heating 170 - 200 </a:t>
                  </a:r>
                  <a:r>
                    <a:rPr lang="en-US" sz="1100" dirty="0">
                      <a:solidFill>
                        <a:srgbClr val="0000FF"/>
                      </a:solidFill>
                      <a:effectLst/>
                      <a:latin typeface="+mn-lt"/>
                      <a:ea typeface="+mn-ea"/>
                      <a:cs typeface="+mn-cs"/>
                    </a:rPr>
                    <a:t>°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C,</a:t>
                  </a:r>
                </a:p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H</a:t>
                  </a:r>
                  <a:r>
                    <a:rPr lang="en-US" sz="1100" baseline="-25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O  26%</a:t>
                  </a:r>
                </a:p>
              </p:txBody>
            </p:sp>
            <p:sp>
              <p:nvSpPr>
                <p:cNvPr id="31" name="TextBox 27"/>
                <p:cNvSpPr txBox="1"/>
                <p:nvPr/>
              </p:nvSpPr>
              <p:spPr>
                <a:xfrm>
                  <a:off x="6918279" y="485901"/>
                  <a:ext cx="1029104" cy="595625"/>
                </a:xfrm>
                <a:prstGeom prst="rect">
                  <a:avLst/>
                </a:prstGeom>
                <a:solidFill>
                  <a:schemeClr val="bg1"/>
                </a:solidFill>
                <a:ln w="9525" cmpd="sng">
                  <a:solidFill>
                    <a:schemeClr val="lt1">
                      <a:shade val="50000"/>
                    </a:schemeClr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dk1"/>
                </a:fontRef>
              </p:style>
              <p:txBody>
                <a:bodyPr wrap="square" rtlCol="0" anchor="ctr"/>
                <a:lstStyle>
                  <a:lvl1pPr marL="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solidFill>
                        <a:schemeClr val="dk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Brief heating 170 - 200 </a:t>
                  </a:r>
                  <a:r>
                    <a:rPr lang="en-US" sz="1100" dirty="0">
                      <a:solidFill>
                        <a:srgbClr val="0000FF"/>
                      </a:solidFill>
                      <a:effectLst/>
                      <a:latin typeface="+mn-lt"/>
                      <a:ea typeface="+mn-ea"/>
                      <a:cs typeface="+mn-cs"/>
                    </a:rPr>
                    <a:t>°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C,</a:t>
                  </a:r>
                </a:p>
                <a:p>
                  <a:pPr algn="ctr"/>
                  <a:r>
                    <a:rPr lang="en-US" sz="1100" dirty="0">
                      <a:solidFill>
                        <a:srgbClr val="0000FF"/>
                      </a:solidFill>
                    </a:rPr>
                    <a:t>H</a:t>
                  </a:r>
                  <a:r>
                    <a:rPr lang="en-US" sz="1100" baseline="-25000" dirty="0">
                      <a:solidFill>
                        <a:srgbClr val="0000FF"/>
                      </a:solidFill>
                    </a:rPr>
                    <a:t>2</a:t>
                  </a:r>
                  <a:r>
                    <a:rPr lang="en-US" sz="1100" dirty="0">
                      <a:solidFill>
                        <a:srgbClr val="0000FF"/>
                      </a:solidFill>
                    </a:rPr>
                    <a:t>O  37%</a:t>
                  </a:r>
                </a:p>
              </p:txBody>
            </p:sp>
          </p:grpSp>
        </p:grpSp>
        <p:cxnSp>
          <p:nvCxnSpPr>
            <p:cNvPr id="14" name="Straight Connector 13"/>
            <p:cNvCxnSpPr/>
            <p:nvPr/>
          </p:nvCxnSpPr>
          <p:spPr>
            <a:xfrm>
              <a:off x="3811852" y="1828800"/>
              <a:ext cx="0" cy="256032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5638800" y="1828800"/>
              <a:ext cx="0" cy="256032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>
              <a:off x="7467600" y="1828800"/>
              <a:ext cx="0" cy="2560320"/>
            </a:xfrm>
            <a:prstGeom prst="line">
              <a:avLst/>
            </a:prstGeom>
            <a:ln w="222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Rectangle 36"/>
          <p:cNvSpPr/>
          <p:nvPr/>
        </p:nvSpPr>
        <p:spPr>
          <a:xfrm>
            <a:off x="2538893" y="4495800"/>
            <a:ext cx="173349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457200" y="926147"/>
            <a:ext cx="25355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 smtClean="0">
                <a:latin typeface="Palatino Linotype" panose="02040502050505030304" pitchFamily="18" charset="0"/>
              </a:rPr>
              <a:t>Pre-bake </a:t>
            </a:r>
            <a:r>
              <a:rPr lang="en-US" sz="1400" dirty="0">
                <a:latin typeface="Palatino Linotype" panose="02040502050505030304" pitchFamily="18" charset="0"/>
              </a:rPr>
              <a:t>vacuum </a:t>
            </a:r>
            <a:r>
              <a:rPr lang="en-US" sz="1400" dirty="0" smtClean="0">
                <a:latin typeface="Palatino Linotype" panose="02040502050505030304" pitchFamily="18" charset="0"/>
              </a:rPr>
              <a:t>~10</a:t>
            </a:r>
            <a:r>
              <a:rPr lang="en-US" sz="1400" baseline="30000" dirty="0" smtClean="0">
                <a:latin typeface="Palatino Linotype" panose="02040502050505030304" pitchFamily="18" charset="0"/>
              </a:rPr>
              <a:t>-8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r>
              <a:rPr lang="en-US" sz="1400" dirty="0">
                <a:latin typeface="Palatino Linotype" panose="02040502050505030304" pitchFamily="18" charset="0"/>
              </a:rPr>
              <a:t>Pa</a:t>
            </a:r>
          </a:p>
        </p:txBody>
      </p:sp>
      <p:sp>
        <p:nvSpPr>
          <p:cNvPr id="8" name="Rectangle 7"/>
          <p:cNvSpPr/>
          <p:nvPr/>
        </p:nvSpPr>
        <p:spPr>
          <a:xfrm>
            <a:off x="6629644" y="741482"/>
            <a:ext cx="2447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Work of M.A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Mamun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138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645140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16</a:t>
            </a:fld>
            <a:endParaRPr lang="en-US" dirty="0"/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15661307"/>
              </p:ext>
            </p:extLst>
          </p:nvPr>
        </p:nvGraphicFramePr>
        <p:xfrm>
          <a:off x="457200" y="894345"/>
          <a:ext cx="8260080" cy="4023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Title 1"/>
          <p:cNvSpPr txBox="1">
            <a:spLocks/>
          </p:cNvSpPr>
          <p:nvPr/>
        </p:nvSpPr>
        <p:spPr>
          <a:xfrm>
            <a:off x="294790" y="106531"/>
            <a:ext cx="8554420" cy="553998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Reproducible QE - </a:t>
            </a:r>
            <a:r>
              <a:rPr lang="en-US" sz="3000" b="1" kern="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Cryocooled</a:t>
            </a:r>
            <a:r>
              <a:rPr lang="en-US" sz="3000" b="1" kern="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 Photocathode</a:t>
            </a:r>
            <a:endParaRPr lang="en-US" sz="3000" b="1" kern="0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2532" y="5033139"/>
            <a:ext cx="8489694" cy="13080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 smtClean="0">
                <a:latin typeface="Century Gothic" panose="020B0502020202020204" pitchFamily="34" charset="0"/>
              </a:rPr>
              <a:t>The QE at RT </a:t>
            </a: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did not show any decrease </a:t>
            </a:r>
            <a:r>
              <a:rPr lang="en-US" sz="1600" dirty="0" smtClean="0">
                <a:latin typeface="Century Gothic" panose="020B0502020202020204" pitchFamily="34" charset="0"/>
              </a:rPr>
              <a:t>between  </a:t>
            </a: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repeated cooling </a:t>
            </a:r>
            <a:r>
              <a:rPr lang="en-US" sz="1600" dirty="0" smtClean="0">
                <a:latin typeface="Century Gothic" panose="020B0502020202020204" pitchFamily="34" charset="0"/>
              </a:rPr>
              <a:t>events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QE at Liquid N</a:t>
            </a:r>
            <a:r>
              <a:rPr lang="en-US" sz="1600" b="1" baseline="-25000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2</a:t>
            </a: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latin typeface="Century Gothic" panose="020B0502020202020204" pitchFamily="34" charset="0"/>
              </a:rPr>
              <a:t>temperature (77 K) showed </a:t>
            </a: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similar QE every time </a:t>
            </a:r>
            <a:r>
              <a:rPr lang="en-US" sz="1600" dirty="0" smtClean="0">
                <a:latin typeface="Century Gothic" panose="020B0502020202020204" pitchFamily="34" charset="0"/>
              </a:rPr>
              <a:t>it was cooled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Initial QE rise</a:t>
            </a:r>
            <a:r>
              <a:rPr lang="en-US" sz="1600" b="1" dirty="0" smtClean="0">
                <a:latin typeface="Century Gothic" panose="020B0502020202020204" pitchFamily="34" charset="0"/>
              </a:rPr>
              <a:t> </a:t>
            </a:r>
            <a:r>
              <a:rPr lang="en-US" sz="1600" dirty="0" smtClean="0">
                <a:latin typeface="Century Gothic" panose="020B0502020202020204" pitchFamily="34" charset="0"/>
              </a:rPr>
              <a:t>due to </a:t>
            </a:r>
            <a:r>
              <a:rPr lang="en-US" sz="1600" b="1" dirty="0" smtClean="0">
                <a:solidFill>
                  <a:srgbClr val="0000FF"/>
                </a:solidFill>
                <a:latin typeface="Century Gothic" panose="020B0502020202020204" pitchFamily="34" charset="0"/>
              </a:rPr>
              <a:t>stoichiometric optimization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latin typeface="Century Gothic" panose="020B0502020202020204" pitchFamily="34" charset="0"/>
              </a:rPr>
              <a:t>We did our spectral response and temperature analysis from this </a:t>
            </a:r>
            <a:r>
              <a:rPr lang="en-US" sz="1600" dirty="0" err="1" smtClean="0">
                <a:latin typeface="Century Gothic" panose="020B0502020202020204" pitchFamily="34" charset="0"/>
              </a:rPr>
              <a:t>phocathode</a:t>
            </a:r>
            <a:r>
              <a:rPr lang="en-US" sz="1600" dirty="0" smtClean="0">
                <a:latin typeface="Century Gothic" panose="020B0502020202020204" pitchFamily="34" charset="0"/>
              </a:rPr>
              <a:t>.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447800" y="1371600"/>
            <a:ext cx="1371600" cy="719051"/>
            <a:chOff x="2209800" y="2076650"/>
            <a:chExt cx="1371600" cy="719051"/>
          </a:xfrm>
        </p:grpSpPr>
        <p:grpSp>
          <p:nvGrpSpPr>
            <p:cNvPr id="15" name="Group 14"/>
            <p:cNvGrpSpPr/>
            <p:nvPr/>
          </p:nvGrpSpPr>
          <p:grpSpPr>
            <a:xfrm>
              <a:off x="2312309" y="2121154"/>
              <a:ext cx="1192891" cy="622046"/>
              <a:chOff x="2312309" y="2121154"/>
              <a:chExt cx="1192891" cy="622046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2397723" y="2121154"/>
                <a:ext cx="346698" cy="276999"/>
              </a:xfrm>
              <a:prstGeom prst="rect">
                <a:avLst/>
              </a:prstGeom>
              <a:solidFill>
                <a:srgbClr val="66FF66"/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RT</a:t>
                </a:r>
                <a:endParaRPr lang="en-US" sz="1200" b="1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2931123" y="2126439"/>
                <a:ext cx="402674" cy="276999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/>
                  <a:t>LN</a:t>
                </a:r>
                <a:r>
                  <a:rPr lang="en-US" sz="1200" b="1" baseline="-25000" dirty="0" smtClean="0"/>
                  <a:t>2</a:t>
                </a:r>
                <a:endParaRPr lang="en-US" sz="1200" b="1" baseline="-25000" dirty="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2312309" y="2466201"/>
                <a:ext cx="1192891" cy="276999"/>
              </a:xfrm>
              <a:prstGeom prst="rect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txBody>
              <a:bodyPr wrap="none" lIns="45720" rIns="45720" rtlCol="0">
                <a:spAutoFit/>
              </a:bodyPr>
              <a:lstStyle/>
              <a:p>
                <a:r>
                  <a:rPr lang="en-US" sz="1200" b="1" dirty="0" smtClean="0"/>
                  <a:t>RT (Post Heating)</a:t>
                </a:r>
                <a:endParaRPr lang="en-US" sz="1200" b="1" baseline="-25000" dirty="0"/>
              </a:p>
            </p:txBody>
          </p:sp>
        </p:grpSp>
        <p:sp>
          <p:nvSpPr>
            <p:cNvPr id="16" name="Rectangle 15"/>
            <p:cNvSpPr/>
            <p:nvPr/>
          </p:nvSpPr>
          <p:spPr>
            <a:xfrm>
              <a:off x="2209800" y="2076650"/>
              <a:ext cx="1371600" cy="719051"/>
            </a:xfrm>
            <a:prstGeom prst="rect">
              <a:avLst/>
            </a:prstGeom>
            <a:noFill/>
            <a:ln w="12700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1266525" y="2753625"/>
            <a:ext cx="7315200" cy="304800"/>
          </a:xfrm>
          <a:prstGeom prst="rect">
            <a:avLst/>
          </a:prstGeom>
          <a:solidFill>
            <a:srgbClr val="66FFCC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629644" y="741482"/>
            <a:ext cx="2447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Palatino Linotype" panose="02040502050505030304" pitchFamily="18" charset="0"/>
              </a:rPr>
              <a:t>Work of M.A</a:t>
            </a:r>
            <a:r>
              <a:rPr lang="en-US" dirty="0">
                <a:solidFill>
                  <a:srgbClr val="FF0000"/>
                </a:solidFill>
                <a:latin typeface="Palatino Linotype" panose="02040502050505030304" pitchFamily="18" charset="0"/>
              </a:rPr>
              <a:t>. </a:t>
            </a:r>
            <a:r>
              <a:rPr lang="en-US" dirty="0" err="1">
                <a:solidFill>
                  <a:srgbClr val="FF0000"/>
                </a:solidFill>
                <a:latin typeface="Palatino Linotype" panose="02040502050505030304" pitchFamily="18" charset="0"/>
              </a:rPr>
              <a:t>Mamun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46709" y="772259"/>
            <a:ext cx="200218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/>
            <a:r>
              <a:rPr lang="en-US" sz="1400" dirty="0" smtClean="0">
                <a:latin typeface="Palatino Linotype" panose="02040502050505030304" pitchFamily="18" charset="0"/>
              </a:rPr>
              <a:t>baked </a:t>
            </a:r>
            <a:r>
              <a:rPr lang="en-US" sz="1400" dirty="0">
                <a:latin typeface="Palatino Linotype" panose="02040502050505030304" pitchFamily="18" charset="0"/>
              </a:rPr>
              <a:t>vacuum </a:t>
            </a:r>
            <a:r>
              <a:rPr lang="en-US" sz="1400" dirty="0" smtClean="0">
                <a:latin typeface="Palatino Linotype" panose="02040502050505030304" pitchFamily="18" charset="0"/>
              </a:rPr>
              <a:t>~10</a:t>
            </a:r>
            <a:r>
              <a:rPr lang="en-US" sz="1400" baseline="30000" dirty="0" smtClean="0">
                <a:latin typeface="Palatino Linotype" panose="02040502050505030304" pitchFamily="18" charset="0"/>
              </a:rPr>
              <a:t>-9</a:t>
            </a:r>
            <a:r>
              <a:rPr lang="en-US" sz="1400" dirty="0" smtClean="0">
                <a:latin typeface="Palatino Linotype" panose="02040502050505030304" pitchFamily="18" charset="0"/>
              </a:rPr>
              <a:t> </a:t>
            </a:r>
            <a:r>
              <a:rPr lang="en-US" sz="1400" dirty="0">
                <a:latin typeface="Palatino Linotype" panose="02040502050505030304" pitchFamily="18" charset="0"/>
              </a:rPr>
              <a:t>Pa</a:t>
            </a:r>
          </a:p>
        </p:txBody>
      </p:sp>
    </p:spTree>
    <p:extLst>
      <p:ext uri="{BB962C8B-B14F-4D97-AF65-F5344CB8AC3E}">
        <p14:creationId xmlns:p14="http://schemas.microsoft.com/office/powerpoint/2010/main" val="417340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Depo Chamber at Gun Test Stand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17</a:t>
            </a:fld>
            <a:endParaRPr lang="en-US" dirty="0"/>
          </a:p>
        </p:txBody>
      </p:sp>
      <p:pic>
        <p:nvPicPr>
          <p:cNvPr id="8" name="Content Placeholder 4" descr="Prep Chamber, Gun &amp; Beamline 02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48" b="4248"/>
          <a:stretch>
            <a:fillRect/>
          </a:stretch>
        </p:blipFill>
        <p:spPr>
          <a:xfrm>
            <a:off x="1340075" y="977541"/>
            <a:ext cx="6463849" cy="4435975"/>
          </a:xfr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596900" y="5471262"/>
            <a:ext cx="8026400" cy="92982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Always something to fix: 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Valve between gun and depo chamber leaked, working distance between puck and chemical sources too large, no mask to limit active area</a:t>
            </a:r>
          </a:p>
        </p:txBody>
      </p:sp>
    </p:spTree>
    <p:extLst>
      <p:ext uri="{BB962C8B-B14F-4D97-AF65-F5344CB8AC3E}">
        <p14:creationId xmlns:p14="http://schemas.microsoft.com/office/powerpoint/2010/main" val="184906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750170"/>
          </a:xfrm>
        </p:spPr>
        <p:txBody>
          <a:bodyPr>
            <a:noAutofit/>
          </a:bodyPr>
          <a:lstStyle/>
          <a:p>
            <a:pPr eaLnBrk="0" hangingPunct="0">
              <a:defRPr/>
            </a:pP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300 kV Inverted Gun and CsK</a:t>
            </a:r>
            <a:r>
              <a:rPr lang="en-US" sz="2800" b="1" kern="0" baseline="-25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2</a:t>
            </a:r>
            <a:r>
              <a:rPr lang="en-US" sz="2800" b="1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Sb Photocathode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74858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18</a:t>
            </a:fld>
            <a:endParaRPr lang="en-US" dirty="0"/>
          </a:p>
        </p:txBody>
      </p:sp>
      <p:sp>
        <p:nvSpPr>
          <p:cNvPr id="10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5324246" y="6456300"/>
            <a:ext cx="2133600" cy="365125"/>
          </a:xfrm>
          <a:prstGeom prst="rect">
            <a:avLst/>
          </a:prstGeom>
        </p:spPr>
        <p:txBody>
          <a:bodyPr/>
          <a:lstStyle/>
          <a:p>
            <a:fld id="{E2C9A48C-97D7-4B40-96F2-F0841CEA16C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73" y="2259448"/>
            <a:ext cx="5540005" cy="415500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70520" y="880125"/>
            <a:ext cx="2818323" cy="3046909"/>
            <a:chOff x="180870" y="854725"/>
            <a:chExt cx="2818323" cy="3046909"/>
          </a:xfrm>
        </p:grpSpPr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870" y="854725"/>
              <a:ext cx="2818323" cy="30126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223257" y="3532302"/>
              <a:ext cx="9557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8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23257" y="1306318"/>
              <a:ext cx="10727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 smtClean="0">
                  <a:solidFill>
                    <a:schemeClr val="bg1"/>
                  </a:solidFill>
                </a:rPr>
                <a:t>11 MV/m</a:t>
              </a:r>
              <a:endParaRPr lang="en-US" sz="1800" dirty="0">
                <a:solidFill>
                  <a:schemeClr val="bg1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753399" y="3127873"/>
              <a:ext cx="578555" cy="40442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753399" y="1675650"/>
              <a:ext cx="477541" cy="249957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 descr="G:\my_pix\102015131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5" t="7826" r="7482"/>
          <a:stretch/>
        </p:blipFill>
        <p:spPr bwMode="auto">
          <a:xfrm rot="10800000" flipH="1">
            <a:off x="170410" y="3962118"/>
            <a:ext cx="1550396" cy="2443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57580" y="5660720"/>
            <a:ext cx="3272117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First insulator conditioned to 325 kV</a:t>
            </a:r>
          </a:p>
          <a:p>
            <a:pPr algn="ctr"/>
            <a:r>
              <a:rPr lang="en-US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New insulator, installed now, supports higher voltage operation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7 Imagen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628"/>
          <a:stretch/>
        </p:blipFill>
        <p:spPr>
          <a:xfrm>
            <a:off x="3588474" y="851425"/>
            <a:ext cx="4569407" cy="1506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073744" y="1213986"/>
            <a:ext cx="752755" cy="369332"/>
          </a:xfrm>
          <a:prstGeom prst="rect">
            <a:avLst/>
          </a:prstGeom>
          <a:noFill/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1mA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Straight Arrow Connector 21"/>
          <p:cNvCxnSpPr/>
          <p:nvPr/>
        </p:nvCxnSpPr>
        <p:spPr bwMode="auto">
          <a:xfrm flipH="1" flipV="1">
            <a:off x="7082118" y="1030941"/>
            <a:ext cx="991626" cy="413876"/>
          </a:xfrm>
          <a:prstGeom prst="straightConnector1">
            <a:avLst/>
          </a:prstGeom>
          <a:ln>
            <a:solidFill>
              <a:srgbClr val="0000FF"/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grpSp>
        <p:nvGrpSpPr>
          <p:cNvPr id="23" name="Group 22"/>
          <p:cNvGrpSpPr/>
          <p:nvPr/>
        </p:nvGrpSpPr>
        <p:grpSpPr>
          <a:xfrm>
            <a:off x="1767629" y="4135619"/>
            <a:ext cx="1567745" cy="1994780"/>
            <a:chOff x="2043950" y="4395060"/>
            <a:chExt cx="1567745" cy="1994780"/>
          </a:xfrm>
        </p:grpSpPr>
        <p:sp>
          <p:nvSpPr>
            <p:cNvPr id="24" name="Rectangle 23"/>
            <p:cNvSpPr/>
            <p:nvPr/>
          </p:nvSpPr>
          <p:spPr bwMode="auto">
            <a:xfrm>
              <a:off x="2070847" y="4395060"/>
              <a:ext cx="1517627" cy="1949956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" pitchFamily="-65" charset="0"/>
              </a:endParaRPr>
            </a:p>
          </p:txBody>
        </p:sp>
        <p:pic>
          <p:nvPicPr>
            <p:cNvPr id="25" name="4 Imagen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20" t="38888" r="40033" b="43176"/>
            <a:stretch/>
          </p:blipFill>
          <p:spPr>
            <a:xfrm>
              <a:off x="2186308" y="5090436"/>
              <a:ext cx="1256205" cy="129940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softEdge rad="112500"/>
            </a:effectLst>
          </p:spPr>
        </p:pic>
        <p:sp>
          <p:nvSpPr>
            <p:cNvPr id="26" name="TextBox 25"/>
            <p:cNvSpPr txBox="1"/>
            <p:nvPr/>
          </p:nvSpPr>
          <p:spPr>
            <a:xfrm>
              <a:off x="2043950" y="4395060"/>
              <a:ext cx="156774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Learning how to use the new photocathode</a:t>
              </a:r>
              <a:endParaRPr lang="en-US"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7577931" y="1675641"/>
            <a:ext cx="1485247" cy="923330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Need mask and 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precipitator</a:t>
            </a:r>
            <a:endParaRPr lang="en-US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Arrow Connector 27"/>
          <p:cNvCxnSpPr/>
          <p:nvPr/>
        </p:nvCxnSpPr>
        <p:spPr bwMode="auto">
          <a:xfrm flipH="1" flipV="1">
            <a:off x="7082118" y="1675641"/>
            <a:ext cx="495814" cy="150388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headEnd type="none" w="med" len="med"/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846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500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19</a:t>
            </a:fld>
            <a:endParaRPr lang="en-US" dirty="0"/>
          </a:p>
        </p:txBody>
      </p:sp>
      <p:pic>
        <p:nvPicPr>
          <p:cNvPr id="1028" name="Picture 4" descr="BlackR30 &amp; SS electrodesfro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41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BlackR30 electrode assembly sitting pretty on top of its chambe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775" y="964841"/>
            <a:ext cx="4007460" cy="5343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169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Recently Funded Projects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500kV DC High Voltage Inverted Gun with Load-locked CsK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Sb Deposition Chamber - Research and Development for Next Generation Nuclear Physics Accelerator Facilities (LAB 12-632)</a:t>
            </a:r>
            <a:r>
              <a:rPr lang="en-US" sz="2800" b="1" dirty="0" smtClean="0"/>
              <a:t> and</a:t>
            </a:r>
            <a:r>
              <a:rPr lang="en-US" sz="2800" dirty="0" smtClean="0"/>
              <a:t> (LAB 14-1082)</a:t>
            </a:r>
          </a:p>
          <a:p>
            <a:r>
              <a:rPr lang="en-US" sz="2800" dirty="0" smtClean="0"/>
              <a:t>New </a:t>
            </a:r>
            <a:r>
              <a:rPr lang="en-US" sz="2800" dirty="0"/>
              <a:t>Photocathode Materials for Electron Ion </a:t>
            </a:r>
            <a:r>
              <a:rPr lang="en-US" sz="2800" dirty="0" smtClean="0"/>
              <a:t>Colliders</a:t>
            </a:r>
            <a:r>
              <a:rPr lang="en-US" sz="2800" dirty="0"/>
              <a:t> </a:t>
            </a:r>
            <a:r>
              <a:rPr lang="en-US" sz="2800" dirty="0" smtClean="0"/>
              <a:t>- Research </a:t>
            </a:r>
            <a:r>
              <a:rPr lang="en-US" sz="2800" dirty="0"/>
              <a:t>and Development for Next Generation Nuclear Physics Accelerator Facilities (LAB 12-632)</a:t>
            </a:r>
            <a:r>
              <a:rPr lang="en-US" sz="2800" b="1" dirty="0"/>
              <a:t> and</a:t>
            </a:r>
            <a:r>
              <a:rPr lang="en-US" sz="2800" dirty="0"/>
              <a:t> (LAB 14-1082</a:t>
            </a:r>
            <a:r>
              <a:rPr lang="en-US" sz="2800" dirty="0" smtClean="0"/>
              <a:t>)</a:t>
            </a:r>
          </a:p>
          <a:p>
            <a:r>
              <a:rPr lang="en-US" sz="2800" dirty="0" err="1"/>
              <a:t>Cryo</a:t>
            </a:r>
            <a:r>
              <a:rPr lang="en-US" sz="2800" dirty="0"/>
              <a:t>-Pumped DC High Voltage Polarized Electron </a:t>
            </a:r>
            <a:r>
              <a:rPr lang="en-US" sz="2800" dirty="0" smtClean="0"/>
              <a:t>Source - Small </a:t>
            </a:r>
            <a:r>
              <a:rPr lang="en-US" sz="2800" dirty="0"/>
              <a:t>Project, DOE Office of Nuclear </a:t>
            </a:r>
            <a:r>
              <a:rPr lang="en-US" sz="2800" dirty="0" smtClean="0"/>
              <a:t>Physics, (LAB 10-339)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296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500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20</a:t>
            </a:fld>
            <a:endParaRPr lang="en-US" dirty="0"/>
          </a:p>
        </p:txBody>
      </p:sp>
      <p:pic>
        <p:nvPicPr>
          <p:cNvPr id="3076" name="Picture 4" descr="File:BlackR30 electrode assembly installed front view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1005538"/>
            <a:ext cx="4013201" cy="535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BlackR30 electrode assembly inside gun chamber zoomed 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00" y="1005538"/>
            <a:ext cx="4013200" cy="5350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171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Barrel-Polished Electrodes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>
                <a:latin typeface="Century Gothic" panose="020B0502020202020204" pitchFamily="34" charset="0"/>
              </a:rPr>
              <a:t>Slide </a:t>
            </a:r>
            <a:fld id="{2170E7E5-D759-E44D-99F5-2114FE40D280}" type="slidenum">
              <a:rPr lang="en-US" smtClean="0">
                <a:latin typeface="Century Gothic" panose="020B0502020202020204" pitchFamily="34" charset="0"/>
              </a:rPr>
              <a:pPr algn="ctr"/>
              <a:t>21</a:t>
            </a:fld>
            <a:endParaRPr lang="en-US" dirty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917502" y="1104555"/>
            <a:ext cx="5175697" cy="2553046"/>
          </a:xfrm>
        </p:spPr>
        <p:txBody>
          <a:bodyPr>
            <a:normAutofit fontScale="77500" lnSpcReduction="20000"/>
          </a:bodyPr>
          <a:lstStyle/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Gun electrodes traditionally polished using sand paper and diamond paste </a:t>
            </a:r>
          </a:p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Tedious process, takes about 30 days to complete</a:t>
            </a:r>
          </a:p>
          <a:p>
            <a:pPr marL="228600" indent="-228600"/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 panose="020B0502020202020204" pitchFamily="34" charset="0"/>
              </a:rPr>
              <a:t>Now performed in 1 day using SRF barrel polishing machine </a:t>
            </a:r>
          </a:p>
        </p:txBody>
      </p:sp>
      <p:pic>
        <p:nvPicPr>
          <p:cNvPr id="19" name="Picture 2" descr="G:\my_pix\101614094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026" y="1104554"/>
            <a:ext cx="3280098" cy="2460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064" y="3893193"/>
            <a:ext cx="8977836" cy="2567131"/>
            <a:chOff x="1064" y="3893193"/>
            <a:chExt cx="8977836" cy="2567131"/>
          </a:xfrm>
        </p:grpSpPr>
        <p:pic>
          <p:nvPicPr>
            <p:cNvPr id="17" name="Picture 16"/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8492" y="3962583"/>
              <a:ext cx="2057400" cy="154305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722915" y="5502797"/>
              <a:ext cx="278855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lvl="1"/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From machine </a:t>
              </a:r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shop</a:t>
              </a:r>
            </a:p>
          </p:txBody>
        </p:sp>
        <p:pic>
          <p:nvPicPr>
            <p:cNvPr id="15" name="Picture 14"/>
            <p:cNvPicPr/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9" t="11747" r="13301" b="5803"/>
            <a:stretch/>
          </p:blipFill>
          <p:spPr bwMode="auto">
            <a:xfrm>
              <a:off x="3563255" y="4451133"/>
              <a:ext cx="2012315" cy="159893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2586095" y="6023576"/>
              <a:ext cx="396663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plastic cones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" name="Picture 12"/>
            <p:cNvPicPr/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11720" r="17746" b="11694"/>
            <a:stretch/>
          </p:blipFill>
          <p:spPr bwMode="auto">
            <a:xfrm>
              <a:off x="6013892" y="3893193"/>
              <a:ext cx="2092960" cy="163893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14" name="Rectangle 13"/>
            <p:cNvSpPr/>
            <p:nvPr/>
          </p:nvSpPr>
          <p:spPr>
            <a:xfrm>
              <a:off x="5634838" y="5537359"/>
              <a:ext cx="3344062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dirty="0">
                  <a:latin typeface="Century Gothic" panose="020B0502020202020204" pitchFamily="34" charset="0"/>
                  <a:cs typeface="Arial" panose="020B0604020202020204" pitchFamily="34" charset="0"/>
                </a:rPr>
                <a:t>30 minutes </a:t>
              </a:r>
              <a:r>
                <a:rPr lang="en-US" sz="20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with corncob</a:t>
              </a:r>
              <a:endParaRPr lang="en-US" sz="2000" dirty="0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064" y="6121770"/>
              <a:ext cx="2182008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600" dirty="0" smtClean="0">
                  <a:latin typeface="Century Gothic" panose="020B0502020202020204" pitchFamily="34" charset="0"/>
                  <a:cs typeface="Arial" panose="020B0604020202020204" pitchFamily="34" charset="0"/>
                </a:rPr>
                <a:t>Work by Don </a:t>
              </a:r>
              <a:r>
                <a:rPr lang="en-US" sz="1600" dirty="0">
                  <a:latin typeface="Century Gothic" panose="020B0502020202020204" pitchFamily="34" charset="0"/>
                  <a:cs typeface="Arial" panose="020B0604020202020204" pitchFamily="34" charset="0"/>
                </a:rPr>
                <a:t>Bullard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3807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Magnetized Beam Tests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22</a:t>
            </a:fld>
            <a:endParaRPr lang="en-US" dirty="0"/>
          </a:p>
        </p:txBody>
      </p:sp>
      <p:pic>
        <p:nvPicPr>
          <p:cNvPr id="4098" name="Picture 2" descr="GTS gun under vacuum with magne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358" y="952141"/>
            <a:ext cx="6627283" cy="497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04800" y="5952011"/>
            <a:ext cx="8674100" cy="588489"/>
          </a:xfrm>
        </p:spPr>
        <p:txBody>
          <a:bodyPr>
            <a:normAutofit/>
          </a:bodyPr>
          <a:lstStyle/>
          <a:p>
            <a:pPr marL="0" indent="0">
              <a:buClr>
                <a:schemeClr val="tx1">
                  <a:lumMod val="85000"/>
                  <a:lumOff val="15000"/>
                </a:schemeClr>
              </a:buClr>
              <a:buNone/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Fixed the gun and deposition chamber, added solenoid</a:t>
            </a:r>
          </a:p>
        </p:txBody>
      </p:sp>
    </p:spTree>
    <p:extLst>
      <p:ext uri="{BB962C8B-B14F-4D97-AF65-F5344CB8AC3E}">
        <p14:creationId xmlns:p14="http://schemas.microsoft.com/office/powerpoint/2010/main" val="3053869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350 kV Gun at Injector Test Facility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23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457200" y="4785302"/>
            <a:ext cx="8077025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Old and New inverted guns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Vacuum low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Torr </a:t>
            </a:r>
          </a:p>
          <a:p>
            <a:pPr marL="0" indent="0" algn="ctr">
              <a:lnSpc>
                <a:spcPct val="80000"/>
              </a:lnSpc>
              <a:buNone/>
            </a:pPr>
            <a:r>
              <a:rPr lang="en-US" dirty="0" smtClean="0">
                <a:latin typeface="Century Gothic" panose="020B0502020202020204" pitchFamily="34" charset="0"/>
              </a:rPr>
              <a:t>Working on the beamline now</a:t>
            </a:r>
            <a:endParaRPr lang="en-US" dirty="0">
              <a:latin typeface="Century Gothic" panose="020B0502020202020204" pitchFamily="34" charset="0"/>
            </a:endParaRP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8" y="1232802"/>
            <a:ext cx="4275289" cy="3206466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71" y="1077536"/>
            <a:ext cx="4689329" cy="35169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95712" y="1510268"/>
            <a:ext cx="1071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450 kV 3mA supply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316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kV beamline at Injector Test Facility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24</a:t>
            </a:fld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1907"/>
            <a:ext cx="9144000" cy="258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78461"/>
            <a:ext cx="9144000" cy="308044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81100" y="3103266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Dif</a:t>
            </a:r>
            <a:r>
              <a:rPr lang="en-US" dirty="0" smtClean="0"/>
              <a:t> pump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34594" y="4529450"/>
            <a:ext cx="13724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200 kV Wien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135688" y="3103266"/>
            <a:ext cx="2064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RF deflector cavities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4842960" y="4563436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Buncher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811495" y="4399720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2.5 kW dump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284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25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6917" y="121055"/>
            <a:ext cx="4635500" cy="6265005"/>
            <a:chOff x="311085" y="161673"/>
            <a:chExt cx="4873658" cy="667836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5093911" y="821436"/>
            <a:ext cx="3817706" cy="193899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Our plan to reach 500 kV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Combination of long doped insulator and shed, SF6 and epoxy receptacle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And likely a different vacuum chamber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5093911" y="3036693"/>
            <a:ext cx="3897986" cy="2911039"/>
            <a:chOff x="4801680" y="3228157"/>
            <a:chExt cx="3897986" cy="2911039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567" t="18483"/>
            <a:stretch/>
          </p:blipFill>
          <p:spPr bwMode="auto">
            <a:xfrm>
              <a:off x="6297105" y="3228157"/>
              <a:ext cx="2402561" cy="29110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1680" y="3574697"/>
              <a:ext cx="1495425" cy="1447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3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 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083225" y="5962597"/>
            <a:ext cx="24749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Work of Yan Wang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98094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26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76917" y="121055"/>
            <a:ext cx="4635500" cy="6265005"/>
            <a:chOff x="311085" y="161673"/>
            <a:chExt cx="4873658" cy="6678367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" t="5252" r="9662" b="1719"/>
            <a:stretch/>
          </p:blipFill>
          <p:spPr bwMode="auto">
            <a:xfrm>
              <a:off x="311085" y="161673"/>
              <a:ext cx="4873658" cy="66783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506392" y="4466219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Screening electrode</a:t>
              </a:r>
              <a:endParaRPr lang="en-US" sz="16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06392" y="2752580"/>
              <a:ext cx="158635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Doped insulator</a:t>
              </a:r>
              <a:endParaRPr lang="en-US" sz="1600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2231" y="1885314"/>
              <a:ext cx="122342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SF6</a:t>
              </a:r>
              <a:endParaRPr lang="en-US" sz="1600" dirty="0"/>
            </a:p>
          </p:txBody>
        </p:sp>
        <p:cxnSp>
          <p:nvCxnSpPr>
            <p:cNvPr id="14" name="Straight Arrow Connector 13"/>
            <p:cNvCxnSpPr/>
            <p:nvPr/>
          </p:nvCxnSpPr>
          <p:spPr bwMode="auto">
            <a:xfrm flipH="1">
              <a:off x="3082565" y="575035"/>
              <a:ext cx="829559" cy="546755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5" name="Straight Arrow Connector 14"/>
            <p:cNvCxnSpPr/>
            <p:nvPr/>
          </p:nvCxnSpPr>
          <p:spPr bwMode="auto">
            <a:xfrm>
              <a:off x="1377886" y="2093011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6" name="Straight Arrow Connector 15"/>
            <p:cNvCxnSpPr/>
            <p:nvPr/>
          </p:nvCxnSpPr>
          <p:spPr bwMode="auto">
            <a:xfrm>
              <a:off x="1293829" y="3091134"/>
              <a:ext cx="1063656" cy="35710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17" name="Straight Arrow Connector 16"/>
            <p:cNvCxnSpPr/>
            <p:nvPr/>
          </p:nvCxnSpPr>
          <p:spPr bwMode="auto">
            <a:xfrm>
              <a:off x="1293829" y="4449452"/>
              <a:ext cx="879832" cy="0"/>
            </a:xfrm>
            <a:prstGeom prst="straightConnector1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8" name="TextBox 17"/>
            <p:cNvSpPr txBox="1"/>
            <p:nvPr/>
          </p:nvSpPr>
          <p:spPr>
            <a:xfrm>
              <a:off x="3497344" y="172630"/>
              <a:ext cx="1687398" cy="584775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R350 epoxy receptacle</a:t>
              </a:r>
              <a:endParaRPr lang="en-US" sz="1600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4928549" y="821436"/>
            <a:ext cx="4050089" cy="224676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We have the big insulators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Cables in Receptacles:  very reliable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Receptacles in SF6: very reliable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Century Gothic" panose="020B0502020202020204" pitchFamily="34" charset="0"/>
              </a:rPr>
              <a:t>Use cold SF6 to remove heat from photocathode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174191" y="77002"/>
            <a:ext cx="3516516" cy="741146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333399"/>
                </a:solidFill>
                <a:latin typeface="Arial" charset="0"/>
              </a:defRPr>
            </a:lvl9pPr>
          </a:lstStyle>
          <a:p>
            <a:r>
              <a:rPr lang="en-US" sz="4400" b="0" kern="0" dirty="0" smtClean="0">
                <a:effectLst/>
                <a:latin typeface="Century Gothic" panose="020B0502020202020204" pitchFamily="34" charset="0"/>
              </a:rPr>
              <a:t>Plan Z </a:t>
            </a:r>
            <a:endParaRPr lang="en-US" sz="4400" b="0" kern="0" dirty="0">
              <a:effectLst/>
              <a:latin typeface="Century Gothic" panose="020B0502020202020204" pitchFamily="34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5029" y="3253557"/>
            <a:ext cx="3943609" cy="2957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" y="907612"/>
            <a:ext cx="89408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Will continue to work on 500 kV inverted gun, CsK</a:t>
            </a:r>
            <a:r>
              <a:rPr lang="en-US" sz="400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2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Sb deposition chamber (and </a:t>
            </a:r>
            <a:r>
              <a:rPr lang="en-US" sz="40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Cryopumped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gun)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Magnetized beam tests 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We can revisit high current (mA) lifetime tests with polarized beam but need support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27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60"/>
          </a:xfrm>
        </p:spPr>
        <p:txBody>
          <a:bodyPr/>
          <a:lstStyle/>
          <a:p>
            <a:r>
              <a:rPr lang="en-US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Thank You</a:t>
            </a:r>
            <a:endParaRPr lang="en-US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</a:endParaRPr>
          </a:p>
        </p:txBody>
      </p:sp>
    </p:spTree>
    <p:extLst>
      <p:ext uri="{BB962C8B-B14F-4D97-AF65-F5344CB8AC3E}">
        <p14:creationId xmlns:p14="http://schemas.microsoft.com/office/powerpoint/2010/main" val="3096163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Recently Funded Projects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2986" y="964841"/>
            <a:ext cx="8358027" cy="5236179"/>
          </a:xfrm>
        </p:spPr>
        <p:txBody>
          <a:bodyPr>
            <a:normAutofit/>
          </a:bodyPr>
          <a:lstStyle/>
          <a:p>
            <a:r>
              <a:rPr lang="en-US" sz="2800" dirty="0" smtClean="0"/>
              <a:t>500kV DC High Voltage Inverted Gun with Load-locked CsK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Sb Deposition Chamber - Research and Development for Next Generation Nuclear Physics Accelerator Facilities (LAB 12-632)</a:t>
            </a:r>
            <a:r>
              <a:rPr lang="en-US" sz="2800" b="1" dirty="0" smtClean="0"/>
              <a:t> and</a:t>
            </a:r>
            <a:r>
              <a:rPr lang="en-US" sz="2800" dirty="0" smtClean="0"/>
              <a:t> (LAB 14-1082)</a:t>
            </a:r>
          </a:p>
          <a:p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New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Photocathode Materials for Electron Ion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Colliders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- Research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and Development for Next Generation Nuclear Physics Accelerator Facilities (LAB 12-632)</a:t>
            </a:r>
            <a:r>
              <a:rPr lang="en-US" sz="2800" b="1" dirty="0">
                <a:solidFill>
                  <a:schemeClr val="bg1">
                    <a:lumMod val="75000"/>
                  </a:schemeClr>
                </a:solidFill>
              </a:rPr>
              <a:t> and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 (LAB 14-1082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)</a:t>
            </a:r>
          </a:p>
          <a:p>
            <a:r>
              <a:rPr lang="en-US" sz="2800" dirty="0" err="1">
                <a:solidFill>
                  <a:schemeClr val="bg1">
                    <a:lumMod val="75000"/>
                  </a:schemeClr>
                </a:solidFill>
              </a:rPr>
              <a:t>Cryo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-Pumped DC High Voltage Polarized Electron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Source - Small </a:t>
            </a:r>
            <a:r>
              <a:rPr lang="en-US" sz="2800" dirty="0">
                <a:solidFill>
                  <a:schemeClr val="bg1">
                    <a:lumMod val="75000"/>
                  </a:schemeClr>
                </a:solidFill>
              </a:rPr>
              <a:t>Project, DOE Office of Nuclear </a:t>
            </a:r>
            <a:r>
              <a:rPr lang="en-US" sz="2800" dirty="0" smtClean="0">
                <a:solidFill>
                  <a:schemeClr val="bg1">
                    <a:lumMod val="75000"/>
                  </a:schemeClr>
                </a:solidFill>
              </a:rPr>
              <a:t>Physics, (LAB 10-339)</a:t>
            </a:r>
            <a:endParaRPr lang="en-US" sz="2800" dirty="0">
              <a:solidFill>
                <a:schemeClr val="bg1">
                  <a:lumMod val="75000"/>
                </a:schemeClr>
              </a:solidFill>
            </a:endParaRPr>
          </a:p>
          <a:p>
            <a:endParaRPr lang="en-US" sz="2800" dirty="0" smtClean="0"/>
          </a:p>
          <a:p>
            <a:endParaRPr lang="en-US" sz="280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3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4858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Recently Funded Projects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896099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4</a:t>
            </a:fld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105523" y="4650540"/>
            <a:ext cx="292417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To improve </a:t>
            </a:r>
            <a:r>
              <a:rPr lang="en-US" dirty="0" err="1" smtClean="0"/>
              <a:t>photogun</a:t>
            </a:r>
            <a:r>
              <a:rPr lang="en-US" dirty="0" smtClean="0"/>
              <a:t> vacuum and thereby improve lifetime of polarized electron sources, particularly at mA current, i.e., </a:t>
            </a:r>
            <a:r>
              <a:rPr lang="en-US" dirty="0" err="1" smtClean="0"/>
              <a:t>eRHIC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105523" y="1058818"/>
            <a:ext cx="2924176" cy="175432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To extend the “inverted gun” geometry design, to operate at higher voltage, for high bunch charge and high average current EIC cooling applications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05523" y="2993178"/>
            <a:ext cx="292417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To design a photocathode test stand to measure QE and polarization of new photocathode materials that might help EIC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0" y="914041"/>
            <a:ext cx="5939741" cy="5871961"/>
            <a:chOff x="0" y="914041"/>
            <a:chExt cx="5939741" cy="5871961"/>
          </a:xfrm>
        </p:grpSpPr>
        <p:sp>
          <p:nvSpPr>
            <p:cNvPr id="7" name="TextBox 6"/>
            <p:cNvSpPr txBox="1"/>
            <p:nvPr/>
          </p:nvSpPr>
          <p:spPr>
            <a:xfrm>
              <a:off x="0" y="6509003"/>
              <a:ext cx="22060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solidFill>
                    <a:schemeClr val="bg1">
                      <a:lumMod val="75000"/>
                    </a:schemeClr>
                  </a:solidFill>
                  <a:latin typeface="Century Gothic" panose="020B0502020202020204" pitchFamily="34" charset="0"/>
                </a:rPr>
                <a:t>Matt Poelker, Jefferson Lab</a:t>
              </a:r>
              <a:endParaRPr lang="en-US" sz="1200" dirty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endParaRPr>
            </a:p>
          </p:txBody>
        </p:sp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7" y="914041"/>
              <a:ext cx="5827854" cy="1962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7" y="4745778"/>
              <a:ext cx="5827854" cy="145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174" name="Picture 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887" y="2998201"/>
              <a:ext cx="5827854" cy="1624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18610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The CEBAF - ILC </a:t>
            </a:r>
            <a:r>
              <a:rPr lang="en-US" sz="4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Inverted </a:t>
            </a:r>
            <a:r>
              <a:rPr lang="en-US" sz="4000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</a:rPr>
              <a:t>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5</a:t>
            </a:fld>
            <a:endParaRPr lang="en-US" dirty="0"/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39700" y="4923125"/>
            <a:ext cx="8915401" cy="1417349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Load-locked </a:t>
            </a:r>
            <a:r>
              <a:rPr lang="en-US" dirty="0">
                <a:latin typeface="Century Gothic" panose="020B0502020202020204" pitchFamily="34" charset="0"/>
              </a:rPr>
              <a:t>GaAs </a:t>
            </a:r>
            <a:r>
              <a:rPr lang="en-US" dirty="0" smtClean="0">
                <a:latin typeface="Century Gothic" panose="020B0502020202020204" pitchFamily="34" charset="0"/>
              </a:rPr>
              <a:t>polarized </a:t>
            </a:r>
            <a:r>
              <a:rPr lang="en-US" dirty="0" err="1" smtClean="0">
                <a:latin typeface="Century Gothic" panose="020B0502020202020204" pitchFamily="34" charset="0"/>
              </a:rPr>
              <a:t>photogun</a:t>
            </a:r>
            <a:endParaRPr lang="en-US" dirty="0" smtClean="0">
              <a:latin typeface="Century Gothic" panose="020B0502020202020204" pitchFamily="34" charset="0"/>
            </a:endParaRP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130 kV at CEBAF, 200 kV at Injector Test Stand</a:t>
            </a:r>
          </a:p>
          <a:p>
            <a:pPr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en-US" dirty="0" smtClean="0">
                <a:latin typeface="Century Gothic" panose="020B0502020202020204" pitchFamily="34" charset="0"/>
              </a:rPr>
              <a:t>Gun Vacuum ~ low 10</a:t>
            </a:r>
            <a:r>
              <a:rPr lang="en-US" baseline="30000" dirty="0" smtClean="0">
                <a:latin typeface="Century Gothic" panose="020B0502020202020204" pitchFamily="34" charset="0"/>
              </a:rPr>
              <a:t>-12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latin typeface="Century Gothic" panose="020B0502020202020204" pitchFamily="34" charset="0"/>
              </a:rPr>
              <a:t>Torr</a:t>
            </a:r>
            <a:r>
              <a:rPr lang="en-US" dirty="0" smtClean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8" name="Picture 22" descr="C:\Documents and Settings\poelker\My Documents\My Pictures\inverted gun\DSCF00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7874" y="985773"/>
            <a:ext cx="5077800" cy="3808349"/>
          </a:xfrm>
          <a:prstGeom prst="rect">
            <a:avLst/>
          </a:prstGeom>
          <a:noFill/>
        </p:spPr>
      </p:pic>
      <p:grpSp>
        <p:nvGrpSpPr>
          <p:cNvPr id="9" name="Group 20"/>
          <p:cNvGrpSpPr>
            <a:grpSpLocks/>
          </p:cNvGrpSpPr>
          <p:nvPr/>
        </p:nvGrpSpPr>
        <p:grpSpPr bwMode="auto">
          <a:xfrm>
            <a:off x="5410200" y="1585617"/>
            <a:ext cx="3505200" cy="3200400"/>
            <a:chOff x="5257800" y="3505200"/>
            <a:chExt cx="3505200" cy="320040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0789" t="3780" r="12138" b="18327"/>
            <a:stretch>
              <a:fillRect/>
            </a:stretch>
          </p:blipFill>
          <p:spPr bwMode="auto">
            <a:xfrm>
              <a:off x="5257800" y="3505200"/>
              <a:ext cx="3505200" cy="30787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5867400" y="5334000"/>
              <a:ext cx="1253868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r" eaLnBrk="0" hangingPunct="0"/>
              <a:r>
                <a:rPr lang="en-US" sz="1600" dirty="0">
                  <a:solidFill>
                    <a:srgbClr val="F20000"/>
                  </a:solidFill>
                  <a:cs typeface="Arial" pitchFamily="34" charset="0"/>
                </a:rPr>
                <a:t>New design</a:t>
              </a: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410200" y="956303"/>
            <a:ext cx="3585148" cy="3829714"/>
            <a:chOff x="5410200" y="956303"/>
            <a:chExt cx="3585148" cy="3829714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6" cstate="screen"/>
            <a:srcRect/>
            <a:stretch>
              <a:fillRect/>
            </a:stretch>
          </p:blipFill>
          <p:spPr bwMode="auto">
            <a:xfrm>
              <a:off x="5410200" y="1368923"/>
              <a:ext cx="3585148" cy="34170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22" name="Group 21"/>
            <p:cNvGrpSpPr/>
            <p:nvPr/>
          </p:nvGrpSpPr>
          <p:grpSpPr>
            <a:xfrm>
              <a:off x="6599484" y="956303"/>
              <a:ext cx="2239716" cy="1024456"/>
              <a:chOff x="6599484" y="956303"/>
              <a:chExt cx="2239716" cy="1024456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599484" y="956303"/>
                <a:ext cx="2239716" cy="52322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2800" dirty="0" smtClean="0">
                    <a:solidFill>
                      <a:srgbClr val="FF0000"/>
                    </a:solidFill>
                    <a:latin typeface="Century Gothic" panose="020B0502020202020204" pitchFamily="34" charset="0"/>
                  </a:rPr>
                  <a:t>NEG pumps</a:t>
                </a:r>
                <a:endParaRPr lang="en-US" sz="2800" dirty="0">
                  <a:solidFill>
                    <a:srgbClr val="FF0000"/>
                  </a:solidFill>
                  <a:latin typeface="Century Gothic" panose="020B0502020202020204" pitchFamily="34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 flipH="1">
                <a:off x="6743700" y="1479523"/>
                <a:ext cx="280555" cy="411622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 flipH="1">
                <a:off x="6883977" y="1462646"/>
                <a:ext cx="16798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H="1">
                <a:off x="7048500" y="1479523"/>
                <a:ext cx="19919" cy="501236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9" name="TextBox 18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643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0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11" name="Rectangle 8"/>
          <p:cNvSpPr>
            <a:spLocks noChangeArrowheads="1"/>
          </p:cNvSpPr>
          <p:nvPr/>
        </p:nvSpPr>
        <p:spPr bwMode="auto">
          <a:xfrm>
            <a:off x="0" y="936708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84659" y="5290904"/>
            <a:ext cx="3902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Longer “R30” insulator</a:t>
            </a:r>
          </a:p>
          <a:p>
            <a:pPr algn="ctr"/>
            <a:r>
              <a:rPr lang="en-US" sz="2400" dirty="0" smtClean="0">
                <a:latin typeface="Century Gothic" panose="020B0502020202020204" pitchFamily="34" charset="0"/>
              </a:rPr>
              <a:t>Spherical electrode</a:t>
            </a:r>
          </a:p>
        </p:txBody>
      </p:sp>
      <p:sp>
        <p:nvSpPr>
          <p:cNvPr id="13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6</a:t>
            </a:fld>
            <a:endParaRPr lang="en-US" dirty="0"/>
          </a:p>
        </p:txBody>
      </p:sp>
      <p:grpSp>
        <p:nvGrpSpPr>
          <p:cNvPr id="14" name="Group 20"/>
          <p:cNvGrpSpPr>
            <a:grpSpLocks/>
          </p:cNvGrpSpPr>
          <p:nvPr/>
        </p:nvGrpSpPr>
        <p:grpSpPr bwMode="auto">
          <a:xfrm>
            <a:off x="483976" y="1451201"/>
            <a:ext cx="3992774" cy="3531096"/>
            <a:chOff x="4694026" y="3174504"/>
            <a:chExt cx="3992774" cy="353109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 l="10789" t="3780" r="12138" b="18327"/>
            <a:stretch>
              <a:fillRect/>
            </a:stretch>
          </p:blipFill>
          <p:spPr bwMode="auto">
            <a:xfrm>
              <a:off x="4694026" y="3174504"/>
              <a:ext cx="3697990" cy="32480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5"/>
            <p:cNvSpPr/>
            <p:nvPr/>
          </p:nvSpPr>
          <p:spPr>
            <a:xfrm>
              <a:off x="8153400" y="6248400"/>
              <a:ext cx="533400" cy="381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638800" y="6172200"/>
              <a:ext cx="5334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dirty="0"/>
            </a:p>
          </p:txBody>
        </p: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5" cstate="print"/>
          <a:srcRect r="4298"/>
          <a:stretch>
            <a:fillRect/>
          </a:stretch>
        </p:blipFill>
        <p:spPr bwMode="auto">
          <a:xfrm>
            <a:off x="4357256" y="1028700"/>
            <a:ext cx="4633057" cy="4160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Rectangle 18"/>
          <p:cNvSpPr/>
          <p:nvPr/>
        </p:nvSpPr>
        <p:spPr bwMode="auto">
          <a:xfrm>
            <a:off x="3562350" y="4305300"/>
            <a:ext cx="38100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0" name="Rectangle 19"/>
          <p:cNvSpPr/>
          <p:nvPr/>
        </p:nvSpPr>
        <p:spPr bwMode="auto">
          <a:xfrm>
            <a:off x="876300" y="4224698"/>
            <a:ext cx="552450" cy="60079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" pitchFamily="18" charset="0"/>
            </a:endParaRPr>
          </a:p>
        </p:txBody>
      </p:sp>
      <p:sp>
        <p:nvSpPr>
          <p:cNvPr id="21" name="Title 1"/>
          <p:cNvSpPr txBox="1">
            <a:spLocks/>
          </p:cNvSpPr>
          <p:nvPr/>
        </p:nvSpPr>
        <p:spPr bwMode="auto">
          <a:xfrm>
            <a:off x="323850" y="4638231"/>
            <a:ext cx="42481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j-ea"/>
                <a:cs typeface="+mj-cs"/>
              </a:rPr>
              <a:t>CEBAF 130 kV Inverted Gun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kern="0" dirty="0" smtClean="0">
                <a:latin typeface="Century Gothic" panose="020B0502020202020204" pitchFamily="34" charset="0"/>
                <a:ea typeface="+mj-ea"/>
                <a:cs typeface="+mj-cs"/>
              </a:rPr>
              <a:t>“R28” insulator</a:t>
            </a:r>
            <a:endParaRPr kumimoji="0" lang="en-US" sz="24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j-ea"/>
              <a:cs typeface="+mj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028700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500 kV </a:t>
            </a:r>
            <a:r>
              <a:rPr lang="en-US" sz="4000" cap="small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Photogun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?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09003"/>
            <a:ext cx="2206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75000"/>
                  </a:schemeClr>
                </a:solidFill>
                <a:latin typeface="Century Gothic" panose="020B0502020202020204" pitchFamily="34" charset="0"/>
              </a:rPr>
              <a:t>Matt Poelker, Jefferson Lab</a:t>
            </a:r>
            <a:endParaRPr lang="en-US" sz="1200" dirty="0">
              <a:solidFill>
                <a:schemeClr val="bg1">
                  <a:lumMod val="75000"/>
                </a:schemeClr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33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Building the 500 kV Gun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713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Start with “dummy” electrodes and test different insulators and cathode screening electrode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7" name="Picture 6" descr="Figure 1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893618" y="2202873"/>
            <a:ext cx="7356763" cy="383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253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 fontScale="90000"/>
          </a:bodyPr>
          <a:lstStyle/>
          <a:p>
            <a:r>
              <a:rPr lang="en-US" sz="4000" cap="small" dirty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I</a:t>
            </a:r>
            <a:r>
              <a:rPr lang="en-US" sz="40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nsulators and Screening electrode</a:t>
            </a:r>
            <a:endParaRPr lang="en-US" sz="40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50" y="1066441"/>
            <a:ext cx="84201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insulators, conventional alumina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Short R28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Longer R30 insulator, bulk resistivity, mildly conductive</a:t>
            </a: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ZrO-coated R30 insulator, also mildly conductive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dummy electrode with a screening electrode  (shed)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8</a:t>
            </a:fld>
            <a:endParaRPr lang="en-US" dirty="0"/>
          </a:p>
        </p:txBody>
      </p:sp>
      <p:pic>
        <p:nvPicPr>
          <p:cNvPr id="7" name="Picture 6" descr="Figure 2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003300" y="3517900"/>
            <a:ext cx="6858000" cy="2639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9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64841"/>
          </a:xfrm>
        </p:spPr>
        <p:txBody>
          <a:bodyPr>
            <a:normAutofit/>
          </a:bodyPr>
          <a:lstStyle/>
          <a:p>
            <a:r>
              <a:rPr lang="en-US" sz="3200" cap="small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Minion Pro"/>
                <a:cs typeface="Minion Pro"/>
              </a:rPr>
              <a:t>Breakdown at Cable/Insulator Interface</a:t>
            </a:r>
            <a:endParaRPr lang="en-US" sz="3200" cap="small" dirty="0">
              <a:solidFill>
                <a:schemeClr val="tx1">
                  <a:lumMod val="75000"/>
                  <a:lumOff val="25000"/>
                </a:schemeClr>
              </a:solidFill>
              <a:latin typeface="Minion Pro"/>
              <a:cs typeface="Minion Pro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4056"/>
            <a:ext cx="8229600" cy="5236179"/>
          </a:xfrm>
        </p:spPr>
        <p:txBody>
          <a:bodyPr>
            <a:normAutofit/>
          </a:bodyPr>
          <a:lstStyle/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Problems at the cable junction, atmosphere side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57200" y="849372"/>
            <a:ext cx="8229600" cy="1588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21"/>
          <p:cNvSpPr>
            <a:spLocks noGrp="1"/>
          </p:cNvSpPr>
          <p:nvPr>
            <p:ph type="sldNum" sz="quarter" idx="4294967295"/>
          </p:nvPr>
        </p:nvSpPr>
        <p:spPr>
          <a:xfrm>
            <a:off x="5567218" y="6492875"/>
            <a:ext cx="2133600" cy="365125"/>
          </a:xfrm>
          <a:prstGeom prst="rect">
            <a:avLst/>
          </a:prstGeom>
        </p:spPr>
        <p:txBody>
          <a:bodyPr/>
          <a:lstStyle/>
          <a:p>
            <a:pPr algn="ctr"/>
            <a:r>
              <a:rPr lang="en-US" dirty="0" smtClean="0"/>
              <a:t>Slide </a:t>
            </a:r>
            <a:fld id="{2170E7E5-D759-E44D-99F5-2114FE40D280}" type="slidenum">
              <a:rPr lang="en-US" smtClean="0"/>
              <a:pPr algn="ctr"/>
              <a:t>9</a:t>
            </a:fld>
            <a:endParaRPr lang="en-US" dirty="0"/>
          </a:p>
        </p:txBody>
      </p:sp>
      <p:pic>
        <p:nvPicPr>
          <p:cNvPr id="7" name="Picture 6" descr="Figure 3.png"/>
          <p:cNvPicPr/>
          <p:nvPr/>
        </p:nvPicPr>
        <p:blipFill>
          <a:blip r:embed="rId4"/>
          <a:stretch>
            <a:fillRect/>
          </a:stretch>
        </p:blipFill>
        <p:spPr>
          <a:xfrm>
            <a:off x="1600200" y="1869440"/>
            <a:ext cx="5943600" cy="2890520"/>
          </a:xfrm>
          <a:prstGeom prst="rect">
            <a:avLst/>
          </a:prstGeom>
        </p:spPr>
      </p:pic>
      <p:sp>
        <p:nvSpPr>
          <p:cNvPr id="8" name="Content Placeholder 2"/>
          <p:cNvSpPr txBox="1">
            <a:spLocks/>
          </p:cNvSpPr>
          <p:nvPr/>
        </p:nvSpPr>
        <p:spPr>
          <a:xfrm>
            <a:off x="609600" y="5133757"/>
            <a:ext cx="8229600" cy="1108678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tx1">
                  <a:lumMod val="85000"/>
                  <a:lumOff val="15000"/>
                </a:schemeClr>
              </a:buClr>
            </a:pP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Note: Field emission was managed via krypton-processing.  i.e., voltage first applied with ~10</a:t>
            </a:r>
            <a:r>
              <a:rPr lang="en-US" sz="2400" baseline="30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-5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</a:t>
            </a:r>
            <a:r>
              <a:rPr lang="en-US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Torr</a:t>
            </a:r>
            <a:r>
              <a:rPr lang="en-US" sz="24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Century Gothic"/>
                <a:cs typeface="Century Gothic"/>
              </a:rPr>
              <a:t> krypton added to gun chamber  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Century Gothic"/>
              <a:cs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70733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2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JLabPresentation_3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JLabPresentation_3</Template>
  <TotalTime>37763</TotalTime>
  <Words>1304</Words>
  <Application>Microsoft Office PowerPoint</Application>
  <PresentationFormat>On-screen Show (4:3)</PresentationFormat>
  <Paragraphs>247</Paragraphs>
  <Slides>27</Slides>
  <Notes>26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2_JLabPresentation_3</vt:lpstr>
      <vt:lpstr>1_Custom Design</vt:lpstr>
      <vt:lpstr>JLabPresentation_3</vt:lpstr>
      <vt:lpstr>Custom Design</vt:lpstr>
      <vt:lpstr>1_JLabPresentation_3</vt:lpstr>
      <vt:lpstr>PowerPoint Presentation</vt:lpstr>
      <vt:lpstr>Recently Funded Projects</vt:lpstr>
      <vt:lpstr>Recently Funded Projects</vt:lpstr>
      <vt:lpstr>Recently Funded Projects</vt:lpstr>
      <vt:lpstr>The CEBAF - ILC Inverted Gun</vt:lpstr>
      <vt:lpstr>500 kV Photogun?</vt:lpstr>
      <vt:lpstr>Building the 500 kV Gun</vt:lpstr>
      <vt:lpstr>Insulators and Screening electrode</vt:lpstr>
      <vt:lpstr>Breakdown at Cable/Insulator Interface</vt:lpstr>
      <vt:lpstr>Summary of Tests</vt:lpstr>
      <vt:lpstr>Linear Potential Drop</vt:lpstr>
      <vt:lpstr>PowerPoint Presentation</vt:lpstr>
      <vt:lpstr>The gap between shed and insulator</vt:lpstr>
      <vt:lpstr>CsK2Sb deposition Chamber</vt:lpstr>
      <vt:lpstr>Distinguishing QE Drop due to Contamination</vt:lpstr>
      <vt:lpstr>PowerPoint Presentation</vt:lpstr>
      <vt:lpstr>Depo Chamber at Gun Test Stand</vt:lpstr>
      <vt:lpstr>300 kV Inverted Gun and CsK2Sb Photocathode</vt:lpstr>
      <vt:lpstr>500 kV Gun</vt:lpstr>
      <vt:lpstr>500 kV Gun</vt:lpstr>
      <vt:lpstr>Barrel-Polished Electrodes</vt:lpstr>
      <vt:lpstr>Magnetized Beam Tests</vt:lpstr>
      <vt:lpstr>350 kV Gun at Injector Test Facility</vt:lpstr>
      <vt:lpstr>kV beamline at Injector Test Facility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HERE</dc:title>
  <dc:creator>Mathew Poelker</dc:creator>
  <cp:lastModifiedBy>Mathew Poelker</cp:lastModifiedBy>
  <cp:revision>258</cp:revision>
  <dcterms:created xsi:type="dcterms:W3CDTF">2014-10-03T21:05:07Z</dcterms:created>
  <dcterms:modified xsi:type="dcterms:W3CDTF">2016-11-11T15:46:39Z</dcterms:modified>
</cp:coreProperties>
</file>