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cy\Desktop\mathematica\Extrapolation%20Summary%20Jan17,%20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rcy\Desktop\mathematica\Extrapolation%20Summary%20Jan17,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274504749406325E-2"/>
          <c:y val="3.3936651583710405E-2"/>
          <c:w val="0.74647544056992876"/>
          <c:h val="0.9170437405731523"/>
        </c:manualLayout>
      </c:layout>
      <c:scatterChart>
        <c:scatterStyle val="lineMarker"/>
        <c:varyColors val="0"/>
        <c:ser>
          <c:idx val="0"/>
          <c:order val="0"/>
          <c:tx>
            <c:v>Run 1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19860017497812774"/>
                  <c:y val="3.39366515837104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(2,0)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2226167041619798"/>
                  <c:y val="3.39363546751226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(1,1)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0.15460274496937884"/>
                  <c:y val="4.629695609315804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(0,1)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.11880945299332613"/>
                  <c:y val="8.5895654445909198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(0,1)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errBars>
            <c:errDir val="x"/>
            <c:errBarType val="both"/>
            <c:errValType val="cust"/>
            <c:noEndCap val="0"/>
            <c:plus>
              <c:numRef>
                <c:f>'Averaging A(t)'!$E$4:$E$6</c:f>
                <c:numCache>
                  <c:formatCode>General</c:formatCode>
                  <c:ptCount val="3"/>
                  <c:pt idx="0">
                    <c:v>0.1295</c:v>
                  </c:pt>
                  <c:pt idx="1">
                    <c:v>0.13950000000000001</c:v>
                  </c:pt>
                  <c:pt idx="2">
                    <c:v>0.1012</c:v>
                  </c:pt>
                </c:numCache>
              </c:numRef>
            </c:plus>
            <c:minus>
              <c:numRef>
                <c:f>'Averaging A(t)'!$E$4:$E$6</c:f>
                <c:numCache>
                  <c:formatCode>General</c:formatCode>
                  <c:ptCount val="3"/>
                  <c:pt idx="0">
                    <c:v>0.1295</c:v>
                  </c:pt>
                  <c:pt idx="1">
                    <c:v>0.13950000000000001</c:v>
                  </c:pt>
                  <c:pt idx="2">
                    <c:v>0.1012</c:v>
                  </c:pt>
                </c:numCache>
              </c:numRef>
            </c:minus>
          </c:errBars>
          <c:xVal>
            <c:numRef>
              <c:f>'Averaging A(t)'!$D$4:$D$6</c:f>
              <c:numCache>
                <c:formatCode>General</c:formatCode>
                <c:ptCount val="3"/>
                <c:pt idx="0">
                  <c:v>44.049199999999999</c:v>
                </c:pt>
                <c:pt idx="1">
                  <c:v>44.092799999999997</c:v>
                </c:pt>
                <c:pt idx="2">
                  <c:v>44.039499999999997</c:v>
                </c:pt>
              </c:numCache>
            </c:numRef>
          </c:xVal>
          <c:yVal>
            <c:numRef>
              <c:f>'Averaging A(t)'!$C$4:$C$6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v>Run 2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chemeClr val="tx1"/>
                </a:solidFill>
              </a:ln>
            </c:spPr>
          </c:marker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21360884576927874"/>
                  <c:y val="2.7651096780323273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(2,0)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1785694756905386"/>
                  <c:y val="3.10248690633127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(1,1)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291666666666666"/>
                  <c:y val="4.629398700728019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(0,1)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358208696135204"/>
                  <c:y val="1.13122171945701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(0,1)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Dir val="x"/>
            <c:errBarType val="both"/>
            <c:errValType val="cust"/>
            <c:noEndCap val="0"/>
            <c:plus>
              <c:numRef>
                <c:f>'Averaging A(t)'!$E$8:$E$10</c:f>
                <c:numCache>
                  <c:formatCode>General</c:formatCode>
                  <c:ptCount val="3"/>
                  <c:pt idx="0">
                    <c:v>0.14130000000000001</c:v>
                  </c:pt>
                  <c:pt idx="1">
                    <c:v>0.15190000000000001</c:v>
                  </c:pt>
                  <c:pt idx="2">
                    <c:v>0.113</c:v>
                  </c:pt>
                </c:numCache>
              </c:numRef>
            </c:plus>
            <c:minus>
              <c:numRef>
                <c:f>'Averaging A(t)'!$E$8:$E$10</c:f>
                <c:numCache>
                  <c:formatCode>General</c:formatCode>
                  <c:ptCount val="3"/>
                  <c:pt idx="0">
                    <c:v>0.14130000000000001</c:v>
                  </c:pt>
                  <c:pt idx="1">
                    <c:v>0.15190000000000001</c:v>
                  </c:pt>
                  <c:pt idx="2">
                    <c:v>0.113</c:v>
                  </c:pt>
                </c:numCache>
              </c:numRef>
            </c:minus>
          </c:errBars>
          <c:xVal>
            <c:numRef>
              <c:f>'Averaging A(t)'!$D$8:$D$10</c:f>
              <c:numCache>
                <c:formatCode>General</c:formatCode>
                <c:ptCount val="3"/>
                <c:pt idx="0">
                  <c:v>44.117199999999997</c:v>
                </c:pt>
                <c:pt idx="1">
                  <c:v>44.174999999999997</c:v>
                </c:pt>
                <c:pt idx="2">
                  <c:v>44.08</c:v>
                </c:pt>
              </c:numCache>
            </c:numRef>
          </c:xVal>
          <c:yVal>
            <c:numRef>
              <c:f>'Averaging A(t)'!$C$8:$C$10</c:f>
              <c:numCache>
                <c:formatCode>General</c:formatCode>
                <c:ptCount val="3"/>
                <c:pt idx="0">
                  <c:v>-3</c:v>
                </c:pt>
                <c:pt idx="1">
                  <c:v>-2</c:v>
                </c:pt>
                <c:pt idx="2">
                  <c:v>-1</c:v>
                </c:pt>
              </c:numCache>
            </c:numRef>
          </c:yVal>
          <c:smooth val="0"/>
        </c:ser>
        <c:ser>
          <c:idx val="2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xVal>
            <c:numRef>
              <c:f>'Averaging A(t)'!$D$12:$D$15</c:f>
              <c:numCache>
                <c:formatCode>General</c:formatCode>
                <c:ptCount val="4"/>
                <c:pt idx="0">
                  <c:v>44.060499999999998</c:v>
                </c:pt>
                <c:pt idx="1">
                  <c:v>44.060499999999998</c:v>
                </c:pt>
                <c:pt idx="2">
                  <c:v>44.124066666666664</c:v>
                </c:pt>
                <c:pt idx="3">
                  <c:v>44.124066666666664</c:v>
                </c:pt>
              </c:numCache>
            </c:numRef>
          </c:xVal>
          <c:yVal>
            <c:numRef>
              <c:f>'Averaging A(t)'!$C$12:$C$15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-4</c:v>
                </c:pt>
              </c:numCache>
            </c:numRef>
          </c:yVal>
          <c:smooth val="0"/>
        </c:ser>
        <c:ser>
          <c:idx val="3"/>
          <c:order val="3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A(t)'!$O$4:$O$5</c:f>
              <c:numCache>
                <c:formatCode>General</c:formatCode>
                <c:ptCount val="2"/>
                <c:pt idx="0">
                  <c:v>44.232299999999995</c:v>
                </c:pt>
                <c:pt idx="1">
                  <c:v>44.232299999999995</c:v>
                </c:pt>
              </c:numCache>
            </c:numRef>
          </c:xVal>
          <c:yVal>
            <c:numRef>
              <c:f>'Averaging A(t)'!$N$4:$N$5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'Averaging A(t)'!$P$4:$P$5</c:f>
              <c:strCache>
                <c:ptCount val="1"/>
                <c:pt idx="0">
                  <c:v>43.9197 43.9197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A(t)'!$P$4:$P$5</c:f>
              <c:numCache>
                <c:formatCode>General</c:formatCode>
                <c:ptCount val="2"/>
                <c:pt idx="0">
                  <c:v>43.919699999999999</c:v>
                </c:pt>
                <c:pt idx="1">
                  <c:v>43.919699999999999</c:v>
                </c:pt>
              </c:numCache>
            </c:numRef>
          </c:xVal>
          <c:yVal>
            <c:numRef>
              <c:f>'Averaging A(t)'!$N$4:$N$5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5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A(t)'!$O$8:$O$9</c:f>
              <c:numCache>
                <c:formatCode>General</c:formatCode>
                <c:ptCount val="2"/>
                <c:pt idx="0">
                  <c:v>44.326899999999995</c:v>
                </c:pt>
                <c:pt idx="1">
                  <c:v>44.326899999999995</c:v>
                </c:pt>
              </c:numCache>
            </c:numRef>
          </c:xVal>
          <c:yVal>
            <c:numRef>
              <c:f>'Averaging A(t)'!$N$8:$N$9</c:f>
              <c:numCache>
                <c:formatCode>General</c:formatCode>
                <c:ptCount val="2"/>
                <c:pt idx="0">
                  <c:v>0</c:v>
                </c:pt>
                <c:pt idx="1">
                  <c:v>-4</c:v>
                </c:pt>
              </c:numCache>
            </c:numRef>
          </c:yVal>
          <c:smooth val="0"/>
        </c:ser>
        <c:ser>
          <c:idx val="6"/>
          <c:order val="6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A(t)'!$P$8:$P$9</c:f>
              <c:numCache>
                <c:formatCode>General</c:formatCode>
                <c:ptCount val="2"/>
                <c:pt idx="0">
                  <c:v>43.966999999999999</c:v>
                </c:pt>
                <c:pt idx="1">
                  <c:v>43.966999999999999</c:v>
                </c:pt>
              </c:numCache>
            </c:numRef>
          </c:xVal>
          <c:yVal>
            <c:numRef>
              <c:f>'Averaging A(t)'!$N$8:$N$9</c:f>
              <c:numCache>
                <c:formatCode>General</c:formatCode>
                <c:ptCount val="2"/>
                <c:pt idx="0">
                  <c:v>0</c:v>
                </c:pt>
                <c:pt idx="1">
                  <c:v>-4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38686080"/>
        <c:axId val="39240832"/>
      </c:scatterChart>
      <c:valAx>
        <c:axId val="38686080"/>
        <c:scaling>
          <c:orientation val="minMax"/>
          <c:max val="44.349999999999994"/>
          <c:min val="43.9"/>
        </c:scaling>
        <c:delete val="0"/>
        <c:axPos val="b"/>
        <c:numFmt formatCode="General" sourceLinked="1"/>
        <c:majorTickMark val="out"/>
        <c:minorTickMark val="cross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9240832"/>
        <c:crosses val="autoZero"/>
        <c:crossBetween val="midCat"/>
        <c:majorUnit val="0.2"/>
        <c:minorUnit val="5.000000000000001E-2"/>
      </c:valAx>
      <c:valAx>
        <c:axId val="39240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686080"/>
        <c:crossesAt val="44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314187289088862E-2"/>
          <c:y val="4.1478129713423829E-2"/>
          <c:w val="0.78673232252218472"/>
          <c:h val="0.9170437405731523"/>
        </c:manualLayout>
      </c:layout>
      <c:scatterChart>
        <c:scatterStyle val="lineMarker"/>
        <c:varyColors val="0"/>
        <c:ser>
          <c:idx val="0"/>
          <c:order val="0"/>
          <c:tx>
            <c:strRef>
              <c:f>'Averaging A(R)'!$B$2</c:f>
              <c:strCache>
                <c:ptCount val="1"/>
                <c:pt idx="0">
                  <c:v>Run 1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0.1638779527559055"/>
                  <c:y val="7.5414781297134239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(1,1)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247418291463567"/>
                  <c:y val="-4.1478129713423829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(0,2)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0.12236068147731534"/>
                  <c:y val="4.6296956093158041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(0,2)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.11880945299332613"/>
                  <c:y val="8.5895654445909198E-4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(0,1)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errBars>
            <c:errDir val="x"/>
            <c:errBarType val="both"/>
            <c:errValType val="cust"/>
            <c:noEndCap val="0"/>
            <c:plus>
              <c:numRef>
                <c:f>'Averaging A(R)'!$E$4:$E$5</c:f>
                <c:numCache>
                  <c:formatCode>General</c:formatCode>
                  <c:ptCount val="2"/>
                  <c:pt idx="0">
                    <c:v>9.7030000000000005E-2</c:v>
                  </c:pt>
                  <c:pt idx="1">
                    <c:v>9.3299999999999994E-2</c:v>
                  </c:pt>
                </c:numCache>
              </c:numRef>
            </c:plus>
            <c:minus>
              <c:numRef>
                <c:f>'Averaging A(R)'!$E$4:$E$5</c:f>
                <c:numCache>
                  <c:formatCode>General</c:formatCode>
                  <c:ptCount val="2"/>
                  <c:pt idx="0">
                    <c:v>9.7030000000000005E-2</c:v>
                  </c:pt>
                  <c:pt idx="1">
                    <c:v>9.3299999999999994E-2</c:v>
                  </c:pt>
                </c:numCache>
              </c:numRef>
            </c:minus>
          </c:errBars>
          <c:xVal>
            <c:numRef>
              <c:f>'Averaging A(R)'!$D$4:$D$5</c:f>
              <c:numCache>
                <c:formatCode>General</c:formatCode>
                <c:ptCount val="2"/>
                <c:pt idx="0">
                  <c:v>44.079900000000002</c:v>
                </c:pt>
                <c:pt idx="1">
                  <c:v>44.05</c:v>
                </c:pt>
              </c:numCache>
            </c:numRef>
          </c:xVal>
          <c:yVal>
            <c:numRef>
              <c:f>'Averaging A(R)'!$B$4:$B$5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'Averaging A(R)'!$B$7</c:f>
              <c:strCache>
                <c:ptCount val="1"/>
                <c:pt idx="0">
                  <c:v>Run 2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1270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0.15656519497562804"/>
                  <c:y val="4.0472500326599443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/>
                      <a:t>(1,1)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2369047619047619"/>
                  <c:y val="1.217117373902922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(0,2)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0019841269841279"/>
                  <c:y val="8.5865963587123881E-4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(0,2)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358208696135204"/>
                  <c:y val="1.131221719457013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(0,1)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Dir val="x"/>
            <c:errBarType val="both"/>
            <c:errValType val="cust"/>
            <c:noEndCap val="0"/>
            <c:plus>
              <c:numRef>
                <c:f>'Averaging A(R)'!$E$9:$E$10</c:f>
                <c:numCache>
                  <c:formatCode>General</c:formatCode>
                  <c:ptCount val="2"/>
                  <c:pt idx="0">
                    <c:v>0.14360000000000001</c:v>
                  </c:pt>
                  <c:pt idx="1">
                    <c:v>0.14249999999999999</c:v>
                  </c:pt>
                </c:numCache>
              </c:numRef>
            </c:plus>
            <c:minus>
              <c:numRef>
                <c:f>'Averaging A(R)'!$E$9:$E$10</c:f>
                <c:numCache>
                  <c:formatCode>General</c:formatCode>
                  <c:ptCount val="2"/>
                  <c:pt idx="0">
                    <c:v>0.14360000000000001</c:v>
                  </c:pt>
                  <c:pt idx="1">
                    <c:v>0.14249999999999999</c:v>
                  </c:pt>
                </c:numCache>
              </c:numRef>
            </c:minus>
          </c:errBars>
          <c:xVal>
            <c:numRef>
              <c:f>'Averaging A(R)'!$D$9:$D$10</c:f>
              <c:numCache>
                <c:formatCode>General</c:formatCode>
                <c:ptCount val="2"/>
                <c:pt idx="0">
                  <c:v>44.18</c:v>
                </c:pt>
                <c:pt idx="1">
                  <c:v>44.11</c:v>
                </c:pt>
              </c:numCache>
            </c:numRef>
          </c:xVal>
          <c:yVal>
            <c:numRef>
              <c:f>'Averaging A(R)'!$B$9:$B$10</c:f>
              <c:numCache>
                <c:formatCode>General</c:formatCode>
                <c:ptCount val="2"/>
                <c:pt idx="0">
                  <c:v>-2</c:v>
                </c:pt>
                <c:pt idx="1">
                  <c:v>-1</c:v>
                </c:pt>
              </c:numCache>
            </c:numRef>
          </c:yVal>
          <c:smooth val="0"/>
        </c:ser>
        <c:ser>
          <c:idx val="2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xVal>
            <c:numRef>
              <c:f>'Averaging A(R)'!$D$12:$D$15</c:f>
              <c:numCache>
                <c:formatCode>General</c:formatCode>
                <c:ptCount val="4"/>
                <c:pt idx="0">
                  <c:v>44.064949999999996</c:v>
                </c:pt>
                <c:pt idx="1">
                  <c:v>44.064949999999996</c:v>
                </c:pt>
                <c:pt idx="2">
                  <c:v>44.144999999999996</c:v>
                </c:pt>
                <c:pt idx="3">
                  <c:v>44.144999999999996</c:v>
                </c:pt>
              </c:numCache>
            </c:numRef>
          </c:xVal>
          <c:yVal>
            <c:numRef>
              <c:f>'Averaging A(R)'!$B$12:$B$15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-3</c:v>
                </c:pt>
              </c:numCache>
            </c:numRef>
          </c:yVal>
          <c:smooth val="0"/>
        </c:ser>
        <c:ser>
          <c:idx val="3"/>
          <c:order val="3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A(R)'!$O$4:$O$5</c:f>
              <c:numCache>
                <c:formatCode>General</c:formatCode>
                <c:ptCount val="2"/>
                <c:pt idx="0">
                  <c:v>44.176929999999999</c:v>
                </c:pt>
                <c:pt idx="1">
                  <c:v>44.176929999999999</c:v>
                </c:pt>
              </c:numCache>
            </c:numRef>
          </c:xVal>
          <c:yVal>
            <c:numRef>
              <c:f>'Averaging A(R)'!$N$4:$N$5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'Averaging A(R)'!$P$4:$P$5</c:f>
              <c:strCache>
                <c:ptCount val="1"/>
                <c:pt idx="0">
                  <c:v>43.9567 43.9567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A(R)'!$P$4:$P$5</c:f>
              <c:numCache>
                <c:formatCode>General</c:formatCode>
                <c:ptCount val="2"/>
                <c:pt idx="0">
                  <c:v>43.956699999999998</c:v>
                </c:pt>
                <c:pt idx="1">
                  <c:v>43.956699999999998</c:v>
                </c:pt>
              </c:numCache>
            </c:numRef>
          </c:xVal>
          <c:yVal>
            <c:numRef>
              <c:f>'Averaging A(R)'!$N$4:$N$5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5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A(R)'!$O$6:$O$7</c:f>
              <c:numCache>
                <c:formatCode>General</c:formatCode>
                <c:ptCount val="2"/>
                <c:pt idx="0">
                  <c:v>43.967500000000001</c:v>
                </c:pt>
                <c:pt idx="1">
                  <c:v>43.967500000000001</c:v>
                </c:pt>
              </c:numCache>
            </c:numRef>
          </c:xVal>
          <c:yVal>
            <c:numRef>
              <c:f>'Averaging A(R)'!$N$6:$N$7</c:f>
              <c:numCache>
                <c:formatCode>General</c:formatCode>
                <c:ptCount val="2"/>
                <c:pt idx="0">
                  <c:v>0</c:v>
                </c:pt>
                <c:pt idx="1">
                  <c:v>-3</c:v>
                </c:pt>
              </c:numCache>
            </c:numRef>
          </c:yVal>
          <c:smooth val="0"/>
        </c:ser>
        <c:ser>
          <c:idx val="6"/>
          <c:order val="6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elete val="1"/>
          </c:dLbls>
          <c:xVal>
            <c:numRef>
              <c:f>'Averaging A(R)'!$P$6:$P$7</c:f>
              <c:numCache>
                <c:formatCode>General</c:formatCode>
                <c:ptCount val="2"/>
                <c:pt idx="0">
                  <c:v>44.323599999999999</c:v>
                </c:pt>
                <c:pt idx="1">
                  <c:v>44.323599999999999</c:v>
                </c:pt>
              </c:numCache>
            </c:numRef>
          </c:xVal>
          <c:yVal>
            <c:numRef>
              <c:f>'Averaging A(R)'!$N$6:$N$7</c:f>
              <c:numCache>
                <c:formatCode>General</c:formatCode>
                <c:ptCount val="2"/>
                <c:pt idx="0">
                  <c:v>0</c:v>
                </c:pt>
                <c:pt idx="1">
                  <c:v>-3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49865472"/>
        <c:axId val="49867392"/>
      </c:scatterChart>
      <c:valAx>
        <c:axId val="49865472"/>
        <c:scaling>
          <c:orientation val="minMax"/>
          <c:max val="44.349999999999994"/>
          <c:min val="43.9"/>
        </c:scaling>
        <c:delete val="0"/>
        <c:axPos val="b"/>
        <c:numFmt formatCode="General" sourceLinked="1"/>
        <c:majorTickMark val="out"/>
        <c:minorTickMark val="cross"/>
        <c:tickLblPos val="nextTo"/>
        <c:crossAx val="49867392"/>
        <c:crosses val="autoZero"/>
        <c:crossBetween val="midCat"/>
        <c:majorUnit val="0.2"/>
        <c:minorUnit val="5.000000000000001E-2"/>
      </c:valAx>
      <c:valAx>
        <c:axId val="49867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865472"/>
        <c:crossesAt val="44"/>
        <c:crossBetween val="midCat"/>
      </c:valAx>
      <c:spPr>
        <a:ln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0.68006</cdr:x>
      <cdr:y>0.15159</cdr:y>
    </cdr:from>
    <cdr:to>
      <cdr:x>0.77976</cdr:x>
      <cdr:y>0.28733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82345" y="510553"/>
          <a:ext cx="510528" cy="457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A(t)</a:t>
          </a:r>
        </a:p>
      </cdr:txBody>
    </cdr:sp>
  </cdr:relSizeAnchor>
  <cdr:relSizeAnchor xmlns:cdr="http://schemas.openxmlformats.org/drawingml/2006/chartDrawing">
    <cdr:from>
      <cdr:x>0.16815</cdr:x>
      <cdr:y>0.03846</cdr:y>
    </cdr:from>
    <cdr:to>
      <cdr:x>0.50149</cdr:x>
      <cdr:y>0.12896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1060" y="129540"/>
          <a:ext cx="170688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Run 1 A(0)=44.06(16)</a:t>
          </a:r>
        </a:p>
      </cdr:txBody>
    </cdr:sp>
  </cdr:relSizeAnchor>
  <cdr:relSizeAnchor xmlns:cdr="http://schemas.openxmlformats.org/drawingml/2006/chartDrawing">
    <cdr:from>
      <cdr:x>0.27927</cdr:x>
      <cdr:y>0.83635</cdr:y>
    </cdr:from>
    <cdr:to>
      <cdr:x>0.60714</cdr:x>
      <cdr:y>0.92685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30020" y="2816860"/>
          <a:ext cx="167894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Run 2 A(0)=44.12(18)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0.1756</cdr:x>
      <cdr:y>0.09502</cdr:y>
    </cdr:from>
    <cdr:to>
      <cdr:x>0.28274</cdr:x>
      <cdr:y>0.18552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9163" y="320041"/>
          <a:ext cx="548637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/>
            <a:t>A(R)</a:t>
          </a:r>
        </a:p>
      </cdr:txBody>
    </cdr:sp>
  </cdr:relSizeAnchor>
  <cdr:relSizeAnchor xmlns:cdr="http://schemas.openxmlformats.org/drawingml/2006/chartDrawing">
    <cdr:from>
      <cdr:x>0.2376</cdr:x>
      <cdr:y>0.03318</cdr:y>
    </cdr:from>
    <cdr:to>
      <cdr:x>0.57093</cdr:x>
      <cdr:y>0.12368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6660" y="111760"/>
          <a:ext cx="170688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Run 1 A(0)=44.06(11)</a:t>
          </a:r>
        </a:p>
      </cdr:txBody>
    </cdr:sp>
  </cdr:relSizeAnchor>
  <cdr:relSizeAnchor xmlns:cdr="http://schemas.openxmlformats.org/drawingml/2006/chartDrawing">
    <cdr:from>
      <cdr:x>0.29266</cdr:x>
      <cdr:y>0.87029</cdr:y>
    </cdr:from>
    <cdr:to>
      <cdr:x>0.62599</cdr:x>
      <cdr:y>0.96078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98600" y="2931160"/>
          <a:ext cx="170688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Run 1 A(0)=44.15(18)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6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0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3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3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4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9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0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8BB7-9AA9-4146-9333-B5B691ECEF5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F060-37A2-44A7-8680-036F0A2D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Extrapolation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31May2017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of </a:t>
            </a:r>
            <a:r>
              <a:rPr lang="en-US" dirty="0" err="1" smtClean="0"/>
              <a:t>Pade</a:t>
            </a:r>
            <a:r>
              <a:rPr lang="en-US" dirty="0" smtClean="0"/>
              <a:t>’ Approximants for A(t), A(R), R(t)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985107"/>
              </p:ext>
            </p:extLst>
          </p:nvPr>
        </p:nvGraphicFramePr>
        <p:xfrm>
          <a:off x="304800" y="1600202"/>
          <a:ext cx="8474836" cy="28186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9637"/>
                <a:gridCol w="1754009"/>
                <a:gridCol w="1911603"/>
                <a:gridCol w="1802980"/>
                <a:gridCol w="1846607"/>
              </a:tblGrid>
              <a:tr h="715521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A(t),Run1</a:t>
                      </a:r>
                      <a:endParaRPr lang="en-US" sz="2000" dirty="0">
                        <a:effectLst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effectLst/>
                        </a:rPr>
                        <a:t>Pade</a:t>
                      </a:r>
                      <a:r>
                        <a:rPr lang="en-US" sz="2000" kern="1200" dirty="0">
                          <a:effectLst/>
                        </a:rPr>
                        <a:t>(</a:t>
                      </a:r>
                      <a:r>
                        <a:rPr lang="en-US" sz="2000" kern="1200" dirty="0" err="1">
                          <a:effectLst/>
                        </a:rPr>
                        <a:t>n,m</a:t>
                      </a:r>
                      <a:r>
                        <a:rPr lang="en-US" sz="2000" kern="12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(0,m)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(1,m)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(2,m)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(3,m)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88099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(n,0)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43.82(14),n/a,</a:t>
                      </a:r>
                      <a:endParaRPr lang="en-US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2.6, 0.009</a:t>
                      </a:r>
                      <a:endParaRPr lang="en-US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44.05(13),7.7,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1.4, 0.204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44.25(17),2.8,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1.1, 0.36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</a:tr>
              <a:tr h="588099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(n,1)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44.04(10),8.2,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1.3, 0.224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44.09(14),6.3,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1.8, 0.173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44.35(38),‑2.2,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5.4, 6.6e-4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</a:tr>
              <a:tr h="588099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(n,2)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44.09(14),0.3,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1.5, 0.171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43.98(33),‑0.41,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</a:rPr>
                        <a:t>2.5, 0.074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6482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Format:</a:t>
            </a:r>
          </a:p>
          <a:p>
            <a:r>
              <a:rPr lang="en-US" dirty="0" smtClean="0"/>
              <a:t>the intercept(with uncertainty), F-test,</a:t>
            </a:r>
          </a:p>
          <a:p>
            <a:r>
              <a:rPr lang="en-US" dirty="0" smtClean="0"/>
              <a:t>reduced χ2 value, p-value</a:t>
            </a:r>
          </a:p>
          <a:p>
            <a:endParaRPr lang="en-US" dirty="0"/>
          </a:p>
          <a:p>
            <a:r>
              <a:rPr lang="en-US" dirty="0" smtClean="0"/>
              <a:t>red are excluded by the F-test, </a:t>
            </a:r>
          </a:p>
          <a:p>
            <a:r>
              <a:rPr lang="en-US" dirty="0" smtClean="0"/>
              <a:t>blue are excluded using the reduced χ2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9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A(t)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62" y="1600200"/>
            <a:ext cx="742527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3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A(t), Runs 1&amp;2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45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Pade</a:t>
            </a:r>
            <a:r>
              <a:rPr lang="en-US" dirty="0" smtClean="0"/>
              <a:t> Analysis for Run1, A(R)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21"/>
          <a:stretch/>
        </p:blipFill>
        <p:spPr bwMode="auto">
          <a:xfrm>
            <a:off x="-76199" y="1828801"/>
            <a:ext cx="9296399" cy="331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5103674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Format:</a:t>
            </a:r>
          </a:p>
          <a:p>
            <a:r>
              <a:rPr lang="en-US" dirty="0" smtClean="0"/>
              <a:t>the intercept(with uncertainty), F-test,</a:t>
            </a:r>
          </a:p>
          <a:p>
            <a:r>
              <a:rPr lang="en-US" dirty="0" smtClean="0"/>
              <a:t>reduced χ2 value, p-value</a:t>
            </a:r>
          </a:p>
          <a:p>
            <a:endParaRPr lang="en-US" dirty="0"/>
          </a:p>
          <a:p>
            <a:r>
              <a:rPr lang="en-US" dirty="0" smtClean="0"/>
              <a:t>red are excluded by the F-test, </a:t>
            </a:r>
          </a:p>
          <a:p>
            <a:r>
              <a:rPr lang="en-US" dirty="0" smtClean="0"/>
              <a:t>blue are excluded using the reduced χ2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3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A(R)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15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for R(t)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" y="1524000"/>
            <a:ext cx="939581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5087461"/>
            <a:ext cx="4191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Format:</a:t>
            </a:r>
          </a:p>
          <a:p>
            <a:r>
              <a:rPr lang="en-US" dirty="0" smtClean="0"/>
              <a:t>F-</a:t>
            </a:r>
            <a:r>
              <a:rPr lang="en-US" dirty="0" err="1" smtClean="0"/>
              <a:t>test,reduced</a:t>
            </a:r>
            <a:r>
              <a:rPr lang="en-US" dirty="0" smtClean="0"/>
              <a:t> χ2 value, p-value</a:t>
            </a:r>
          </a:p>
          <a:p>
            <a:endParaRPr lang="en-US" dirty="0"/>
          </a:p>
          <a:p>
            <a:r>
              <a:rPr lang="en-US" dirty="0" smtClean="0"/>
              <a:t>red are excluded by the F-test, </a:t>
            </a:r>
          </a:p>
          <a:p>
            <a:r>
              <a:rPr lang="en-US" dirty="0" smtClean="0"/>
              <a:t>blue are excluded using the reduced χ2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7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272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Summary Extrapolation</vt:lpstr>
      <vt:lpstr>Method of Pade’ Approximants for A(t), A(R), R(t)</vt:lpstr>
      <vt:lpstr>A(t) graph</vt:lpstr>
      <vt:lpstr>A(t), Runs 1&amp;2</vt:lpstr>
      <vt:lpstr>Pade Analysis for Run1, A(R)</vt:lpstr>
      <vt:lpstr>A(R) results</vt:lpstr>
      <vt:lpstr>PA for R(t)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Extrapolation</dc:title>
  <dc:creator>Marcy Stutzman</dc:creator>
  <cp:lastModifiedBy>Marcy Stutzman</cp:lastModifiedBy>
  <cp:revision>1</cp:revision>
  <dcterms:created xsi:type="dcterms:W3CDTF">2017-05-31T18:06:48Z</dcterms:created>
  <dcterms:modified xsi:type="dcterms:W3CDTF">2017-05-31T18:13:57Z</dcterms:modified>
</cp:coreProperties>
</file>