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6" r:id="rId6"/>
    <p:sldId id="287" r:id="rId7"/>
    <p:sldId id="285" r:id="rId8"/>
    <p:sldId id="288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1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3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A03F-3358-4A96-8ADC-09CD17D34442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F015-8FDE-4C83-931B-95032BFE1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 order </a:t>
            </a:r>
            <a:r>
              <a:rPr lang="en-US" dirty="0" smtClean="0"/>
              <a:t>investigation</a:t>
            </a:r>
            <a:br>
              <a:rPr lang="en-US" dirty="0" smtClean="0"/>
            </a:br>
            <a:r>
              <a:rPr lang="en-US" dirty="0" smtClean="0"/>
              <a:t>Re-run of functional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11Jan2017</a:t>
            </a:r>
          </a:p>
          <a:p>
            <a:r>
              <a:rPr lang="en-US" dirty="0" smtClean="0"/>
              <a:t>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orders, </a:t>
            </a:r>
            <a:r>
              <a:rPr lang="en-US" dirty="0" err="1" smtClean="0"/>
              <a:t>RvsT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t="19755" r="52778" b="6332"/>
          <a:stretch/>
        </p:blipFill>
        <p:spPr bwMode="auto">
          <a:xfrm>
            <a:off x="152400" y="1295400"/>
            <a:ext cx="242056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6800" r="52322" b="25086"/>
          <a:stretch/>
        </p:blipFill>
        <p:spPr bwMode="auto">
          <a:xfrm>
            <a:off x="2667000" y="1295400"/>
            <a:ext cx="262506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28057" r="52353" b="4286"/>
          <a:stretch/>
        </p:blipFill>
        <p:spPr bwMode="auto">
          <a:xfrm>
            <a:off x="5257800" y="1295400"/>
            <a:ext cx="2667000" cy="21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3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</a:t>
            </a:r>
            <a:r>
              <a:rPr lang="en-US" dirty="0" smtClean="0"/>
              <a:t>2: </a:t>
            </a:r>
            <a:r>
              <a:rPr lang="en-US" dirty="0" smtClean="0"/>
              <a:t>Rate vs. Thickness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492513"/>
              </p:ext>
            </p:extLst>
          </p:nvPr>
        </p:nvGraphicFramePr>
        <p:xfrm>
          <a:off x="457200" y="1600200"/>
          <a:ext cx="807720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(1,0</a:t>
                      </a:r>
                      <a:r>
                        <a:rPr lang="en-US" sz="1800" strike="noStrike" dirty="0" smtClean="0"/>
                        <a:t>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dirty="0" smtClean="0"/>
                        <a:t> {0.153224 x}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0.0049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2.96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n/a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 chi</a:t>
                      </a:r>
                      <a:r>
                        <a:rPr lang="en-US" sz="1800" strike="noStrike" baseline="0" dirty="0" smtClean="0"/>
                        <a:t>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{0.404822 + 0.125329 x + 0.0000501778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0.723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22.26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Bad</a:t>
                      </a:r>
                      <a:r>
                        <a:rPr lang="en-US" sz="1800" strike="noStrike" baseline="0" dirty="0" smtClean="0"/>
                        <a:t> chi </a:t>
                      </a:r>
                      <a:r>
                        <a:rPr lang="en-US" sz="1800" strike="noStrike" baseline="0" dirty="0" err="1" smtClean="0"/>
                        <a:t>sq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{0.12945 x + 0.0000451039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0.0054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0.845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21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(0,2)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chi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(1,1</a:t>
                      </a:r>
                      <a:r>
                        <a:rPr lang="en-US" sz="1800" strike="noStrike" dirty="0" smtClean="0"/>
                        <a:t>)*</a:t>
                      </a:r>
                      <a:endParaRPr 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strike="noStrike" dirty="0" smtClean="0"/>
                        <a:t>(0.131145 x)/(1 - 0.000262462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0.0042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1.027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18.04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(1,2)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(2,1)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dirty="0" smtClean="0"/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477000" y="5486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56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Allowed </a:t>
            </a:r>
            <a:r>
              <a:rPr lang="en-US" dirty="0" err="1" smtClean="0"/>
              <a:t>Pade</a:t>
            </a:r>
            <a:r>
              <a:rPr lang="en-US" dirty="0" smtClean="0"/>
              <a:t>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Asy</a:t>
            </a:r>
            <a:r>
              <a:rPr lang="en-US" dirty="0" smtClean="0"/>
              <a:t>. vs. Thickness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(1,0), </a:t>
            </a:r>
            <a:r>
              <a:rPr lang="en-US" dirty="0" smtClean="0"/>
              <a:t>(2,0), (0,1), </a:t>
            </a:r>
            <a:r>
              <a:rPr lang="en-US" dirty="0" smtClean="0">
                <a:solidFill>
                  <a:srgbClr val="FF0000"/>
                </a:solidFill>
              </a:rPr>
              <a:t>(1,1)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Asy</a:t>
            </a:r>
            <a:r>
              <a:rPr lang="en-US" dirty="0" smtClean="0"/>
              <a:t>. vs. 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(2,0), (1,1), (0,2)</a:t>
            </a:r>
          </a:p>
          <a:p>
            <a:pPr marL="0" indent="0">
              <a:buNone/>
            </a:pPr>
            <a:r>
              <a:rPr lang="en-US" dirty="0" smtClean="0"/>
              <a:t>For Rate vs. Thickness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(1,0),</a:t>
            </a:r>
            <a:r>
              <a:rPr lang="en-US" dirty="0" smtClean="0">
                <a:solidFill>
                  <a:srgbClr val="FF0000"/>
                </a:solidFill>
              </a:rPr>
              <a:t>(2,0)*, </a:t>
            </a:r>
            <a:r>
              <a:rPr lang="en-US" dirty="0" smtClean="0"/>
              <a:t>(1,1)* (*=forced zero)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Theory suggested fits: </a:t>
            </a:r>
            <a:r>
              <a:rPr lang="en-US" dirty="0" smtClean="0">
                <a:solidFill>
                  <a:srgbClr val="FF0000"/>
                </a:solidFill>
              </a:rPr>
              <a:t>in red</a:t>
            </a:r>
          </a:p>
          <a:p>
            <a:pPr marL="0" indent="0">
              <a:buNone/>
            </a:pPr>
            <a:r>
              <a:rPr lang="en-US" sz="2400" i="1" dirty="0" smtClean="0"/>
              <a:t>Italics: doesn’t look good, but should still be looked at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214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958975" cy="181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" t="9821" r="8054" b="15613"/>
          <a:stretch/>
        </p:blipFill>
        <p:spPr bwMode="auto">
          <a:xfrm>
            <a:off x="4648200" y="3124200"/>
            <a:ext cx="2314074" cy="18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9169" r="8660" b="15287"/>
          <a:stretch/>
        </p:blipFill>
        <p:spPr bwMode="auto">
          <a:xfrm>
            <a:off x="304800" y="4953000"/>
            <a:ext cx="2105526" cy="1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2263775" cy="210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Asymmetry vs. </a:t>
            </a:r>
            <a:r>
              <a:rPr lang="en-US" dirty="0" smtClean="0"/>
              <a:t>Thickness Run 2 2017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7042550" y="12954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364672" y="4906599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2540798" y="48768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4757224" y="3086705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2057400" cy="19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7" y="1143000"/>
            <a:ext cx="2017458" cy="187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 r="8206" b="16756"/>
          <a:stretch/>
        </p:blipFill>
        <p:spPr bwMode="auto">
          <a:xfrm>
            <a:off x="457200" y="3200400"/>
            <a:ext cx="189555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8353" r="8206" b="16266"/>
          <a:stretch/>
        </p:blipFill>
        <p:spPr bwMode="auto">
          <a:xfrm>
            <a:off x="2514600" y="3048000"/>
            <a:ext cx="2057400" cy="17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</a:t>
            </a:r>
            <a:r>
              <a:rPr lang="en-US" dirty="0" smtClean="0"/>
              <a:t>Thick, Run2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426989"/>
              </p:ext>
            </p:extLst>
          </p:nvPr>
        </p:nvGraphicFramePr>
        <p:xfrm>
          <a:off x="457200" y="1600200"/>
          <a:ext cx="87630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38"/>
                <a:gridCol w="1172347"/>
                <a:gridCol w="1010264"/>
                <a:gridCol w="1003397"/>
                <a:gridCol w="1003397"/>
                <a:gridCol w="1211057"/>
                <a:gridCol w="2133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D.O.Free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43.8483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0.1592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.984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2.67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</a:t>
                      </a:r>
                      <a:endParaRPr lang="en-US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 smtClean="0"/>
                        <a:t>-- worst </a:t>
                      </a:r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44.1228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0.1384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.993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1.24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10.22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44.353</a:t>
                      </a:r>
                      <a:endParaRPr lang="en-US" strike="sng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.168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0.899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3.67 </a:t>
                      </a:r>
                      <a:r>
                        <a:rPr lang="en-US" strike="noStrike" dirty="0" smtClean="0"/>
                        <a:t>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44.0815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0.1119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1.292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9.55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44.172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0.1421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0.9933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1.3081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0.9113 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F.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44.1837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0.1467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0.9932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1.5511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8.78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44.2671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0.5644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1.710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0.534 (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43.78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0.244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4.17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-1.918 (reject</a:t>
                      </a:r>
                      <a:r>
                        <a:rPr lang="en-US" strike="noStrike" baseline="0" dirty="0" smtClean="0"/>
                        <a:t> F test)</a:t>
                      </a:r>
                      <a:endParaRPr lang="en-US" strike="noStrik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0" r="14723" b="27183"/>
          <a:stretch/>
        </p:blipFill>
        <p:spPr bwMode="auto">
          <a:xfrm>
            <a:off x="13252" y="5181600"/>
            <a:ext cx="9434600" cy="288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5439751" y="5105400"/>
            <a:ext cx="3730753" cy="1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9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orders: </a:t>
            </a:r>
            <a:r>
              <a:rPr lang="en-US" dirty="0" err="1" smtClean="0"/>
              <a:t>Asy</a:t>
            </a:r>
            <a:r>
              <a:rPr lang="en-US" dirty="0" smtClean="0"/>
              <a:t> vs. </a:t>
            </a:r>
            <a:r>
              <a:rPr lang="en-US" dirty="0" smtClean="0"/>
              <a:t>Thick, Run1 2017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93510"/>
              </p:ext>
            </p:extLst>
          </p:nvPr>
        </p:nvGraphicFramePr>
        <p:xfrm>
          <a:off x="457200" y="1600200"/>
          <a:ext cx="87630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938"/>
                <a:gridCol w="1172347"/>
                <a:gridCol w="1010264"/>
                <a:gridCol w="1003397"/>
                <a:gridCol w="1003397"/>
                <a:gridCol w="1211057"/>
                <a:gridCol w="2133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D.O.Free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43.8274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0.1370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0.987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2.50</a:t>
                      </a:r>
                      <a:endParaRPr lang="en-US" strike="noStrike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</a:t>
                      </a:r>
                      <a:endParaRPr lang="en-US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  <a:endParaRPr lang="en-US" dirty="0" smtClean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44.052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0.128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1.338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7.93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44.259</a:t>
                      </a:r>
                      <a:endParaRPr lang="en-US" strike="sng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0.164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1.037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3.02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44.041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0.0999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1.304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8.32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44.0921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0.1334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1.4429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0.327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44.0976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0.1364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0.998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1.7244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6.587</a:t>
                      </a:r>
                      <a:endParaRPr lang="en-US" strike="noStrike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45.0844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23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1.82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0.74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</a:t>
                      </a:r>
                      <a:r>
                        <a:rPr lang="en-US" strike="noStrike" dirty="0" err="1" smtClean="0"/>
                        <a:t>Ftest</a:t>
                      </a:r>
                      <a:endParaRPr lang="en-US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43.78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0.211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0.994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3.82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5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smtClean="0"/>
                        <a:t>-1.54 </a:t>
                      </a:r>
                      <a:r>
                        <a:rPr lang="en-US" strike="noStrike" dirty="0" err="1" smtClean="0"/>
                        <a:t>rej</a:t>
                      </a:r>
                      <a:r>
                        <a:rPr lang="en-US" strike="noStrike" dirty="0" smtClean="0"/>
                        <a:t> F Test</a:t>
                      </a:r>
                      <a:endParaRPr lang="en-US" strike="noStrik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0" r="14723" b="27183"/>
          <a:stretch/>
        </p:blipFill>
        <p:spPr bwMode="auto">
          <a:xfrm>
            <a:off x="13252" y="5181600"/>
            <a:ext cx="9434600" cy="288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5439751" y="5105400"/>
            <a:ext cx="3730753" cy="19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7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1746" r="28837" b="17941"/>
          <a:stretch/>
        </p:blipFill>
        <p:spPr bwMode="auto">
          <a:xfrm>
            <a:off x="4914900" y="4273079"/>
            <a:ext cx="1562100" cy="133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202" r="29060" b="13332"/>
          <a:stretch/>
        </p:blipFill>
        <p:spPr bwMode="auto">
          <a:xfrm>
            <a:off x="4914900" y="2716621"/>
            <a:ext cx="1448338" cy="12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20904" r="29393" b="10701"/>
          <a:stretch/>
        </p:blipFill>
        <p:spPr bwMode="auto">
          <a:xfrm>
            <a:off x="2515732" y="4114800"/>
            <a:ext cx="1675268" cy="14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6202" r="28168" b="13059"/>
          <a:stretch/>
        </p:blipFill>
        <p:spPr bwMode="auto">
          <a:xfrm>
            <a:off x="195003" y="2609862"/>
            <a:ext cx="1509773" cy="128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t="17576" r="29170" b="15581"/>
          <a:stretch/>
        </p:blipFill>
        <p:spPr bwMode="auto">
          <a:xfrm>
            <a:off x="2553254" y="1308415"/>
            <a:ext cx="1474841" cy="12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3417" r="29060" b="16967"/>
          <a:stretch/>
        </p:blipFill>
        <p:spPr bwMode="auto">
          <a:xfrm>
            <a:off x="7108856" y="1337542"/>
            <a:ext cx="1391283" cy="117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&quot;No&quot; Symbol 13"/>
          <p:cNvSpPr/>
          <p:nvPr/>
        </p:nvSpPr>
        <p:spPr>
          <a:xfrm>
            <a:off x="2606861" y="4154679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52335" y="2600337"/>
            <a:ext cx="213430" cy="200353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4800600" y="42672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4800600" y="266700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7010400" y="1320670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2438954" y="130841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 orders, run 1: </a:t>
            </a:r>
            <a:r>
              <a:rPr lang="en-US" dirty="0" err="1" smtClean="0"/>
              <a:t>Asym</a:t>
            </a:r>
            <a:r>
              <a:rPr lang="en-US" dirty="0" smtClean="0"/>
              <a:t> vs.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2067" y="3576935"/>
            <a:ext cx="18457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rate uncertainty extrapolated to </a:t>
            </a:r>
            <a:r>
              <a:rPr lang="en-US" dirty="0" err="1" smtClean="0"/>
              <a:t>asym</a:t>
            </a:r>
            <a:r>
              <a:rPr lang="en-US" dirty="0" smtClean="0"/>
              <a:t> uncertainty for fitting. Rate uncertainties much smaller percentage than thickness uncertainties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12581" r="28948" b="18638"/>
          <a:stretch/>
        </p:blipFill>
        <p:spPr bwMode="auto">
          <a:xfrm>
            <a:off x="4941293" y="1322001"/>
            <a:ext cx="1421945" cy="11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9240" r="28948" b="21283"/>
          <a:stretch/>
        </p:blipFill>
        <p:spPr bwMode="auto">
          <a:xfrm>
            <a:off x="226491" y="4154679"/>
            <a:ext cx="1435781" cy="12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1884" r="29060" b="17943"/>
          <a:stretch/>
        </p:blipFill>
        <p:spPr bwMode="auto">
          <a:xfrm>
            <a:off x="227595" y="5565184"/>
            <a:ext cx="1318333" cy="11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" t="13277" r="29059" b="17524"/>
          <a:stretch/>
        </p:blipFill>
        <p:spPr bwMode="auto">
          <a:xfrm>
            <a:off x="2492210" y="2667000"/>
            <a:ext cx="1558394" cy="13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&quot;No&quot; Symbol 28"/>
          <p:cNvSpPr/>
          <p:nvPr/>
        </p:nvSpPr>
        <p:spPr>
          <a:xfrm>
            <a:off x="156903" y="5565184"/>
            <a:ext cx="228600" cy="228600"/>
          </a:xfrm>
          <a:prstGeom prst="noSmoking">
            <a:avLst>
              <a:gd name="adj" fmla="val 600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1: </a:t>
            </a:r>
            <a:r>
              <a:rPr lang="en-US" dirty="0"/>
              <a:t>A</a:t>
            </a:r>
            <a:r>
              <a:rPr lang="en-US" dirty="0" smtClean="0"/>
              <a:t> vs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33709"/>
              </p:ext>
            </p:extLst>
          </p:nvPr>
        </p:nvGraphicFramePr>
        <p:xfrm>
          <a:off x="457200" y="1600200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858558"/>
                <a:gridCol w="924870"/>
                <a:gridCol w="924870"/>
                <a:gridCol w="1541451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43.0651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0.308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0.974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33.01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43.935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44.04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44.0747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44.078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-0.004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44.0577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0.139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-0.058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43.56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15.194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44.0364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0.1037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29.69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(0,3)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43.939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2.92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-1.28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tx1"/>
                          </a:solidFill>
                        </a:rPr>
                        <a:t>43.9554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0.3903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5.68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-2.15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Allowed </a:t>
            </a:r>
            <a:r>
              <a:rPr lang="en-US" dirty="0" err="1" smtClean="0"/>
              <a:t>Pade</a:t>
            </a:r>
            <a:r>
              <a:rPr lang="en-US" dirty="0" smtClean="0"/>
              <a:t> fits A vs. R, Run 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25551" r="52222" b="3947"/>
          <a:stretch/>
        </p:blipFill>
        <p:spPr bwMode="auto">
          <a:xfrm>
            <a:off x="3048000" y="1295400"/>
            <a:ext cx="324273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907" r="52125" b="10699"/>
          <a:stretch/>
        </p:blipFill>
        <p:spPr bwMode="auto">
          <a:xfrm>
            <a:off x="5715000" y="3886200"/>
            <a:ext cx="3207548" cy="271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6744" r="52375" b="5582"/>
          <a:stretch/>
        </p:blipFill>
        <p:spPr bwMode="auto">
          <a:xfrm>
            <a:off x="0" y="3886200"/>
            <a:ext cx="34104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1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</a:t>
            </a:r>
            <a:r>
              <a:rPr lang="en-US" dirty="0" smtClean="0"/>
              <a:t>2: </a:t>
            </a:r>
            <a:r>
              <a:rPr lang="en-US" dirty="0"/>
              <a:t>A</a:t>
            </a:r>
            <a:r>
              <a:rPr lang="en-US" dirty="0" smtClean="0"/>
              <a:t> vs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88919"/>
              </p:ext>
            </p:extLst>
          </p:nvPr>
        </p:nvGraphicFramePr>
        <p:xfrm>
          <a:off x="457200" y="1600200"/>
          <a:ext cx="8077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66800"/>
                <a:gridCol w="858558"/>
                <a:gridCol w="924870"/>
                <a:gridCol w="924870"/>
                <a:gridCol w="1541451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42.884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0.3747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43.9593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62.158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(3,0)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44.159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0.1776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44.10746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0.1695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78.043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44.043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-0.756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(1,2)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44.2403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0.2462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0.2467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(0,1)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43.4299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0.2726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44.0951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29.1323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(0,3)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43.9577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(2,2)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43.9555</a:t>
                      </a:r>
                      <a:endParaRPr lang="en-US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1.106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15.21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-2.56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 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Pade</a:t>
            </a:r>
            <a:r>
              <a:rPr lang="en-US" dirty="0" smtClean="0"/>
              <a:t>(</a:t>
            </a:r>
            <a:r>
              <a:rPr lang="en-US" dirty="0" err="1" smtClean="0"/>
              <a:t>n,m</a:t>
            </a:r>
            <a:r>
              <a:rPr lang="en-US" dirty="0" smtClean="0"/>
              <a:t>) orders, run 1: Rate vs. Thickness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734561"/>
              </p:ext>
            </p:extLst>
          </p:nvPr>
        </p:nvGraphicFramePr>
        <p:xfrm>
          <a:off x="457200" y="1600200"/>
          <a:ext cx="8077200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981200"/>
                <a:gridCol w="914400"/>
                <a:gridCol w="762000"/>
                <a:gridCol w="838200"/>
                <a:gridCol w="973149"/>
                <a:gridCol w="1541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Pade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n,m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DOF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sz="1800" dirty="0" smtClean="0"/>
                        <a:t>χ</a:t>
                      </a:r>
                      <a:r>
                        <a:rPr lang="en-US" sz="1800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(1,0</a:t>
                      </a:r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{0.164479 x}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0.0046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2.73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{0.111449 + 0.141093 x + 0.0000436137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0.7601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0.895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17.39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(2,0)*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{0.142228 x + 0.0000422168 x^2}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0.0056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0.898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17.31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(3,0)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{0.151723 x - 6.89155*10^-6 x^2 + 4.70547*10^-8 x^3}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0.0088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0.711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(0,1)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15.6383/(1 - 0.000982543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4.81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-6.86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(0,2)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11.7609/(1 - 0.00244356 x + 1.6083*10^-6 x^2)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2.86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10.267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chi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(1,1)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(0.143629 x)/(1 - 0.000232145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0.0046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1.14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14.098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Not reject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(1,2)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(0.837584 + 1.0258 x)/(1 + 0.0470451 x - 0.0000460074 x^2)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1095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-3.97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(2,1)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 smtClean="0">
                          <a:solidFill>
                            <a:schemeClr val="tx1"/>
                          </a:solidFill>
                        </a:rPr>
                        <a:t>(0.748261 + 0.14042 x - 0.0000438248 x^2)/(1 - 0.000497014 x)</a:t>
                      </a:r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1.09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1.66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-0.548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chemeClr val="tx1"/>
                          </a:solidFill>
                        </a:rPr>
                        <a:t>Reject F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lh3.googleusercontent.com/4XN5_D4abRHFei-cQ--jn4KFHxbUObdOTHpXaPpzUK5IZwt5g_4fF5N6G2yQhStGy_LNuGi4rpjG1viYWlscfgTzoN4xp2P97bjyAR4UAlrdfZkXf3geCvEGRtExm_lyFCTwW_8iuBHqveGatPxknNJh3ezg6QD1OsAvuqKRdIhzWO75A6z_SupwwKZWQI8li5-omt_Pqio5mhTkjCY01On-UOijp6WslUNr01aQ0E9q85GrCW0uZyOctpQRmzd-XndzyE2qO-DDAW5xhA6_RDCfpBFHdtrjIQunI5SnCYGzfrok6kY0mS6qd0JoIwMPSOS71au8Q6E5THTdLaxnsROlIY9xeC1f6kaq4Z5laLWgJlPAu5WRXJP3zi5LvlkmWCf6xzFlxCoEZGQB3Si9gq2WWmjS_AF8UCxu5efEz5Ya3-aQRr86ZOfyS0Uoa5B3tE8OrohghMO6W8hholtgNJAcyyUfmMaYoKAhCtQub6EhEv_A-m3oukw6n8OVfANPx_wZsYyaX9Ndl7Zc-L9Awql4g34IE6IzuXd6TgRN6wabZBRUVhMPKw__6TmBrua__ica=w1574-h885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r="18988" b="50000"/>
          <a:stretch/>
        </p:blipFill>
        <p:spPr bwMode="auto">
          <a:xfrm>
            <a:off x="6477000" y="5486400"/>
            <a:ext cx="2477908" cy="12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838200" y="6324600"/>
            <a:ext cx="39227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Frederick James,  </a:t>
            </a:r>
          </a:p>
          <a:p>
            <a:r>
              <a:rPr lang="en-US" sz="1000" dirty="0" smtClean="0"/>
              <a:t>Statistical methods in experimental physics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ed.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29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857</Words>
  <Application>Microsoft Office PowerPoint</Application>
  <PresentationFormat>On-screen Show (4:3)</PresentationFormat>
  <Paragraphs>413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Pade order investigation Re-run of functional forms</vt:lpstr>
      <vt:lpstr>Asymmetry vs. Thickness Run 2 2017</vt:lpstr>
      <vt:lpstr>Pade(n,m) orders: Asy vs. Thick, Run2 2017</vt:lpstr>
      <vt:lpstr>Pade(n,m) orders: Asy vs. Thick, Run1 2017</vt:lpstr>
      <vt:lpstr>Pade orders, run 1: Asym vs. Rate</vt:lpstr>
      <vt:lpstr>Pade(n,m) orders, run 1: A vs rate</vt:lpstr>
      <vt:lpstr>Allowed Pade fits A vs. R, Run 1</vt:lpstr>
      <vt:lpstr>Pade(n,m) orders, run 2: A vs rate</vt:lpstr>
      <vt:lpstr>Pade(n,m) orders, run 1: Rate vs. Thickness</vt:lpstr>
      <vt:lpstr>Allowed orders, RvsT</vt:lpstr>
      <vt:lpstr>Pade(n,m) orders, run 2: Rate vs. Thickness</vt:lpstr>
      <vt:lpstr>Summary: Allowed Pade orders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Marcy Stutzman</dc:creator>
  <cp:lastModifiedBy>Marcy Stutzman</cp:lastModifiedBy>
  <cp:revision>38</cp:revision>
  <dcterms:created xsi:type="dcterms:W3CDTF">2016-01-15T16:36:09Z</dcterms:created>
  <dcterms:modified xsi:type="dcterms:W3CDTF">2017-01-11T22:14:39Z</dcterms:modified>
</cp:coreProperties>
</file>