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9192" autoAdjust="0"/>
  </p:normalViewPr>
  <p:slideViewPr>
    <p:cSldViewPr snapToGrid="0" snapToObjects="1">
      <p:cViewPr varScale="1">
        <p:scale>
          <a:sx n="107" d="100"/>
          <a:sy n="107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718F-FC28-A14D-81A9-19820E13B1BE}" type="datetimeFigureOut">
              <a:rPr lang="en-US" smtClean="0"/>
              <a:t>7/14/15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4490-E705-CF48-82D6-A57B4669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9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718F-FC28-A14D-81A9-19820E13B1BE}" type="datetimeFigureOut">
              <a:rPr lang="en-US" smtClean="0"/>
              <a:t>7/14/15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4490-E705-CF48-82D6-A57B4669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718F-FC28-A14D-81A9-19820E13B1BE}" type="datetimeFigureOut">
              <a:rPr lang="en-US" smtClean="0"/>
              <a:t>7/14/15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4490-E705-CF48-82D6-A57B4669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6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7/14/15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09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7/14/15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313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7/14/15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087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7/14/15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51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7/14/15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431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7/14/15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046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7/14/15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6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7/14/15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11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718F-FC28-A14D-81A9-19820E13B1BE}" type="datetimeFigureOut">
              <a:rPr lang="en-US" smtClean="0"/>
              <a:t>7/14/15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4490-E705-CF48-82D6-A57B4669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27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7/14/15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048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7/14/15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438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7/14/15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5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718F-FC28-A14D-81A9-19820E13B1BE}" type="datetimeFigureOut">
              <a:rPr lang="en-US" smtClean="0"/>
              <a:t>7/14/15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4490-E705-CF48-82D6-A57B4669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4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718F-FC28-A14D-81A9-19820E13B1BE}" type="datetimeFigureOut">
              <a:rPr lang="en-US" smtClean="0"/>
              <a:t>7/14/15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4490-E705-CF48-82D6-A57B4669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0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718F-FC28-A14D-81A9-19820E13B1BE}" type="datetimeFigureOut">
              <a:rPr lang="en-US" smtClean="0"/>
              <a:t>7/14/15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4490-E705-CF48-82D6-A57B4669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9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718F-FC28-A14D-81A9-19820E13B1BE}" type="datetimeFigureOut">
              <a:rPr lang="en-US" smtClean="0"/>
              <a:t>7/14/15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4490-E705-CF48-82D6-A57B4669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1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718F-FC28-A14D-81A9-19820E13B1BE}" type="datetimeFigureOut">
              <a:rPr lang="en-US" smtClean="0"/>
              <a:t>7/14/15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4490-E705-CF48-82D6-A57B4669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7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718F-FC28-A14D-81A9-19820E13B1BE}" type="datetimeFigureOut">
              <a:rPr lang="en-US" smtClean="0"/>
              <a:t>7/14/15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4490-E705-CF48-82D6-A57B4669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1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0718F-FC28-A14D-81A9-19820E13B1BE}" type="datetimeFigureOut">
              <a:rPr lang="en-US" smtClean="0"/>
              <a:t>7/14/15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4490-E705-CF48-82D6-A57B4669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3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0718F-FC28-A14D-81A9-19820E13B1BE}" type="datetimeFigureOut">
              <a:rPr lang="en-US" smtClean="0"/>
              <a:t>7/14/15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F4490-E705-CF48-82D6-A57B4669F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8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>
                <a:solidFill>
                  <a:prstClr val="white"/>
                </a:solidFill>
              </a:rPr>
              <a:pPr/>
              <a:t>7/14/15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18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687363"/>
              </p:ext>
            </p:extLst>
          </p:nvPr>
        </p:nvGraphicFramePr>
        <p:xfrm>
          <a:off x="484851" y="165534"/>
          <a:ext cx="6095999" cy="6588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  <a:p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</a:p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</a:p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2</a:t>
                      </a:r>
                    </a:p>
                    <a:p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8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9</a:t>
                      </a:r>
                    </a:p>
                    <a:p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11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12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13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14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15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16</a:t>
                      </a:r>
                    </a:p>
                    <a:p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17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18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19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20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22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23</a:t>
                      </a:r>
                    </a:p>
                    <a:p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24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25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26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27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28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29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30</a:t>
                      </a:r>
                    </a:p>
                    <a:p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366FF"/>
                          </a:solidFill>
                        </a:rPr>
                        <a:t>31</a:t>
                      </a:r>
                      <a:endParaRPr lang="en-US" sz="1400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6</a:t>
                      </a:r>
                    </a:p>
                    <a:p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7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8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9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10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11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12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13</a:t>
                      </a:r>
                    </a:p>
                    <a:p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14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15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16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17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18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19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20</a:t>
                      </a:r>
                    </a:p>
                    <a:p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21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22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23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24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25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26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27</a:t>
                      </a:r>
                    </a:p>
                    <a:p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28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29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30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51323" y="987733"/>
            <a:ext cx="537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July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234436" y="300014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August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392839" y="5180855"/>
            <a:ext cx="1220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September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80646" y="2842435"/>
            <a:ext cx="387798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Bubble  Chamber  Commissioning    :   100 </a:t>
            </a:r>
            <a:r>
              <a:rPr lang="en-US" sz="1200" dirty="0" err="1" smtClean="0"/>
              <a:t>uA</a:t>
            </a:r>
            <a:r>
              <a:rPr lang="en-US" sz="1200" dirty="0" smtClean="0"/>
              <a:t> @ 499 MHz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680646" y="4380289"/>
            <a:ext cx="387798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Bubble  Chamber  Commissioning    :   100 </a:t>
            </a:r>
            <a:r>
              <a:rPr lang="en-US" sz="1200" dirty="0" err="1" smtClean="0"/>
              <a:t>uA</a:t>
            </a:r>
            <a:r>
              <a:rPr lang="en-US" sz="1200" dirty="0" smtClean="0"/>
              <a:t> @ 499 MHz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680646" y="4900367"/>
            <a:ext cx="387798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Bubble  Chamber  Commissioning    :   100 </a:t>
            </a:r>
            <a:r>
              <a:rPr lang="en-US" sz="1200" dirty="0" err="1" smtClean="0"/>
              <a:t>uA</a:t>
            </a:r>
            <a:r>
              <a:rPr lang="en-US" sz="1200" dirty="0" smtClean="0"/>
              <a:t> @ 499 MHz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4551" y="6458674"/>
            <a:ext cx="336502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        Mott Experiment Run 2:          10 </a:t>
            </a:r>
            <a:r>
              <a:rPr lang="en-US" sz="1200" dirty="0" err="1" smtClean="0"/>
              <a:t>uA</a:t>
            </a:r>
            <a:r>
              <a:rPr lang="en-US" sz="1200" dirty="0" smtClean="0"/>
              <a:t> @ 31 MHz                      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42548" y="1951225"/>
            <a:ext cx="22581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ISB laser upgrade complete?</a:t>
            </a:r>
          </a:p>
          <a:p>
            <a:r>
              <a:rPr lang="en-US" sz="1400" dirty="0" smtClean="0"/>
              <a:t>1 channel 499MHz </a:t>
            </a:r>
            <a:r>
              <a:rPr lang="en-US" sz="1400" dirty="0" err="1" smtClean="0"/>
              <a:t>req’d</a:t>
            </a:r>
            <a:endParaRPr lang="en-US" sz="1400" dirty="0" smtClean="0"/>
          </a:p>
          <a:p>
            <a:r>
              <a:rPr lang="en-US" sz="1400" dirty="0" smtClean="0"/>
              <a:t>Bubble laser shutter needed</a:t>
            </a:r>
            <a:endParaRPr lang="en-US" sz="140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5287818" y="2332182"/>
            <a:ext cx="1454727" cy="103909"/>
          </a:xfrm>
          <a:prstGeom prst="line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45312" y="2994722"/>
            <a:ext cx="202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Arne says schedule subject to change beginning here</a:t>
            </a:r>
            <a:endParaRPr lang="en-US" sz="1400" dirty="0"/>
          </a:p>
        </p:txBody>
      </p:sp>
      <p:cxnSp>
        <p:nvCxnSpPr>
          <p:cNvPr id="17" name="Straight Connector 16"/>
          <p:cNvCxnSpPr>
            <a:stCxn id="16" idx="1"/>
          </p:cNvCxnSpPr>
          <p:nvPr/>
        </p:nvCxnSpPr>
        <p:spPr>
          <a:xfrm flipH="1" flipV="1">
            <a:off x="6084456" y="2932546"/>
            <a:ext cx="760856" cy="431508"/>
          </a:xfrm>
          <a:prstGeom prst="line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80646" y="3382174"/>
            <a:ext cx="362100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PSS Certifications are scheduled for SWINGS (no beam)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680646" y="3870923"/>
            <a:ext cx="362100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PSS Certifications are scheduled for SWINGS (no beam)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845311" y="5720010"/>
            <a:ext cx="219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Drop dead date for final Fall laser/LLRF configuration</a:t>
            </a:r>
            <a:endParaRPr lang="en-US" sz="1400" dirty="0"/>
          </a:p>
        </p:txBody>
      </p:sp>
      <p:cxnSp>
        <p:nvCxnSpPr>
          <p:cNvPr id="23" name="Straight Connector 22"/>
          <p:cNvCxnSpPr>
            <a:stCxn id="22" idx="1"/>
          </p:cNvCxnSpPr>
          <p:nvPr/>
        </p:nvCxnSpPr>
        <p:spPr>
          <a:xfrm flipH="1">
            <a:off x="5287819" y="5981620"/>
            <a:ext cx="1557492" cy="107722"/>
          </a:xfrm>
          <a:prstGeom prst="line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42548" y="3994344"/>
            <a:ext cx="22986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Is this a reasonable date to aim for completing final Fall laser/LLRF configuration?</a:t>
            </a:r>
            <a:endParaRPr lang="en-US" sz="1400" dirty="0"/>
          </a:p>
        </p:txBody>
      </p:sp>
      <p:cxnSp>
        <p:nvCxnSpPr>
          <p:cNvPr id="28" name="Straight Connector 27"/>
          <p:cNvCxnSpPr/>
          <p:nvPr/>
        </p:nvCxnSpPr>
        <p:spPr>
          <a:xfrm flipH="1" flipV="1">
            <a:off x="5558631" y="3932168"/>
            <a:ext cx="1183914" cy="215754"/>
          </a:xfrm>
          <a:prstGeom prst="line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680646" y="5431193"/>
            <a:ext cx="358350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                 Grames/</a:t>
            </a:r>
            <a:r>
              <a:rPr lang="en-US" sz="1200" dirty="0" err="1" smtClean="0"/>
              <a:t>Poelker</a:t>
            </a:r>
            <a:r>
              <a:rPr lang="en-US" sz="1200" dirty="0" smtClean="0"/>
              <a:t>      away at       PSTP all week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8736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68614"/>
            <a:ext cx="914399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Laser system (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Hansknecht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Modular analog gain switching chassis (one for each laser, 3 now + 1 later)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Rack mounted chiller provides thermally controlled micro-climate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Restore analog seed laser TEC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control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Communication to seed/pre-amp + IPG models (Johnson)</a:t>
            </a:r>
          </a:p>
          <a:p>
            <a:pPr marL="742950" lvl="1" indent="-285750">
              <a:buFont typeface="Courier New"/>
              <a:buChar char="o"/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LLRF (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Plawski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LLRF : 3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channels of 249.5 MHz, 2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channels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of 499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MHz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Low cost solution bridges to final system in FY17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P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hase control at 249.5 MHz cable delay or firmware (Allison)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Post SAD Priority is testing and development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Font typeface="Courier New"/>
              <a:buChar char="o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Stable CEBAF system means efforts stay focused on final system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Evaluate performance &amp; cost for reduced rep rate options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Test laser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pulse pick-off PLL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on bench for improving phase regulation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Font typeface="Courier New"/>
              <a:buChar char="o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Test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delivering two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249.5 MHz beams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to B/D through 1 chopping aperture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Build new SCAM module for 4-laser operation (Flood)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70152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/>
                </a:solidFill>
                <a:latin typeface="Minion Pro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prstClr val="black"/>
                </a:solidFill>
              </a:rPr>
              <a:t>FY16 </a:t>
            </a:r>
            <a:r>
              <a:rPr lang="en-US" sz="3600" b="1" dirty="0">
                <a:solidFill>
                  <a:prstClr val="black"/>
                </a:solidFill>
              </a:rPr>
              <a:t>– </a:t>
            </a:r>
            <a:r>
              <a:rPr lang="en-US" sz="3600" b="1" dirty="0" smtClean="0">
                <a:solidFill>
                  <a:prstClr val="black"/>
                </a:solidFill>
              </a:rPr>
              <a:t>This SAD &amp; Upcoming Year</a:t>
            </a:r>
            <a:endParaRPr lang="en-U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07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368</Words>
  <Application>Microsoft Macintosh PowerPoint</Application>
  <PresentationFormat>On-screen Show (4:3)</PresentationFormat>
  <Paragraphs>125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JLabPowerpointMain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3</cp:revision>
  <dcterms:created xsi:type="dcterms:W3CDTF">2015-07-14T14:17:31Z</dcterms:created>
  <dcterms:modified xsi:type="dcterms:W3CDTF">2015-07-14T14:44:58Z</dcterms:modified>
</cp:coreProperties>
</file>