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88" r:id="rId3"/>
    <p:sldId id="256" r:id="rId4"/>
    <p:sldId id="257" r:id="rId5"/>
    <p:sldId id="28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76"/>
  </p:normalViewPr>
  <p:slideViewPr>
    <p:cSldViewPr snapToGrid="0" snapToObjects="1">
      <p:cViewPr varScale="1">
        <p:scale>
          <a:sx n="101" d="100"/>
          <a:sy n="101" d="100"/>
        </p:scale>
        <p:origin x="5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C5B86-5D9A-D44A-BA29-B5D534710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AC11F-4D8A-C64B-9B44-F560674A4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9EAA2-129B-FE49-94AD-A49006116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5634-6A1E-0548-B418-F7852D87594D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7B2C8-38A1-E743-9D21-6709362CA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58BCF-EDF8-7545-80BA-8331860C9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8529-3BC1-BC48-BF12-A17E005D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D67D2-FA63-6348-876B-5761E166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DC77C-C904-1840-AF76-F9B7B0236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0F5B2-61B3-DA4C-ACF7-62FA268C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5634-6A1E-0548-B418-F7852D87594D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260B4-4371-0F46-82B7-4C37077BA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DC63B-15F3-8140-BAEC-A92FA2EB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8529-3BC1-BC48-BF12-A17E005D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7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295BB3-F9DF-034B-99FA-D1B923994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47110-B21F-C746-9612-1D817BB81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4E388-1D77-0344-84E5-73E427BC6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5634-6A1E-0548-B418-F7852D87594D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989E0-5B44-F449-825E-90B3D390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336A2-912A-804E-A18C-6ABB801A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8529-3BC1-BC48-BF12-A17E005D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7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155A5-934A-CC47-AA8E-CF5D2F66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EBDCE-C88C-404F-BA74-8FBEC3E3F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361F9-2F7E-FC4F-8E6A-8694FDF6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5634-6A1E-0548-B418-F7852D87594D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7B88B-D1F3-F844-A459-F8C8C83E9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C79D5-37FE-2749-936E-324D7236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8529-3BC1-BC48-BF12-A17E005D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0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248FF-01B1-684F-A961-70F960EE9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52503-5A55-694E-9711-EDB96688A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E6980-1070-E44C-AB32-794787AD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5634-6A1E-0548-B418-F7852D87594D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331AF-BB84-EF4E-9346-AD7AF83D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AF549-8144-D249-9762-72800CC4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8529-3BC1-BC48-BF12-A17E005D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6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242F9-AAD0-1342-BB3D-14C0A55D9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09CF3-6514-334E-82A0-2FE8F0EDE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56CA7-15C4-054A-A910-411CCD136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22F9F-B13E-8D45-98DA-EFE326FF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5634-6A1E-0548-B418-F7852D87594D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4EDC4-D520-1448-A8F4-566378B00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2D9F3-99F6-0E42-8278-7C6D562B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8529-3BC1-BC48-BF12-A17E005D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7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77FE-E042-C741-93A0-6FB1006D0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ACDB3-B4E6-EC4B-8926-6EA6BFEF6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37AFD-3210-7645-A063-365D0A7DD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C2D2A-47D2-BB4F-8B45-121224F9B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549E8F-D5F3-8F45-98A1-F553667A9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7C25AD-253C-0049-9E67-0AD6B6D2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5634-6A1E-0548-B418-F7852D87594D}" type="datetimeFigureOut">
              <a:rPr lang="en-US" smtClean="0"/>
              <a:t>7/17/20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9D60F2-365D-AD49-86F1-7265BF18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B509AA-A6B4-B041-AC20-812A3F28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8529-3BC1-BC48-BF12-A17E005D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2469-F6AC-9F4B-A56B-881159D5D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69032-F9FD-D34C-9FCA-05815E19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5634-6A1E-0548-B418-F7852D87594D}" type="datetimeFigureOut">
              <a:rPr lang="en-US" smtClean="0"/>
              <a:t>7/17/20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720F7-2399-A543-BC4D-C1551E622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4CDC2-16CF-7F42-B943-D8AD7505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8529-3BC1-BC48-BF12-A17E005D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3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40C63E-BE11-C747-BE44-7DBF5CEE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5634-6A1E-0548-B418-F7852D87594D}" type="datetimeFigureOut">
              <a:rPr lang="en-US" smtClean="0"/>
              <a:t>7/17/20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B9365B-74F8-354D-9EF9-C006A5A6B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F54A1-AF54-EA4B-B5A1-907A7F0E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8529-3BC1-BC48-BF12-A17E005D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6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A9A1-73D9-6A4C-94C9-33323762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1B94D-B406-034B-922D-B4C48DCE3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AEB0E-9D82-3148-83D8-496291A17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BE2BA-62AD-AB48-883A-B2AA658E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5634-6A1E-0548-B418-F7852D87594D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613D9-0A5D-3444-A127-15C0C5EB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E7113-2C57-F742-BE74-C5FAE6BD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8529-3BC1-BC48-BF12-A17E005D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4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617F-B0AE-A146-8D95-173FD3BD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314147-D83B-E843-8932-AEFBA10D2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B2776-081F-DB4F-8FF3-87DA72950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23E35-67C1-F349-843A-6D78AA894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5634-6A1E-0548-B418-F7852D87594D}" type="datetimeFigureOut">
              <a:rPr lang="en-US" smtClean="0"/>
              <a:t>7/17/20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00A1C-BCD4-0A49-B5ED-7E06E253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AB423-CEBF-B143-95F2-890E292F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8529-3BC1-BC48-BF12-A17E005D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8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E70EB8-C591-CC40-AA68-EA57EC6C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E2447-E695-AB4D-A5F8-FCBA25118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659CB-583B-E645-9686-718B4A1E6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A5634-6A1E-0548-B418-F7852D87594D}" type="datetimeFigureOut">
              <a:rPr lang="en-US" smtClean="0"/>
              <a:t>7/17/20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29F8E-77FF-0949-85FF-156390C08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04B13-5AE0-B548-A9DA-EF9F34D95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38529-3BC1-BC48-BF12-A17E005D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9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4289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Minion Pro"/>
              </a:rPr>
              <a:t>Lifetime Studies at mA Beam Current</a:t>
            </a: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0085" r="16389" b="45637"/>
          <a:stretch/>
        </p:blipFill>
        <p:spPr>
          <a:xfrm>
            <a:off x="2957243" y="1697615"/>
            <a:ext cx="3499780" cy="19692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4524" r="1181" b="19815"/>
          <a:stretch/>
        </p:blipFill>
        <p:spPr>
          <a:xfrm>
            <a:off x="7287942" y="1724765"/>
            <a:ext cx="2075938" cy="1942123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542511" y="942646"/>
            <a:ext cx="9125490" cy="653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X-ray detectors were distributed along beam line at locations of likely beam loss, e.g. apertures (where beam pipe size changes or intentional apertures). </a:t>
            </a:r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2011658" y="283204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Beam Size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18698-785F-1045-99B6-2207D5DE8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32" y="4109282"/>
            <a:ext cx="11671905" cy="2291518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5515AB0-3FA7-1247-A120-547D758E41E3}"/>
              </a:ext>
            </a:extLst>
          </p:cNvPr>
          <p:cNvCxnSpPr>
            <a:cxnSpLocks/>
          </p:cNvCxnSpPr>
          <p:nvPr/>
        </p:nvCxnSpPr>
        <p:spPr>
          <a:xfrm flipV="1">
            <a:off x="2846502" y="3646609"/>
            <a:ext cx="945108" cy="15785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0641880-66EC-B147-80CB-0BF56558999B}"/>
              </a:ext>
            </a:extLst>
          </p:cNvPr>
          <p:cNvCxnSpPr>
            <a:cxnSpLocks/>
          </p:cNvCxnSpPr>
          <p:nvPr/>
        </p:nvCxnSpPr>
        <p:spPr>
          <a:xfrm flipV="1">
            <a:off x="3363686" y="3303037"/>
            <a:ext cx="4572455" cy="19221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t="9498" r="962" b="9406"/>
          <a:stretch/>
        </p:blipFill>
        <p:spPr>
          <a:xfrm>
            <a:off x="5283200" y="3759200"/>
            <a:ext cx="5270500" cy="2579706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t="6210" b="5388"/>
          <a:stretch/>
        </p:blipFill>
        <p:spPr>
          <a:xfrm>
            <a:off x="5283200" y="928703"/>
            <a:ext cx="5270500" cy="256540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76400" y="1"/>
            <a:ext cx="9144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 dirty="0">
                <a:latin typeface="Minion Pro"/>
              </a:rPr>
              <a:t>Sensitivity of x-ray detectors for beam loss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6401" y="3806265"/>
            <a:ext cx="26946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While increased vacuum levels are a good indicator of decreased photocathode lifetime, in this study we observe little indication of beam loss.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1334240"/>
            <a:ext cx="289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In this study x-ray monitors demonstrate good sensitivity and localization for beam intentionally lost (</a:t>
            </a:r>
            <a:r>
              <a:rPr lang="en-US" b="1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500nA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71037" y="2786029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loss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60081" y="174639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x-ray</a:t>
            </a:r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>
            <a:off x="4987368" y="1028700"/>
            <a:ext cx="280656" cy="1858174"/>
          </a:xfrm>
          <a:prstGeom prst="leftBrace">
            <a:avLst>
              <a:gd name="adj1" fmla="val 8333"/>
              <a:gd name="adj2" fmla="val 5068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895992" y="3251818"/>
            <a:ext cx="3110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79209" y="5655478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loss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7753" y="4615847"/>
            <a:ext cx="92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vacuum</a:t>
            </a:r>
            <a:endParaRPr lang="en-US" dirty="0"/>
          </a:p>
        </p:txBody>
      </p:sp>
      <p:sp>
        <p:nvSpPr>
          <p:cNvPr id="18" name="Left Brace 17"/>
          <p:cNvSpPr/>
          <p:nvPr/>
        </p:nvSpPr>
        <p:spPr>
          <a:xfrm>
            <a:off x="4895540" y="3898149"/>
            <a:ext cx="280656" cy="1858174"/>
          </a:xfrm>
          <a:prstGeom prst="leftBrace">
            <a:avLst>
              <a:gd name="adj1" fmla="val 8333"/>
              <a:gd name="adj2" fmla="val 5068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804164" y="6121267"/>
            <a:ext cx="3110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37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1119A8-2408-584A-897B-F5868A20D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F0C0F6-0AA8-104B-9F24-CD5484433999}"/>
              </a:ext>
            </a:extLst>
          </p:cNvPr>
          <p:cNvCxnSpPr>
            <a:cxnSpLocks/>
          </p:cNvCxnSpPr>
          <p:nvPr/>
        </p:nvCxnSpPr>
        <p:spPr>
          <a:xfrm flipH="1" flipV="1">
            <a:off x="3822700" y="622300"/>
            <a:ext cx="2908300" cy="26070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5CE0E0-73DB-CC4F-8486-F3132D7C1CBB}"/>
              </a:ext>
            </a:extLst>
          </p:cNvPr>
          <p:cNvCxnSpPr>
            <a:cxnSpLocks/>
          </p:cNvCxnSpPr>
          <p:nvPr/>
        </p:nvCxnSpPr>
        <p:spPr>
          <a:xfrm flipH="1" flipV="1">
            <a:off x="3118758" y="1551215"/>
            <a:ext cx="3612242" cy="18069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F3BA60-32E6-EA44-B9ED-D8FDE49C8A89}"/>
              </a:ext>
            </a:extLst>
          </p:cNvPr>
          <p:cNvCxnSpPr>
            <a:cxnSpLocks/>
          </p:cNvCxnSpPr>
          <p:nvPr/>
        </p:nvCxnSpPr>
        <p:spPr>
          <a:xfrm flipH="1" flipV="1">
            <a:off x="3116036" y="1921840"/>
            <a:ext cx="3614964" cy="19317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60C30A-10B0-1D45-9CB6-F6559C0042AC}"/>
              </a:ext>
            </a:extLst>
          </p:cNvPr>
          <p:cNvCxnSpPr>
            <a:cxnSpLocks/>
          </p:cNvCxnSpPr>
          <p:nvPr/>
        </p:nvCxnSpPr>
        <p:spPr>
          <a:xfrm flipH="1" flipV="1">
            <a:off x="3117396" y="3009901"/>
            <a:ext cx="3613604" cy="10532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8B3660A-D176-5E4C-A487-4DA690D18AC4}"/>
              </a:ext>
            </a:extLst>
          </p:cNvPr>
          <p:cNvCxnSpPr>
            <a:cxnSpLocks/>
          </p:cNvCxnSpPr>
          <p:nvPr/>
        </p:nvCxnSpPr>
        <p:spPr>
          <a:xfrm flipH="1">
            <a:off x="3116036" y="4201832"/>
            <a:ext cx="3614964" cy="5933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422765-E257-0548-8C84-D5124B67C812}"/>
              </a:ext>
            </a:extLst>
          </p:cNvPr>
          <p:cNvCxnSpPr>
            <a:cxnSpLocks/>
          </p:cNvCxnSpPr>
          <p:nvPr/>
        </p:nvCxnSpPr>
        <p:spPr>
          <a:xfrm flipH="1">
            <a:off x="3116036" y="4383088"/>
            <a:ext cx="3614964" cy="21820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88D86D9-8CC0-7644-BE83-D4997E77C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595599"/>
              </p:ext>
            </p:extLst>
          </p:nvPr>
        </p:nvGraphicFramePr>
        <p:xfrm>
          <a:off x="6731000" y="2492826"/>
          <a:ext cx="4737100" cy="2235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3329760027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28616801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106834190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Location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EPICS Name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 (cm)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84983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HV Electrode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657652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Phocathode face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59435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Gun exit flange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INJ_RadMon0:ch1:raw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072936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Entrance Y-chamber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INJ_RadMon0:ch2:raw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140-150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818648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Exit- Y-chamber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INJ_RadMon0:ch3:raw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155-165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85920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Exit laser chamber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INJ_RadMon0:ch4:raw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170-190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02937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Entrance Vwien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INJ_RadMon0:ch5:raw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240-250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65044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Exit Prebuncher cavity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INJ_RadMon0:ch6:raw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Didn't measure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30594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Above A1 aperture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INJ_RadMon0:ch7:raw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Didn't measure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64349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Above A2 aperture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INJ_RadMon0:ch8:raw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Didn't measure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0567516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5C54D85-5C1B-0C42-99E2-218A9E63D217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3118758" y="1729550"/>
            <a:ext cx="3612242" cy="18808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68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7BFC0C-7D9E-E84D-A9F9-320CFCE8F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161" y="277584"/>
            <a:ext cx="8195882" cy="63255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D96278-C5E4-064E-8E2C-9669CB5AFF67}"/>
              </a:ext>
            </a:extLst>
          </p:cNvPr>
          <p:cNvSpPr txBox="1"/>
          <p:nvPr/>
        </p:nvSpPr>
        <p:spPr>
          <a:xfrm>
            <a:off x="0" y="905238"/>
            <a:ext cx="34956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For each of 9 steering coils: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Dumped beam (within 10 cm)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Varied e-beam : 0.5, 5.0, 50 </a:t>
            </a:r>
            <a:r>
              <a:rPr lang="en-US" dirty="0" err="1"/>
              <a:t>nA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Recorded </a:t>
            </a:r>
            <a:r>
              <a:rPr lang="en-US" dirty="0" err="1"/>
              <a:t>RadMon</a:t>
            </a:r>
            <a:r>
              <a:rPr lang="en-US" dirty="0"/>
              <a:t>  (1,2,4,5,6,7)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Fit </a:t>
            </a:r>
            <a:r>
              <a:rPr lang="en-US" dirty="0" err="1"/>
              <a:t>RadMon</a:t>
            </a:r>
            <a:r>
              <a:rPr lang="en-US" dirty="0"/>
              <a:t> </a:t>
            </a:r>
            <a:r>
              <a:rPr lang="en-US" dirty="0" err="1"/>
              <a:t>vs.e</a:t>
            </a:r>
            <a:r>
              <a:rPr lang="en-US" dirty="0"/>
              <a:t>- beam intensity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64DAC612-0AB4-BA4B-B6BF-F8A3D810AF3B}"/>
              </a:ext>
            </a:extLst>
          </p:cNvPr>
          <p:cNvSpPr/>
          <p:nvPr/>
        </p:nvSpPr>
        <p:spPr>
          <a:xfrm>
            <a:off x="3298371" y="146957"/>
            <a:ext cx="424543" cy="65704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0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903D2E5-E67D-C340-9104-D3E1B8098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81" y="277585"/>
            <a:ext cx="27926008" cy="63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B95F80-A9EF-0A44-AF55-5A05A171BA48}"/>
              </a:ext>
            </a:extLst>
          </p:cNvPr>
          <p:cNvSpPr txBox="1"/>
          <p:nvPr/>
        </p:nvSpPr>
        <p:spPr>
          <a:xfrm>
            <a:off x="149453" y="1077686"/>
            <a:ext cx="112478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Summary…</a:t>
            </a:r>
          </a:p>
          <a:p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I need to look up &amp; summarize positions of steering coils (beam loss)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I need to compute and summarize loss slopes (counts/</a:t>
            </a:r>
            <a:r>
              <a:rPr lang="en-US" sz="3200" dirty="0" err="1"/>
              <a:t>nA</a:t>
            </a:r>
            <a:r>
              <a:rPr lang="en-US" sz="3200" dirty="0"/>
              <a:t>)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Note….relative slope </a:t>
            </a:r>
            <a:r>
              <a:rPr lang="en-US" sz="3200" i="1" dirty="0"/>
              <a:t>between</a:t>
            </a:r>
            <a:r>
              <a:rPr lang="en-US" sz="3200" dirty="0"/>
              <a:t> radiation monitors is not very meaningful, i.e. depends on location of radiation monitor, geometry and type of materials in between beam and monitor</a:t>
            </a:r>
          </a:p>
        </p:txBody>
      </p:sp>
    </p:spTree>
    <p:extLst>
      <p:ext uri="{BB962C8B-B14F-4D97-AF65-F5344CB8AC3E}">
        <p14:creationId xmlns:p14="http://schemas.microsoft.com/office/powerpoint/2010/main" val="2117553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295</Words>
  <Application>Microsoft Macintosh PowerPoint</Application>
  <PresentationFormat>Widescreen</PresentationFormat>
  <Paragraphs>57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Minion Pro</vt:lpstr>
      <vt:lpstr>Office Theme</vt:lpstr>
      <vt:lpstr>Lifetime Studies at mA Beam Current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Joe Grames</cp:lastModifiedBy>
  <cp:revision>5</cp:revision>
  <dcterms:created xsi:type="dcterms:W3CDTF">2020-07-17T15:22:56Z</dcterms:created>
  <dcterms:modified xsi:type="dcterms:W3CDTF">2020-07-17T16:36:30Z</dcterms:modified>
</cp:coreProperties>
</file>