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47472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4" userDrawn="1">
          <p15:clr>
            <a:srgbClr val="A4A3A4"/>
          </p15:clr>
        </p15:guide>
        <p15:guide id="2" pos="12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F8C"/>
    <a:srgbClr val="DCD8FC"/>
    <a:srgbClr val="D6D1FB"/>
    <a:srgbClr val="0078D2"/>
    <a:srgbClr val="BAB2F8"/>
    <a:srgbClr val="3333CC"/>
    <a:srgbClr val="CCC6FA"/>
    <a:srgbClr val="B1A7F7"/>
    <a:srgbClr val="B3E21C"/>
    <a:srgbClr val="7D7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1740" autoAdjust="0"/>
  </p:normalViewPr>
  <p:slideViewPr>
    <p:cSldViewPr>
      <p:cViewPr>
        <p:scale>
          <a:sx n="50" d="100"/>
          <a:sy n="50" d="100"/>
        </p:scale>
        <p:origin x="744" y="-4032"/>
      </p:cViewPr>
      <p:guideLst>
        <p:guide orient="horz" pos="10944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4625" y="698500"/>
            <a:ext cx="41338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25" y="698500"/>
            <a:ext cx="41338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794156"/>
            <a:ext cx="34975800" cy="74481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9690080"/>
            <a:ext cx="28803600" cy="887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675968"/>
            <a:ext cx="41662350" cy="1423106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675968"/>
            <a:ext cx="124301250" cy="142310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2328295"/>
            <a:ext cx="34975800" cy="6901180"/>
          </a:xfrm>
        </p:spPr>
        <p:txBody>
          <a:bodyPr anchor="t"/>
          <a:lstStyle>
            <a:lvl1pPr algn="l">
              <a:defRPr sz="1850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4727349"/>
            <a:ext cx="34975800" cy="7600948"/>
          </a:xfrm>
        </p:spPr>
        <p:txBody>
          <a:bodyPr anchor="b"/>
          <a:lstStyle>
            <a:lvl1pPr marL="0" indent="0">
              <a:buNone/>
              <a:defRPr sz="9301">
                <a:solidFill>
                  <a:schemeClr val="tx1">
                    <a:tint val="75000"/>
                  </a:schemeClr>
                </a:solidFill>
              </a:defRPr>
            </a:lvl1pPr>
            <a:lvl2pPr marL="2116174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34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52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70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873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704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322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9397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8913648"/>
            <a:ext cx="82981800" cy="110073019"/>
          </a:xfrm>
        </p:spPr>
        <p:txBody>
          <a:bodyPr/>
          <a:lstStyle>
            <a:lvl1pPr>
              <a:defRPr sz="13001"/>
            </a:lvl1pPr>
            <a:lvl2pPr>
              <a:defRPr sz="11201"/>
            </a:lvl2pPr>
            <a:lvl3pPr>
              <a:defRPr sz="9301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8913648"/>
            <a:ext cx="82981800" cy="110073019"/>
          </a:xfrm>
        </p:spPr>
        <p:txBody>
          <a:bodyPr/>
          <a:lstStyle>
            <a:lvl1pPr>
              <a:defRPr sz="13001"/>
            </a:lvl1pPr>
            <a:lvl2pPr>
              <a:defRPr sz="11201"/>
            </a:lvl2pPr>
            <a:lvl3pPr>
              <a:defRPr sz="9301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91499"/>
            <a:ext cx="37033200" cy="57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2" y="7777907"/>
            <a:ext cx="18180847" cy="3241461"/>
          </a:xfrm>
        </p:spPr>
        <p:txBody>
          <a:bodyPr anchor="b"/>
          <a:lstStyle>
            <a:lvl1pPr marL="0" indent="0">
              <a:buNone/>
              <a:defRPr sz="11201" b="1"/>
            </a:lvl1pPr>
            <a:lvl2pPr marL="2116174" indent="0">
              <a:buNone/>
              <a:defRPr sz="9301" b="1"/>
            </a:lvl2pPr>
            <a:lvl3pPr marL="4232348" indent="0">
              <a:buNone/>
              <a:defRPr sz="8300" b="1"/>
            </a:lvl3pPr>
            <a:lvl4pPr marL="6348525" indent="0">
              <a:buNone/>
              <a:defRPr sz="7400" b="1"/>
            </a:lvl4pPr>
            <a:lvl5pPr marL="8464700" indent="0">
              <a:buNone/>
              <a:defRPr sz="7400" b="1"/>
            </a:lvl5pPr>
            <a:lvl6pPr marL="10580873" indent="0">
              <a:buNone/>
              <a:defRPr sz="7400" b="1"/>
            </a:lvl6pPr>
            <a:lvl7pPr marL="12697048" indent="0">
              <a:buNone/>
              <a:defRPr sz="7400" b="1"/>
            </a:lvl7pPr>
            <a:lvl8pPr marL="14813222" indent="0">
              <a:buNone/>
              <a:defRPr sz="7400" b="1"/>
            </a:lvl8pPr>
            <a:lvl9pPr marL="16929397" indent="0">
              <a:buNone/>
              <a:defRPr sz="7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2" y="11019368"/>
            <a:ext cx="18180847" cy="20019859"/>
          </a:xfrm>
        </p:spPr>
        <p:txBody>
          <a:bodyPr/>
          <a:lstStyle>
            <a:lvl1pPr>
              <a:defRPr sz="11201"/>
            </a:lvl1pPr>
            <a:lvl2pPr>
              <a:defRPr sz="9301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8" y="7777907"/>
            <a:ext cx="18187989" cy="3241461"/>
          </a:xfrm>
        </p:spPr>
        <p:txBody>
          <a:bodyPr anchor="b"/>
          <a:lstStyle>
            <a:lvl1pPr marL="0" indent="0">
              <a:buNone/>
              <a:defRPr sz="11201" b="1"/>
            </a:lvl1pPr>
            <a:lvl2pPr marL="2116174" indent="0">
              <a:buNone/>
              <a:defRPr sz="9301" b="1"/>
            </a:lvl2pPr>
            <a:lvl3pPr marL="4232348" indent="0">
              <a:buNone/>
              <a:defRPr sz="8300" b="1"/>
            </a:lvl3pPr>
            <a:lvl4pPr marL="6348525" indent="0">
              <a:buNone/>
              <a:defRPr sz="7400" b="1"/>
            </a:lvl4pPr>
            <a:lvl5pPr marL="8464700" indent="0">
              <a:buNone/>
              <a:defRPr sz="7400" b="1"/>
            </a:lvl5pPr>
            <a:lvl6pPr marL="10580873" indent="0">
              <a:buNone/>
              <a:defRPr sz="7400" b="1"/>
            </a:lvl6pPr>
            <a:lvl7pPr marL="12697048" indent="0">
              <a:buNone/>
              <a:defRPr sz="7400" b="1"/>
            </a:lvl7pPr>
            <a:lvl8pPr marL="14813222" indent="0">
              <a:buNone/>
              <a:defRPr sz="7400" b="1"/>
            </a:lvl8pPr>
            <a:lvl9pPr marL="16929397" indent="0">
              <a:buNone/>
              <a:defRPr sz="7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8" y="11019368"/>
            <a:ext cx="18187989" cy="20019859"/>
          </a:xfrm>
        </p:spPr>
        <p:txBody>
          <a:bodyPr/>
          <a:lstStyle>
            <a:lvl1pPr>
              <a:defRPr sz="11201"/>
            </a:lvl1pPr>
            <a:lvl2pPr>
              <a:defRPr sz="9301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83453"/>
            <a:ext cx="13537408" cy="5887720"/>
          </a:xfrm>
        </p:spPr>
        <p:txBody>
          <a:bodyPr anchor="b"/>
          <a:lstStyle>
            <a:lvl1pPr algn="l">
              <a:defRPr sz="93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32" y="1383457"/>
            <a:ext cx="23002875" cy="29655772"/>
          </a:xfrm>
        </p:spPr>
        <p:txBody>
          <a:bodyPr/>
          <a:lstStyle>
            <a:lvl1pPr>
              <a:defRPr sz="14801"/>
            </a:lvl1pPr>
            <a:lvl2pPr>
              <a:defRPr sz="13001"/>
            </a:lvl2pPr>
            <a:lvl3pPr>
              <a:defRPr sz="11201"/>
            </a:lvl3pPr>
            <a:lvl4pPr>
              <a:defRPr sz="9301"/>
            </a:lvl4pPr>
            <a:lvl5pPr>
              <a:defRPr sz="9301"/>
            </a:lvl5pPr>
            <a:lvl6pPr>
              <a:defRPr sz="9301"/>
            </a:lvl6pPr>
            <a:lvl7pPr>
              <a:defRPr sz="9301"/>
            </a:lvl7pPr>
            <a:lvl8pPr>
              <a:defRPr sz="9301"/>
            </a:lvl8pPr>
            <a:lvl9pPr>
              <a:defRPr sz="93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7271177"/>
            <a:ext cx="13537408" cy="23768052"/>
          </a:xfrm>
        </p:spPr>
        <p:txBody>
          <a:bodyPr/>
          <a:lstStyle>
            <a:lvl1pPr marL="0" indent="0">
              <a:buNone/>
              <a:defRPr sz="6500"/>
            </a:lvl1pPr>
            <a:lvl2pPr marL="2116174" indent="0">
              <a:buNone/>
              <a:defRPr sz="5600"/>
            </a:lvl2pPr>
            <a:lvl3pPr marL="4232348" indent="0">
              <a:buNone/>
              <a:defRPr sz="4601"/>
            </a:lvl3pPr>
            <a:lvl4pPr marL="6348525" indent="0">
              <a:buNone/>
              <a:defRPr sz="4201"/>
            </a:lvl4pPr>
            <a:lvl5pPr marL="8464700" indent="0">
              <a:buNone/>
              <a:defRPr sz="4201"/>
            </a:lvl5pPr>
            <a:lvl6pPr marL="10580873" indent="0">
              <a:buNone/>
              <a:defRPr sz="4201"/>
            </a:lvl6pPr>
            <a:lvl7pPr marL="12697048" indent="0">
              <a:buNone/>
              <a:defRPr sz="4201"/>
            </a:lvl7pPr>
            <a:lvl8pPr marL="14813222" indent="0">
              <a:buNone/>
              <a:defRPr sz="4201"/>
            </a:lvl8pPr>
            <a:lvl9pPr marL="16929397" indent="0">
              <a:buNone/>
              <a:defRPr sz="42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4323040"/>
            <a:ext cx="24688800" cy="2871472"/>
          </a:xfrm>
        </p:spPr>
        <p:txBody>
          <a:bodyPr anchor="b"/>
          <a:lstStyle>
            <a:lvl1pPr algn="l">
              <a:defRPr sz="93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3104727"/>
            <a:ext cx="24688800" cy="20848320"/>
          </a:xfrm>
        </p:spPr>
        <p:txBody>
          <a:bodyPr rtlCol="0">
            <a:normAutofit/>
          </a:bodyPr>
          <a:lstStyle>
            <a:lvl1pPr marL="0" indent="0">
              <a:buNone/>
              <a:defRPr sz="14801"/>
            </a:lvl1pPr>
            <a:lvl2pPr marL="2116174" indent="0">
              <a:buNone/>
              <a:defRPr sz="13001"/>
            </a:lvl2pPr>
            <a:lvl3pPr marL="4232348" indent="0">
              <a:buNone/>
              <a:defRPr sz="11201"/>
            </a:lvl3pPr>
            <a:lvl4pPr marL="6348525" indent="0">
              <a:buNone/>
              <a:defRPr sz="9301"/>
            </a:lvl4pPr>
            <a:lvl5pPr marL="8464700" indent="0">
              <a:buNone/>
              <a:defRPr sz="9301"/>
            </a:lvl5pPr>
            <a:lvl6pPr marL="10580873" indent="0">
              <a:buNone/>
              <a:defRPr sz="9301"/>
            </a:lvl6pPr>
            <a:lvl7pPr marL="12697048" indent="0">
              <a:buNone/>
              <a:defRPr sz="9301"/>
            </a:lvl7pPr>
            <a:lvl8pPr marL="14813222" indent="0">
              <a:buNone/>
              <a:defRPr sz="9301"/>
            </a:lvl8pPr>
            <a:lvl9pPr marL="16929397" indent="0">
              <a:buNone/>
              <a:defRPr sz="93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7194512"/>
            <a:ext cx="24688800" cy="4077968"/>
          </a:xfrm>
        </p:spPr>
        <p:txBody>
          <a:bodyPr/>
          <a:lstStyle>
            <a:lvl1pPr marL="0" indent="0">
              <a:buNone/>
              <a:defRPr sz="6500"/>
            </a:lvl1pPr>
            <a:lvl2pPr marL="2116174" indent="0">
              <a:buNone/>
              <a:defRPr sz="5600"/>
            </a:lvl2pPr>
            <a:lvl3pPr marL="4232348" indent="0">
              <a:buNone/>
              <a:defRPr sz="4601"/>
            </a:lvl3pPr>
            <a:lvl4pPr marL="6348525" indent="0">
              <a:buNone/>
              <a:defRPr sz="4201"/>
            </a:lvl4pPr>
            <a:lvl5pPr marL="8464700" indent="0">
              <a:buNone/>
              <a:defRPr sz="4201"/>
            </a:lvl5pPr>
            <a:lvl6pPr marL="10580873" indent="0">
              <a:buNone/>
              <a:defRPr sz="4201"/>
            </a:lvl6pPr>
            <a:lvl7pPr marL="12697048" indent="0">
              <a:buNone/>
              <a:defRPr sz="4201"/>
            </a:lvl7pPr>
            <a:lvl8pPr marL="14813222" indent="0">
              <a:buNone/>
              <a:defRPr sz="4201"/>
            </a:lvl8pPr>
            <a:lvl9pPr marL="16929397" indent="0">
              <a:buNone/>
              <a:defRPr sz="42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90826"/>
            <a:ext cx="37033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8107011"/>
            <a:ext cx="37033200" cy="2293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2205173"/>
            <a:ext cx="9601200" cy="1849967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348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2205173"/>
            <a:ext cx="13030200" cy="1849967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348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2205173"/>
            <a:ext cx="9601200" cy="1849967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348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1007" rtl="0" eaLnBrk="0" fontAlgn="base" hangingPunct="0">
        <a:spcBef>
          <a:spcPct val="0"/>
        </a:spcBef>
        <a:spcAft>
          <a:spcPct val="0"/>
        </a:spcAft>
        <a:defRPr sz="204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1007" rtl="0" eaLnBrk="0" fontAlgn="base" hangingPunct="0">
        <a:spcBef>
          <a:spcPct val="0"/>
        </a:spcBef>
        <a:spcAft>
          <a:spcPct val="0"/>
        </a:spcAft>
        <a:defRPr sz="20401">
          <a:solidFill>
            <a:schemeClr val="tx1"/>
          </a:solidFill>
          <a:latin typeface="Calibri" pitchFamily="34" charset="0"/>
        </a:defRPr>
      </a:lvl2pPr>
      <a:lvl3pPr algn="ctr" defTabSz="4231007" rtl="0" eaLnBrk="0" fontAlgn="base" hangingPunct="0">
        <a:spcBef>
          <a:spcPct val="0"/>
        </a:spcBef>
        <a:spcAft>
          <a:spcPct val="0"/>
        </a:spcAft>
        <a:defRPr sz="20401">
          <a:solidFill>
            <a:schemeClr val="tx1"/>
          </a:solidFill>
          <a:latin typeface="Calibri" pitchFamily="34" charset="0"/>
        </a:defRPr>
      </a:lvl3pPr>
      <a:lvl4pPr algn="ctr" defTabSz="4231007" rtl="0" eaLnBrk="0" fontAlgn="base" hangingPunct="0">
        <a:spcBef>
          <a:spcPct val="0"/>
        </a:spcBef>
        <a:spcAft>
          <a:spcPct val="0"/>
        </a:spcAft>
        <a:defRPr sz="20401">
          <a:solidFill>
            <a:schemeClr val="tx1"/>
          </a:solidFill>
          <a:latin typeface="Calibri" pitchFamily="34" charset="0"/>
        </a:defRPr>
      </a:lvl4pPr>
      <a:lvl5pPr algn="ctr" defTabSz="4231007" rtl="0" eaLnBrk="0" fontAlgn="base" hangingPunct="0">
        <a:spcBef>
          <a:spcPct val="0"/>
        </a:spcBef>
        <a:spcAft>
          <a:spcPct val="0"/>
        </a:spcAft>
        <a:defRPr sz="20401">
          <a:solidFill>
            <a:schemeClr val="tx1"/>
          </a:solidFill>
          <a:latin typeface="Calibri" pitchFamily="34" charset="0"/>
        </a:defRPr>
      </a:lvl5pPr>
      <a:lvl6pPr marL="457234" algn="ctr" defTabSz="4231007" rtl="0" fontAlgn="base">
        <a:spcBef>
          <a:spcPct val="0"/>
        </a:spcBef>
        <a:spcAft>
          <a:spcPct val="0"/>
        </a:spcAft>
        <a:defRPr sz="20401">
          <a:solidFill>
            <a:schemeClr val="tx1"/>
          </a:solidFill>
          <a:latin typeface="Calibri" pitchFamily="34" charset="0"/>
        </a:defRPr>
      </a:lvl6pPr>
      <a:lvl7pPr marL="914469" algn="ctr" defTabSz="4231007" rtl="0" fontAlgn="base">
        <a:spcBef>
          <a:spcPct val="0"/>
        </a:spcBef>
        <a:spcAft>
          <a:spcPct val="0"/>
        </a:spcAft>
        <a:defRPr sz="20401">
          <a:solidFill>
            <a:schemeClr val="tx1"/>
          </a:solidFill>
          <a:latin typeface="Calibri" pitchFamily="34" charset="0"/>
        </a:defRPr>
      </a:lvl7pPr>
      <a:lvl8pPr marL="1371704" algn="ctr" defTabSz="4231007" rtl="0" fontAlgn="base">
        <a:spcBef>
          <a:spcPct val="0"/>
        </a:spcBef>
        <a:spcAft>
          <a:spcPct val="0"/>
        </a:spcAft>
        <a:defRPr sz="20401">
          <a:solidFill>
            <a:schemeClr val="tx1"/>
          </a:solidFill>
          <a:latin typeface="Calibri" pitchFamily="34" charset="0"/>
        </a:defRPr>
      </a:lvl8pPr>
      <a:lvl9pPr marL="1828938" algn="ctr" defTabSz="4231007" rtl="0" fontAlgn="base">
        <a:spcBef>
          <a:spcPct val="0"/>
        </a:spcBef>
        <a:spcAft>
          <a:spcPct val="0"/>
        </a:spcAft>
        <a:defRPr sz="20401">
          <a:solidFill>
            <a:schemeClr val="tx1"/>
          </a:solidFill>
          <a:latin typeface="Calibri" pitchFamily="34" charset="0"/>
        </a:defRPr>
      </a:lvl9pPr>
    </p:titleStyle>
    <p:bodyStyle>
      <a:lvl1pPr marL="1586033" indent="-1586033" algn="l" defTabSz="423100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1" kern="1200">
          <a:solidFill>
            <a:schemeClr val="tx1"/>
          </a:solidFill>
          <a:latin typeface="+mn-lt"/>
          <a:ea typeface="+mn-ea"/>
          <a:cs typeface="+mn-cs"/>
        </a:defRPr>
      </a:lvl1pPr>
      <a:lvl2pPr marL="3437198" indent="-1322488" algn="l" defTabSz="423100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1" kern="1200">
          <a:solidFill>
            <a:schemeClr val="tx1"/>
          </a:solidFill>
          <a:latin typeface="+mn-lt"/>
          <a:ea typeface="+mn-ea"/>
          <a:cs typeface="+mn-cs"/>
        </a:defRPr>
      </a:lvl2pPr>
      <a:lvl3pPr marL="5289949" indent="-1057354" algn="l" defTabSz="423100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1" kern="1200">
          <a:solidFill>
            <a:schemeClr val="tx1"/>
          </a:solidFill>
          <a:latin typeface="+mn-lt"/>
          <a:ea typeface="+mn-ea"/>
          <a:cs typeface="+mn-cs"/>
        </a:defRPr>
      </a:lvl3pPr>
      <a:lvl4pPr marL="7406246" indent="-1057354" algn="l" defTabSz="423100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1" kern="1200">
          <a:solidFill>
            <a:schemeClr val="tx1"/>
          </a:solidFill>
          <a:latin typeface="+mn-lt"/>
          <a:ea typeface="+mn-ea"/>
          <a:cs typeface="+mn-cs"/>
        </a:defRPr>
      </a:lvl4pPr>
      <a:lvl5pPr marL="9522543" indent="-1057354" algn="l" defTabSz="423100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1" kern="1200">
          <a:solidFill>
            <a:schemeClr val="tx1"/>
          </a:solidFill>
          <a:latin typeface="+mn-lt"/>
          <a:ea typeface="+mn-ea"/>
          <a:cs typeface="+mn-cs"/>
        </a:defRPr>
      </a:lvl5pPr>
      <a:lvl6pPr marL="11638961" indent="-1058087" algn="l" defTabSz="4232348" rtl="0" eaLnBrk="1" latinLnBrk="0" hangingPunct="1">
        <a:spcBef>
          <a:spcPct val="20000"/>
        </a:spcBef>
        <a:buFont typeface="Arial" pitchFamily="34" charset="0"/>
        <a:buChar char="•"/>
        <a:defRPr sz="9301" kern="1200">
          <a:solidFill>
            <a:schemeClr val="tx1"/>
          </a:solidFill>
          <a:latin typeface="+mn-lt"/>
          <a:ea typeface="+mn-ea"/>
          <a:cs typeface="+mn-cs"/>
        </a:defRPr>
      </a:lvl6pPr>
      <a:lvl7pPr marL="13755135" indent="-1058087" algn="l" defTabSz="4232348" rtl="0" eaLnBrk="1" latinLnBrk="0" hangingPunct="1">
        <a:spcBef>
          <a:spcPct val="20000"/>
        </a:spcBef>
        <a:buFont typeface="Arial" pitchFamily="34" charset="0"/>
        <a:buChar char="•"/>
        <a:defRPr sz="9301" kern="1200">
          <a:solidFill>
            <a:schemeClr val="tx1"/>
          </a:solidFill>
          <a:latin typeface="+mn-lt"/>
          <a:ea typeface="+mn-ea"/>
          <a:cs typeface="+mn-cs"/>
        </a:defRPr>
      </a:lvl7pPr>
      <a:lvl8pPr marL="15871310" indent="-1058087" algn="l" defTabSz="4232348" rtl="0" eaLnBrk="1" latinLnBrk="0" hangingPunct="1">
        <a:spcBef>
          <a:spcPct val="20000"/>
        </a:spcBef>
        <a:buFont typeface="Arial" pitchFamily="34" charset="0"/>
        <a:buChar char="•"/>
        <a:defRPr sz="9301" kern="1200">
          <a:solidFill>
            <a:schemeClr val="tx1"/>
          </a:solidFill>
          <a:latin typeface="+mn-lt"/>
          <a:ea typeface="+mn-ea"/>
          <a:cs typeface="+mn-cs"/>
        </a:defRPr>
      </a:lvl8pPr>
      <a:lvl9pPr marL="17987486" indent="-1058087" algn="l" defTabSz="4232348" rtl="0" eaLnBrk="1" latinLnBrk="0" hangingPunct="1">
        <a:spcBef>
          <a:spcPct val="20000"/>
        </a:spcBef>
        <a:buFont typeface="Arial" pitchFamily="34" charset="0"/>
        <a:buChar char="•"/>
        <a:defRPr sz="93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34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174" algn="l" defTabSz="423234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348" algn="l" defTabSz="423234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525" algn="l" defTabSz="423234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700" algn="l" defTabSz="423234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873" algn="l" defTabSz="423234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7048" algn="l" defTabSz="423234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3222" algn="l" defTabSz="423234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9397" algn="l" defTabSz="423234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tiff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17979227" y="16642284"/>
            <a:ext cx="10907982" cy="15857131"/>
          </a:xfrm>
          <a:prstGeom prst="roundRect">
            <a:avLst>
              <a:gd name="adj" fmla="val 1456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26" indent="-342926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26" indent="-342926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26" indent="-342926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6" indent="-342926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69" lvl="1" indent="-457234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69" lvl="1" indent="-457234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69" lvl="1" indent="-457234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69" lvl="1" indent="-457234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8014035" y="33010262"/>
            <a:ext cx="21199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34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Acknowledgement: This work is supported by the U.S. Department of Energy, Office of Science, Office of Nuclear Physics under contract 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687218" y="15638666"/>
            <a:ext cx="6270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Characterization Tools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9" y="33035741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081" y="32783650"/>
            <a:ext cx="6400800" cy="1391478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25219388" y="4267200"/>
            <a:ext cx="15541002" cy="1208130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070" name="Group 2069"/>
          <p:cNvGrpSpPr/>
          <p:nvPr/>
        </p:nvGrpSpPr>
        <p:grpSpPr>
          <a:xfrm>
            <a:off x="304800" y="4378147"/>
            <a:ext cx="11731989" cy="9983465"/>
            <a:chOff x="155473" y="3950751"/>
            <a:chExt cx="11731989" cy="9772782"/>
          </a:xfrm>
        </p:grpSpPr>
        <p:sp>
          <p:nvSpPr>
            <p:cNvPr id="113" name="Rounded Rectangle 112"/>
            <p:cNvSpPr/>
            <p:nvPr/>
          </p:nvSpPr>
          <p:spPr>
            <a:xfrm>
              <a:off x="155473" y="3950751"/>
              <a:ext cx="11731989" cy="9772782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tx1"/>
                </a:solidFill>
              </a:endParaRPr>
            </a:p>
            <a:p>
              <a:pPr marL="457234" indent="-457234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0205" y="4876800"/>
              <a:ext cx="10534745" cy="8405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/>
                <a:t>Spin-polarized </a:t>
              </a:r>
              <a:r>
                <a:rPr lang="en-US" sz="2400" dirty="0"/>
                <a:t>electron beams are important for nuclear physics research performed at electron accelerators.  Over many years, beam polarization has increased significantly, from 35% provided by unstrained bulk GaAs, to ~ 75% using single strained-layer GaAs, to ~ 90% using strained-</a:t>
              </a:r>
              <a:r>
                <a:rPr lang="en-US" sz="2400" dirty="0" err="1"/>
                <a:t>superlattice</a:t>
              </a:r>
              <a:r>
                <a:rPr lang="en-US" sz="2400" dirty="0"/>
                <a:t> GaAs photocathodes grown using molecular beam epitaxy (MBE).  </a:t>
              </a:r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r>
                <a:rPr lang="en-US" sz="2400" dirty="0"/>
                <a:t>Commercial </a:t>
              </a:r>
              <a:r>
                <a:rPr lang="en-US" sz="2400" dirty="0"/>
                <a:t>vendors once provided high-polarization photocathodes but today there is little interest in supporting this small market.  Here, we report successful results fabricating high polarization GaAs/</a:t>
              </a:r>
              <a:r>
                <a:rPr lang="en-US" sz="2400" dirty="0" err="1"/>
                <a:t>GaAsP</a:t>
              </a:r>
              <a:r>
                <a:rPr lang="en-US" sz="2400" dirty="0"/>
                <a:t> </a:t>
              </a:r>
              <a:r>
                <a:rPr lang="en-US" sz="2400" dirty="0" err="1"/>
                <a:t>superlattice</a:t>
              </a:r>
              <a:r>
                <a:rPr lang="en-US" sz="2400" dirty="0"/>
                <a:t> photocathodes using metal organic chemical vapor deposition (MOCVD), a method dismissed by some as not providing sufficient control of layer thickness and uniformity. </a:t>
              </a:r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r>
                <a:rPr lang="en-US" sz="2400" dirty="0"/>
                <a:t>The </a:t>
              </a:r>
              <a:r>
                <a:rPr lang="en-US" sz="2400" dirty="0"/>
                <a:t>best samples provide spin polarization greater than 90% and quantum efficiency </a:t>
              </a:r>
              <a:r>
                <a:rPr lang="en-US" sz="2400" dirty="0"/>
                <a:t>(QE) exceeding </a:t>
              </a:r>
              <a:r>
                <a:rPr lang="en-US" sz="2400" dirty="0"/>
                <a:t>2%, with </a:t>
              </a:r>
              <a:r>
                <a:rPr lang="en-US" sz="2400" dirty="0"/>
                <a:t>QE enhanced </a:t>
              </a:r>
              <a:r>
                <a:rPr lang="en-US" sz="2400" dirty="0"/>
                <a:t>using a distributed Bragg reflector </a:t>
              </a:r>
              <a:r>
                <a:rPr lang="en-US" sz="2400" dirty="0"/>
                <a:t>(DBR) incorporated </a:t>
              </a:r>
              <a:r>
                <a:rPr lang="en-US" sz="2400" dirty="0"/>
                <a:t>into the structure.  Together, these quantities represent some of the best results ever reported for high polarization photocathodes</a:t>
              </a:r>
              <a:r>
                <a:rPr lang="en-US" sz="2400" dirty="0"/>
                <a:t>.</a:t>
              </a:r>
            </a:p>
            <a:p>
              <a:pPr algn="just"/>
              <a:endParaRPr lang="en-US" sz="2400" dirty="0"/>
            </a:p>
            <a:p>
              <a:pPr algn="just"/>
              <a:r>
                <a:rPr lang="en-US" sz="2400" dirty="0"/>
                <a:t>Enhanced QE </a:t>
              </a:r>
              <a:r>
                <a:rPr lang="en-US" sz="2400" dirty="0" smtClean="0"/>
                <a:t>via DRB is </a:t>
              </a:r>
              <a:r>
                <a:rPr lang="en-US" sz="2400" dirty="0"/>
                <a:t>very important for future work at CEBAF/Jefferson Lab because it will simplify the production of polarized electron beams at </a:t>
              </a:r>
              <a:r>
                <a:rPr lang="en-US" sz="2400" dirty="0" err="1" smtClean="0"/>
                <a:t>milliampere</a:t>
              </a:r>
              <a:r>
                <a:rPr lang="en-US" sz="2400" dirty="0" smtClean="0"/>
                <a:t> </a:t>
              </a:r>
              <a:r>
                <a:rPr lang="en-US" sz="2400" dirty="0"/>
                <a:t>current needed for a polarized positron source.  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27800" y="4051752"/>
              <a:ext cx="7587333" cy="8134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accent6">
                      <a:lumMod val="50000"/>
                    </a:schemeClr>
                  </a:solidFill>
                </a:rPr>
                <a:t>Introduction and Motivation</a:t>
              </a:r>
              <a:endParaRPr lang="en-US" sz="4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90" name="Picture 189"/>
          <p:cNvPicPr>
            <a:picLocks noChangeAspect="1" noChangeArrowheads="1"/>
          </p:cNvPicPr>
          <p:nvPr/>
        </p:nvPicPr>
        <p:blipFill rotWithShape="1">
          <a:blip r:embed="rId5" cstate="print"/>
          <a:srcRect t="21854" b="13477"/>
          <a:stretch/>
        </p:blipFill>
        <p:spPr bwMode="auto">
          <a:xfrm>
            <a:off x="26956212" y="4419600"/>
            <a:ext cx="12136913" cy="40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5" name="Group 184"/>
          <p:cNvGrpSpPr/>
          <p:nvPr/>
        </p:nvGrpSpPr>
        <p:grpSpPr>
          <a:xfrm>
            <a:off x="26150700" y="8424755"/>
            <a:ext cx="2514600" cy="3209140"/>
            <a:chOff x="90054" y="928255"/>
            <a:chExt cx="2514600" cy="3209140"/>
          </a:xfrm>
        </p:grpSpPr>
        <p:pic>
          <p:nvPicPr>
            <p:cNvPr id="191" name="Picture 190" descr="C:\DOCUME~1\poelker\LOCALS~1\Temp\\msotw9_temp0.jp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90054" y="928255"/>
              <a:ext cx="2514600" cy="3209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Oval 191"/>
            <p:cNvSpPr/>
            <p:nvPr/>
          </p:nvSpPr>
          <p:spPr>
            <a:xfrm>
              <a:off x="142009" y="977901"/>
              <a:ext cx="381000" cy="3810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045321" y="8733925"/>
            <a:ext cx="3242984" cy="2590800"/>
            <a:chOff x="29803064" y="8110597"/>
            <a:chExt cx="3242984" cy="2590800"/>
          </a:xfrm>
        </p:grpSpPr>
        <p:pic>
          <p:nvPicPr>
            <p:cNvPr id="181" name="Picture 180" descr="C:\DOCUME~1\poelker\LOCALS~1\Temp\\msotw9_temp0.jp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9803064" y="8110597"/>
              <a:ext cx="3242984" cy="25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Oval 185"/>
            <p:cNvSpPr/>
            <p:nvPr/>
          </p:nvSpPr>
          <p:spPr>
            <a:xfrm>
              <a:off x="32546264" y="8186797"/>
              <a:ext cx="381000" cy="3810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668326" y="8733925"/>
            <a:ext cx="3438028" cy="2590800"/>
            <a:chOff x="33232064" y="8110597"/>
            <a:chExt cx="3438028" cy="2590800"/>
          </a:xfrm>
        </p:grpSpPr>
        <p:pic>
          <p:nvPicPr>
            <p:cNvPr id="180" name="Picture 179" descr="Picture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232064" y="8110597"/>
              <a:ext cx="3438028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8" name="Oval 187"/>
            <p:cNvSpPr/>
            <p:nvPr/>
          </p:nvSpPr>
          <p:spPr>
            <a:xfrm>
              <a:off x="33384464" y="8186797"/>
              <a:ext cx="381000" cy="3810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486378" y="8620491"/>
            <a:ext cx="3756891" cy="2817668"/>
            <a:chOff x="34056409" y="5116822"/>
            <a:chExt cx="3756891" cy="2817668"/>
          </a:xfrm>
        </p:grpSpPr>
        <p:pic>
          <p:nvPicPr>
            <p:cNvPr id="182" name="Picture 181" descr="M:\inj_group\INV_GUN_2009\photos in tunnel\inv_gun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056409" y="5116822"/>
              <a:ext cx="3756891" cy="2817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" name="Oval 188"/>
            <p:cNvSpPr/>
            <p:nvPr/>
          </p:nvSpPr>
          <p:spPr>
            <a:xfrm>
              <a:off x="37343401" y="5250789"/>
              <a:ext cx="381000" cy="3810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9794023" y="15726029"/>
            <a:ext cx="6864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PEPPo</a:t>
            </a:r>
            <a:r>
              <a:rPr lang="fr-FR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technique: </a:t>
            </a:r>
            <a:r>
              <a:rPr lang="fr-FR" sz="20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see</a:t>
            </a:r>
            <a:r>
              <a:rPr lang="fr-FR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Phys. </a:t>
            </a:r>
            <a:r>
              <a:rPr lang="fr-FR" sz="20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Rev</a:t>
            </a:r>
            <a:r>
              <a:rPr lang="fr-FR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Lett</a:t>
            </a:r>
            <a:r>
              <a:rPr lang="fr-FR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116 (2016) 214801</a:t>
            </a:r>
            <a:endParaRPr lang="fr-FR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2071" name="Group 2070"/>
          <p:cNvGrpSpPr/>
          <p:nvPr/>
        </p:nvGrpSpPr>
        <p:grpSpPr>
          <a:xfrm>
            <a:off x="12417788" y="4267200"/>
            <a:ext cx="12376828" cy="10005774"/>
            <a:chOff x="12260017" y="3984672"/>
            <a:chExt cx="12376828" cy="10005774"/>
          </a:xfrm>
        </p:grpSpPr>
        <p:sp>
          <p:nvSpPr>
            <p:cNvPr id="84" name="Rounded Rectangle 83"/>
            <p:cNvSpPr/>
            <p:nvPr/>
          </p:nvSpPr>
          <p:spPr>
            <a:xfrm>
              <a:off x="12260017" y="3984672"/>
              <a:ext cx="12376828" cy="10005774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26" indent="-342926">
                <a:buFont typeface="Wingdings" panose="05000000000000000000" pitchFamily="2" charset="2"/>
                <a:buChar char="Ø"/>
              </a:pP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0BAD42-1413-4C76-9B3E-258F1645AAF5}"/>
                </a:ext>
              </a:extLst>
            </p:cNvPr>
            <p:cNvSpPr txBox="1"/>
            <p:nvPr/>
          </p:nvSpPr>
          <p:spPr>
            <a:xfrm>
              <a:off x="13071053" y="4134180"/>
              <a:ext cx="10916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4800" dirty="0">
                  <a:solidFill>
                    <a:schemeClr val="accent6">
                      <a:lumMod val="50000"/>
                    </a:schemeClr>
                  </a:solidFill>
                </a:rPr>
                <a:t>How to make polarized electron beams</a:t>
              </a:r>
              <a:endParaRPr lang="en-US" sz="4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2053" name="Group 2052"/>
            <p:cNvGrpSpPr/>
            <p:nvPr/>
          </p:nvGrpSpPr>
          <p:grpSpPr>
            <a:xfrm>
              <a:off x="13560021" y="5218028"/>
              <a:ext cx="9209507" cy="4099828"/>
              <a:chOff x="13042315" y="5738806"/>
              <a:chExt cx="9209507" cy="4099828"/>
            </a:xfrm>
          </p:grpSpPr>
          <p:grpSp>
            <p:nvGrpSpPr>
              <p:cNvPr id="2052" name="Group 2051"/>
              <p:cNvGrpSpPr/>
              <p:nvPr/>
            </p:nvGrpSpPr>
            <p:grpSpPr>
              <a:xfrm>
                <a:off x="18333762" y="5777628"/>
                <a:ext cx="3918060" cy="3899944"/>
                <a:chOff x="18389939" y="5777448"/>
                <a:chExt cx="3918060" cy="3899944"/>
              </a:xfrm>
            </p:grpSpPr>
            <p:grpSp>
              <p:nvGrpSpPr>
                <p:cNvPr id="2049" name="Group 2048"/>
                <p:cNvGrpSpPr/>
                <p:nvPr/>
              </p:nvGrpSpPr>
              <p:grpSpPr>
                <a:xfrm>
                  <a:off x="18576391" y="6280095"/>
                  <a:ext cx="3211534" cy="2746182"/>
                  <a:chOff x="18487141" y="6299518"/>
                  <a:chExt cx="3211534" cy="2746182"/>
                </a:xfrm>
              </p:grpSpPr>
              <p:cxnSp>
                <p:nvCxnSpPr>
                  <p:cNvPr id="228" name="Straight Connector 227"/>
                  <p:cNvCxnSpPr/>
                  <p:nvPr/>
                </p:nvCxnSpPr>
                <p:spPr>
                  <a:xfrm>
                    <a:off x="19492973" y="6633111"/>
                    <a:ext cx="3954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/>
                  <p:cNvCxnSpPr/>
                  <p:nvPr/>
                </p:nvCxnSpPr>
                <p:spPr>
                  <a:xfrm>
                    <a:off x="20432438" y="6630022"/>
                    <a:ext cx="3954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/>
                  <p:cNvCxnSpPr/>
                  <p:nvPr/>
                </p:nvCxnSpPr>
                <p:spPr>
                  <a:xfrm>
                    <a:off x="19702860" y="8245252"/>
                    <a:ext cx="31648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/>
                  <p:cNvCxnSpPr/>
                  <p:nvPr/>
                </p:nvCxnSpPr>
                <p:spPr>
                  <a:xfrm>
                    <a:off x="20386256" y="8247855"/>
                    <a:ext cx="31648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/>
                  <p:cNvCxnSpPr/>
                  <p:nvPr/>
                </p:nvCxnSpPr>
                <p:spPr>
                  <a:xfrm>
                    <a:off x="19329933" y="8762079"/>
                    <a:ext cx="3954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/>
                  <p:cNvCxnSpPr/>
                  <p:nvPr/>
                </p:nvCxnSpPr>
                <p:spPr>
                  <a:xfrm>
                    <a:off x="20470821" y="8762079"/>
                    <a:ext cx="3954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21214852" y="8246698"/>
                    <a:ext cx="31648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/>
                  <p:cNvCxnSpPr/>
                  <p:nvPr/>
                </p:nvCxnSpPr>
                <p:spPr>
                  <a:xfrm>
                    <a:off x="18699909" y="8246698"/>
                    <a:ext cx="31648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Arrow Connector 238"/>
                  <p:cNvCxnSpPr/>
                  <p:nvPr/>
                </p:nvCxnSpPr>
                <p:spPr>
                  <a:xfrm flipV="1">
                    <a:off x="18897617" y="6633111"/>
                    <a:ext cx="731108" cy="161667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Arrow Connector 239"/>
                  <p:cNvCxnSpPr/>
                  <p:nvPr/>
                </p:nvCxnSpPr>
                <p:spPr>
                  <a:xfrm flipV="1">
                    <a:off x="19877577" y="6631566"/>
                    <a:ext cx="731108" cy="161667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Arrow Connector 240"/>
                  <p:cNvCxnSpPr/>
                  <p:nvPr/>
                </p:nvCxnSpPr>
                <p:spPr>
                  <a:xfrm flipH="1" flipV="1">
                    <a:off x="19813391" y="6630022"/>
                    <a:ext cx="731108" cy="161667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Arrow Connector 241"/>
                  <p:cNvCxnSpPr/>
                  <p:nvPr/>
                </p:nvCxnSpPr>
                <p:spPr>
                  <a:xfrm flipH="1" flipV="1">
                    <a:off x="20681452" y="6633111"/>
                    <a:ext cx="731108" cy="161667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3" name="TextBox 242"/>
                  <p:cNvSpPr txBox="1"/>
                  <p:nvPr/>
                </p:nvSpPr>
                <p:spPr>
                  <a:xfrm>
                    <a:off x="18487141" y="8198155"/>
                    <a:ext cx="9044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m</a:t>
                    </a:r>
                    <a:r>
                      <a:rPr lang="en-US" sz="900" dirty="0"/>
                      <a:t> </a:t>
                    </a:r>
                    <a:r>
                      <a:rPr lang="en-US" sz="1400" baseline="-25000" dirty="0"/>
                      <a:t>j</a:t>
                    </a:r>
                    <a:r>
                      <a:rPr lang="en-US" sz="1400" dirty="0"/>
                      <a:t> = -3/2</a:t>
                    </a:r>
                    <a:endParaRPr lang="en-US" sz="1400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19254503" y="6299519"/>
                    <a:ext cx="9044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m</a:t>
                    </a:r>
                    <a:r>
                      <a:rPr lang="en-US" sz="900" dirty="0"/>
                      <a:t> </a:t>
                    </a:r>
                    <a:r>
                      <a:rPr lang="en-US" sz="1400" baseline="-25000" dirty="0"/>
                      <a:t>j</a:t>
                    </a:r>
                    <a:r>
                      <a:rPr lang="en-US" sz="1400" dirty="0"/>
                      <a:t> = -1/2</a:t>
                    </a:r>
                    <a:endParaRPr lang="en-US" sz="1400" dirty="0"/>
                  </a:p>
                </p:txBody>
              </p:sp>
              <p:sp>
                <p:nvSpPr>
                  <p:cNvPr id="245" name="TextBox 244"/>
                  <p:cNvSpPr txBox="1"/>
                  <p:nvPr/>
                </p:nvSpPr>
                <p:spPr>
                  <a:xfrm>
                    <a:off x="19095325" y="8737923"/>
                    <a:ext cx="9044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m</a:t>
                    </a:r>
                    <a:r>
                      <a:rPr lang="en-US" sz="900" dirty="0"/>
                      <a:t> </a:t>
                    </a:r>
                    <a:r>
                      <a:rPr lang="en-US" sz="1400" baseline="-25000" dirty="0"/>
                      <a:t>j</a:t>
                    </a:r>
                    <a:r>
                      <a:rPr lang="en-US" sz="1400" dirty="0"/>
                      <a:t> = -1/2</a:t>
                    </a:r>
                    <a:endParaRPr lang="en-US" sz="1400" dirty="0"/>
                  </a:p>
                </p:txBody>
              </p:sp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20297406" y="6299518"/>
                    <a:ext cx="5373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+1/2</a:t>
                    </a:r>
                    <a:endParaRPr lang="en-US" sz="1400" dirty="0"/>
                  </a:p>
                </p:txBody>
              </p:sp>
              <p:sp>
                <p:nvSpPr>
                  <p:cNvPr id="247" name="TextBox 246"/>
                  <p:cNvSpPr txBox="1"/>
                  <p:nvPr/>
                </p:nvSpPr>
                <p:spPr>
                  <a:xfrm>
                    <a:off x="20289434" y="8196536"/>
                    <a:ext cx="5373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+1/2</a:t>
                    </a:r>
                    <a:endParaRPr lang="en-US" sz="1400" dirty="0"/>
                  </a:p>
                </p:txBody>
              </p:sp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20386108" y="8735271"/>
                    <a:ext cx="5373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+1/2</a:t>
                    </a:r>
                    <a:endParaRPr lang="en-US" sz="1400" dirty="0"/>
                  </a:p>
                </p:txBody>
              </p:sp>
              <p:sp>
                <p:nvSpPr>
                  <p:cNvPr id="249" name="TextBox 248"/>
                  <p:cNvSpPr txBox="1"/>
                  <p:nvPr/>
                </p:nvSpPr>
                <p:spPr>
                  <a:xfrm>
                    <a:off x="21161348" y="8204849"/>
                    <a:ext cx="5373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+3/2</a:t>
                    </a:r>
                    <a:endParaRPr lang="en-US" sz="1400" dirty="0"/>
                  </a:p>
                </p:txBody>
              </p:sp>
              <p:sp>
                <p:nvSpPr>
                  <p:cNvPr id="250" name="TextBox 249"/>
                  <p:cNvSpPr txBox="1"/>
                  <p:nvPr/>
                </p:nvSpPr>
                <p:spPr>
                  <a:xfrm>
                    <a:off x="19584635" y="8202565"/>
                    <a:ext cx="49244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-1/2</a:t>
                    </a:r>
                    <a:endParaRPr lang="en-US" sz="1400" dirty="0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19090025" y="7532962"/>
                    <a:ext cx="212639" cy="19848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3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19942449" y="7778325"/>
                    <a:ext cx="212639" cy="19848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1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3" name="Oval 252"/>
                  <p:cNvSpPr/>
                  <p:nvPr/>
                </p:nvSpPr>
                <p:spPr>
                  <a:xfrm>
                    <a:off x="20263575" y="7788533"/>
                    <a:ext cx="212639" cy="19848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1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>
                  <a:xfrm>
                    <a:off x="21002213" y="7538907"/>
                    <a:ext cx="212639" cy="19848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3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5" name="TextBox 254"/>
                  <p:cNvSpPr txBox="1"/>
                  <p:nvPr/>
                </p:nvSpPr>
                <p:spPr>
                  <a:xfrm>
                    <a:off x="19352059" y="7023125"/>
                    <a:ext cx="49084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>
                        <a:latin typeface="Symbol" panose="05050102010706020507" pitchFamily="18" charset="2"/>
                      </a:rPr>
                      <a:t>s</a:t>
                    </a:r>
                    <a:r>
                      <a:rPr lang="en-US" sz="2400" baseline="30000" dirty="0"/>
                      <a:t>+</a:t>
                    </a:r>
                    <a:endParaRPr lang="en-US" sz="2400" baseline="30000" dirty="0"/>
                  </a:p>
                </p:txBody>
              </p:sp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20571144" y="7015346"/>
                    <a:ext cx="43954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>
                        <a:latin typeface="Symbol" panose="05050102010706020507" pitchFamily="18" charset="2"/>
                      </a:rPr>
                      <a:t>s</a:t>
                    </a:r>
                    <a:r>
                      <a:rPr lang="en-US" sz="2400" baseline="30000" dirty="0"/>
                      <a:t>-</a:t>
                    </a:r>
                    <a:endParaRPr lang="en-US" sz="2400" baseline="30000" dirty="0"/>
                  </a:p>
                </p:txBody>
              </p:sp>
            </p:grpSp>
            <p:sp>
              <p:nvSpPr>
                <p:cNvPr id="257" name="TextBox 256"/>
                <p:cNvSpPr txBox="1"/>
                <p:nvPr/>
              </p:nvSpPr>
              <p:spPr>
                <a:xfrm>
                  <a:off x="18615261" y="5777448"/>
                  <a:ext cx="3161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Bulk GaAs – no strain</a:t>
                  </a:r>
                  <a:endParaRPr lang="en-US" sz="2400" dirty="0"/>
                </a:p>
              </p:txBody>
            </p:sp>
            <p:sp>
              <p:nvSpPr>
                <p:cNvPr id="258" name="TextBox 257"/>
                <p:cNvSpPr txBox="1"/>
                <p:nvPr/>
              </p:nvSpPr>
              <p:spPr>
                <a:xfrm>
                  <a:off x="18389939" y="9215727"/>
                  <a:ext cx="39180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Maximum Polarization 50%</a:t>
                  </a:r>
                  <a:endParaRPr lang="en-US" sz="2400" dirty="0"/>
                </a:p>
              </p:txBody>
            </p:sp>
          </p:grpSp>
          <p:pic>
            <p:nvPicPr>
              <p:cNvPr id="259" name="Picture 258"/>
              <p:cNvPicPr>
                <a:picLocks noChangeAspect="1"/>
              </p:cNvPicPr>
              <p:nvPr/>
            </p:nvPicPr>
            <p:blipFill rotWithShape="1">
              <a:blip r:embed="rId10"/>
              <a:srcRect r="48903"/>
              <a:stretch/>
            </p:blipFill>
            <p:spPr>
              <a:xfrm>
                <a:off x="13042315" y="5738806"/>
                <a:ext cx="4646661" cy="4099828"/>
              </a:xfrm>
              <a:prstGeom prst="rect">
                <a:avLst/>
              </a:prstGeom>
            </p:spPr>
          </p:pic>
        </p:grpSp>
        <p:grpSp>
          <p:nvGrpSpPr>
            <p:cNvPr id="2054" name="Group 2053"/>
            <p:cNvGrpSpPr/>
            <p:nvPr/>
          </p:nvGrpSpPr>
          <p:grpSpPr>
            <a:xfrm>
              <a:off x="13622288" y="9677400"/>
              <a:ext cx="9252835" cy="4122374"/>
              <a:chOff x="13195889" y="10839730"/>
              <a:chExt cx="9252835" cy="4122374"/>
            </a:xfrm>
          </p:grpSpPr>
          <p:grpSp>
            <p:nvGrpSpPr>
              <p:cNvPr id="2051" name="Group 2050"/>
              <p:cNvGrpSpPr/>
              <p:nvPr/>
            </p:nvGrpSpPr>
            <p:grpSpPr>
              <a:xfrm>
                <a:off x="18359143" y="10876547"/>
                <a:ext cx="4089581" cy="4013023"/>
                <a:chOff x="18373640" y="10706197"/>
                <a:chExt cx="4089581" cy="4013023"/>
              </a:xfrm>
            </p:grpSpPr>
            <p:grpSp>
              <p:nvGrpSpPr>
                <p:cNvPr id="2048" name="Group 2047"/>
                <p:cNvGrpSpPr/>
                <p:nvPr/>
              </p:nvGrpSpPr>
              <p:grpSpPr>
                <a:xfrm>
                  <a:off x="18678146" y="11257367"/>
                  <a:ext cx="3211534" cy="2830450"/>
                  <a:chOff x="18678146" y="11257367"/>
                  <a:chExt cx="3211534" cy="2830450"/>
                </a:xfrm>
              </p:grpSpPr>
              <p:cxnSp>
                <p:nvCxnSpPr>
                  <p:cNvPr id="260" name="Straight Connector 259"/>
                  <p:cNvCxnSpPr/>
                  <p:nvPr/>
                </p:nvCxnSpPr>
                <p:spPr>
                  <a:xfrm>
                    <a:off x="19683978" y="11590960"/>
                    <a:ext cx="3954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/>
                  <p:cNvCxnSpPr/>
                  <p:nvPr/>
                </p:nvCxnSpPr>
                <p:spPr>
                  <a:xfrm>
                    <a:off x="20553756" y="11587871"/>
                    <a:ext cx="3954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/>
                  <p:nvPr/>
                </p:nvCxnSpPr>
                <p:spPr>
                  <a:xfrm>
                    <a:off x="19800790" y="13427266"/>
                    <a:ext cx="31648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/>
                  <p:cNvCxnSpPr/>
                  <p:nvPr/>
                </p:nvCxnSpPr>
                <p:spPr>
                  <a:xfrm>
                    <a:off x="20459302" y="13427266"/>
                    <a:ext cx="31648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/>
                  <p:cNvCxnSpPr/>
                  <p:nvPr/>
                </p:nvCxnSpPr>
                <p:spPr>
                  <a:xfrm>
                    <a:off x="19553229" y="13804196"/>
                    <a:ext cx="3954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/>
                  <p:cNvCxnSpPr/>
                  <p:nvPr/>
                </p:nvCxnSpPr>
                <p:spPr>
                  <a:xfrm>
                    <a:off x="20694117" y="13804196"/>
                    <a:ext cx="3954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>
                  <a:xfrm>
                    <a:off x="21405857" y="13204547"/>
                    <a:ext cx="31648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>
                    <a:off x="18890914" y="13204547"/>
                    <a:ext cx="31648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Arrow Connector 267"/>
                  <p:cNvCxnSpPr/>
                  <p:nvPr/>
                </p:nvCxnSpPr>
                <p:spPr>
                  <a:xfrm flipV="1">
                    <a:off x="19088622" y="11590960"/>
                    <a:ext cx="731108" cy="161667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Arrow Connector 268"/>
                  <p:cNvCxnSpPr/>
                  <p:nvPr/>
                </p:nvCxnSpPr>
                <p:spPr>
                  <a:xfrm flipH="1" flipV="1">
                    <a:off x="20872457" y="11590960"/>
                    <a:ext cx="731108" cy="161667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0" name="TextBox 269"/>
                  <p:cNvSpPr txBox="1"/>
                  <p:nvPr/>
                </p:nvSpPr>
                <p:spPr>
                  <a:xfrm>
                    <a:off x="18678146" y="13156004"/>
                    <a:ext cx="9044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m</a:t>
                    </a:r>
                    <a:r>
                      <a:rPr lang="en-US" sz="900" dirty="0"/>
                      <a:t> </a:t>
                    </a:r>
                    <a:r>
                      <a:rPr lang="en-US" sz="1400" baseline="-25000" dirty="0"/>
                      <a:t>j</a:t>
                    </a:r>
                    <a:r>
                      <a:rPr lang="en-US" sz="1400" dirty="0"/>
                      <a:t> = -3/2</a:t>
                    </a:r>
                    <a:endParaRPr lang="en-US" sz="1400" dirty="0"/>
                  </a:p>
                </p:txBody>
              </p:sp>
              <p:sp>
                <p:nvSpPr>
                  <p:cNvPr id="271" name="TextBox 270"/>
                  <p:cNvSpPr txBox="1"/>
                  <p:nvPr/>
                </p:nvSpPr>
                <p:spPr>
                  <a:xfrm>
                    <a:off x="19445508" y="11257368"/>
                    <a:ext cx="9044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m</a:t>
                    </a:r>
                    <a:r>
                      <a:rPr lang="en-US" sz="900" dirty="0"/>
                      <a:t> </a:t>
                    </a:r>
                    <a:r>
                      <a:rPr lang="en-US" sz="1400" baseline="-25000" dirty="0"/>
                      <a:t>j</a:t>
                    </a:r>
                    <a:r>
                      <a:rPr lang="en-US" sz="1400" dirty="0"/>
                      <a:t> = -1/2</a:t>
                    </a:r>
                    <a:endParaRPr lang="en-US" sz="1400" dirty="0"/>
                  </a:p>
                </p:txBody>
              </p:sp>
              <p:sp>
                <p:nvSpPr>
                  <p:cNvPr id="272" name="TextBox 271"/>
                  <p:cNvSpPr txBox="1"/>
                  <p:nvPr/>
                </p:nvSpPr>
                <p:spPr>
                  <a:xfrm>
                    <a:off x="19318621" y="13780040"/>
                    <a:ext cx="9044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m</a:t>
                    </a:r>
                    <a:r>
                      <a:rPr lang="en-US" sz="900" dirty="0"/>
                      <a:t> </a:t>
                    </a:r>
                    <a:r>
                      <a:rPr lang="en-US" sz="1400" baseline="-25000" dirty="0"/>
                      <a:t>j</a:t>
                    </a:r>
                    <a:r>
                      <a:rPr lang="en-US" sz="1400" dirty="0"/>
                      <a:t> = -1/2</a:t>
                    </a:r>
                    <a:endParaRPr lang="en-US" sz="1400" dirty="0"/>
                  </a:p>
                </p:txBody>
              </p:sp>
              <p:sp>
                <p:nvSpPr>
                  <p:cNvPr id="273" name="TextBox 272"/>
                  <p:cNvSpPr txBox="1"/>
                  <p:nvPr/>
                </p:nvSpPr>
                <p:spPr>
                  <a:xfrm>
                    <a:off x="20488411" y="11257367"/>
                    <a:ext cx="5373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+1/2</a:t>
                    </a:r>
                    <a:endParaRPr lang="en-US" sz="1400" dirty="0"/>
                  </a:p>
                </p:txBody>
              </p:sp>
              <p:sp>
                <p:nvSpPr>
                  <p:cNvPr id="274" name="TextBox 273"/>
                  <p:cNvSpPr txBox="1"/>
                  <p:nvPr/>
                </p:nvSpPr>
                <p:spPr>
                  <a:xfrm>
                    <a:off x="20348969" y="13384343"/>
                    <a:ext cx="5373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+1/2</a:t>
                    </a:r>
                    <a:endParaRPr lang="en-US" sz="1400" dirty="0"/>
                  </a:p>
                </p:txBody>
              </p:sp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20609404" y="13777388"/>
                    <a:ext cx="5373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+1/2</a:t>
                    </a:r>
                    <a:endParaRPr lang="en-US" sz="1400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21352353" y="13162698"/>
                    <a:ext cx="5373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+3/2</a:t>
                    </a:r>
                    <a:endParaRPr lang="en-US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7" name="TextBox 276"/>
                  <p:cNvSpPr txBox="1"/>
                  <p:nvPr/>
                </p:nvSpPr>
                <p:spPr>
                  <a:xfrm>
                    <a:off x="19720843" y="13386676"/>
                    <a:ext cx="49244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-1/2</a:t>
                    </a:r>
                    <a:endParaRPr lang="en-US" sz="1400" dirty="0"/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19281030" y="12490811"/>
                    <a:ext cx="212639" cy="19848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3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>
                  <a:xfrm>
                    <a:off x="21193218" y="12496756"/>
                    <a:ext cx="212639" cy="19848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</a:t>
                    </a:r>
                    <a:endPara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0" name="TextBox 279"/>
                  <p:cNvSpPr txBox="1"/>
                  <p:nvPr/>
                </p:nvSpPr>
                <p:spPr>
                  <a:xfrm>
                    <a:off x="19557961" y="12004150"/>
                    <a:ext cx="49084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>
                        <a:latin typeface="Symbol" panose="05050102010706020507" pitchFamily="18" charset="2"/>
                      </a:rPr>
                      <a:t>s</a:t>
                    </a:r>
                    <a:r>
                      <a:rPr lang="en-US" sz="2400" baseline="30000" dirty="0"/>
                      <a:t>+</a:t>
                    </a:r>
                    <a:endParaRPr lang="en-US" sz="2400" baseline="30000" dirty="0"/>
                  </a:p>
                </p:txBody>
              </p:sp>
              <p:sp>
                <p:nvSpPr>
                  <p:cNvPr id="281" name="TextBox 280"/>
                  <p:cNvSpPr txBox="1"/>
                  <p:nvPr/>
                </p:nvSpPr>
                <p:spPr>
                  <a:xfrm>
                    <a:off x="20694117" y="11999726"/>
                    <a:ext cx="43954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>
                        <a:latin typeface="Symbol" panose="05050102010706020507" pitchFamily="18" charset="2"/>
                      </a:rPr>
                      <a:t>s</a:t>
                    </a:r>
                    <a:r>
                      <a:rPr lang="en-US" sz="2400" baseline="30000" dirty="0"/>
                      <a:t>-</a:t>
                    </a:r>
                    <a:endParaRPr lang="en-US" sz="2400" baseline="30000" dirty="0"/>
                  </a:p>
                </p:txBody>
              </p:sp>
            </p:grpSp>
            <p:sp>
              <p:nvSpPr>
                <p:cNvPr id="282" name="TextBox 281"/>
                <p:cNvSpPr txBox="1"/>
                <p:nvPr/>
              </p:nvSpPr>
              <p:spPr>
                <a:xfrm>
                  <a:off x="19227222" y="10706197"/>
                  <a:ext cx="21868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Strained GaAs</a:t>
                  </a:r>
                  <a:endParaRPr lang="en-US" sz="2400" dirty="0"/>
                </a:p>
              </p:txBody>
            </p:sp>
            <p:sp>
              <p:nvSpPr>
                <p:cNvPr id="283" name="TextBox 282"/>
                <p:cNvSpPr txBox="1"/>
                <p:nvPr/>
              </p:nvSpPr>
              <p:spPr>
                <a:xfrm>
                  <a:off x="18373640" y="14257555"/>
                  <a:ext cx="40895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Maximum Polarization 100%</a:t>
                  </a:r>
                  <a:endParaRPr lang="en-US" sz="2400" dirty="0"/>
                </a:p>
              </p:txBody>
            </p:sp>
          </p:grpSp>
          <p:pic>
            <p:nvPicPr>
              <p:cNvPr id="284" name="Picture 283"/>
              <p:cNvPicPr>
                <a:picLocks noChangeAspect="1"/>
              </p:cNvPicPr>
              <p:nvPr/>
            </p:nvPicPr>
            <p:blipFill rotWithShape="1">
              <a:blip r:embed="rId11"/>
              <a:srcRect r="49071"/>
              <a:stretch/>
            </p:blipFill>
            <p:spPr>
              <a:xfrm>
                <a:off x="13195889" y="10839730"/>
                <a:ext cx="4616778" cy="4122374"/>
              </a:xfrm>
              <a:prstGeom prst="rect">
                <a:avLst/>
              </a:prstGeom>
            </p:spPr>
          </p:pic>
        </p:grpSp>
      </p:grpSp>
      <p:grpSp>
        <p:nvGrpSpPr>
          <p:cNvPr id="339" name="Group 338"/>
          <p:cNvGrpSpPr/>
          <p:nvPr/>
        </p:nvGrpSpPr>
        <p:grpSpPr>
          <a:xfrm>
            <a:off x="609600" y="457200"/>
            <a:ext cx="39871392" cy="3618323"/>
            <a:chOff x="609600" y="572677"/>
            <a:chExt cx="39871392" cy="3618323"/>
          </a:xfrm>
        </p:grpSpPr>
        <p:sp>
          <p:nvSpPr>
            <p:cNvPr id="5" name="Rounded Rectangle 4"/>
            <p:cNvSpPr/>
            <p:nvPr/>
          </p:nvSpPr>
          <p:spPr>
            <a:xfrm>
              <a:off x="609600" y="572677"/>
              <a:ext cx="39871392" cy="3618323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shade val="30000"/>
                    <a:satMod val="115000"/>
                  </a:schemeClr>
                </a:gs>
                <a:gs pos="17000">
                  <a:schemeClr val="accent6">
                    <a:shade val="67500"/>
                    <a:satMod val="115000"/>
                    <a:alpha val="50000"/>
                    <a:lumMod val="0"/>
                    <a:lumOff val="100000"/>
                  </a:schemeClr>
                </a:gs>
                <a:gs pos="100000">
                  <a:schemeClr val="accent6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0" name="TextBox 48"/>
            <p:cNvSpPr txBox="1">
              <a:spLocks noChangeArrowheads="1"/>
            </p:cNvSpPr>
            <p:nvPr/>
          </p:nvSpPr>
          <p:spPr bwMode="auto">
            <a:xfrm>
              <a:off x="2082513" y="796406"/>
              <a:ext cx="37409858" cy="830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4" tIns="45717" rIns="91434" bIns="45717">
              <a:spAutoFit/>
            </a:bodyPr>
            <a:lstStyle>
              <a:lvl1pPr eaLnBrk="0" hangingPunct="0">
                <a:tabLst>
                  <a:tab pos="15336838" algn="l"/>
                </a:tabLst>
                <a:defRPr sz="8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5336838" algn="l"/>
                </a:tabLst>
                <a:defRPr sz="8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5336838" algn="l"/>
                </a:tabLst>
                <a:defRPr sz="8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5336838" algn="l"/>
                </a:tabLst>
                <a:defRPr sz="8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5336838" algn="l"/>
                </a:tabLst>
                <a:defRPr sz="8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306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336838" algn="l"/>
                </a:tabLst>
                <a:defRPr sz="8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306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336838" algn="l"/>
                </a:tabLst>
                <a:defRPr sz="8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306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336838" algn="l"/>
                </a:tabLst>
                <a:defRPr sz="8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306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336838" algn="l"/>
                </a:tabLst>
                <a:defRPr sz="8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4800" dirty="0"/>
                <a:t>GaAs-based </a:t>
              </a:r>
              <a:r>
                <a:rPr lang="en-US" sz="4800" dirty="0" err="1"/>
                <a:t>superlattice</a:t>
              </a:r>
              <a:r>
                <a:rPr lang="en-US" sz="4800" dirty="0"/>
                <a:t> photocathodes manufactured using MOCVD provide spin polarization &gt; 90% and quantum efficiency &gt; 1%</a:t>
              </a:r>
              <a:endParaRPr lang="en-US" sz="4800" dirty="0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C8B38FA-2D26-424C-B39D-6DF7FF7AB399}"/>
                </a:ext>
              </a:extLst>
            </p:cNvPr>
            <p:cNvSpPr txBox="1"/>
            <p:nvPr/>
          </p:nvSpPr>
          <p:spPr>
            <a:xfrm>
              <a:off x="7010400" y="1673380"/>
              <a:ext cx="2419352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M. Poelker</a:t>
              </a:r>
              <a:r>
                <a:rPr lang="en-US" sz="3600" baseline="30000" dirty="0"/>
                <a:t>1</a:t>
              </a:r>
              <a:r>
                <a:rPr lang="en-US" sz="3600" dirty="0"/>
                <a:t>, </a:t>
              </a:r>
              <a:r>
                <a:rPr lang="en-US" sz="3600" dirty="0"/>
                <a:t>B. </a:t>
              </a:r>
              <a:r>
                <a:rPr lang="en-US" sz="3600" dirty="0"/>
                <a:t>Belfore</a:t>
              </a:r>
              <a:r>
                <a:rPr lang="en-US" sz="3600" baseline="30000" dirty="0"/>
                <a:t>3</a:t>
              </a:r>
              <a:r>
                <a:rPr lang="en-US" sz="3600" dirty="0"/>
                <a:t>, A. </a:t>
              </a:r>
              <a:r>
                <a:rPr lang="en-US" sz="3600" dirty="0" smtClean="0"/>
                <a:t>Masters</a:t>
              </a:r>
              <a:r>
                <a:rPr lang="en-US" sz="3600" baseline="30000" dirty="0" smtClean="0"/>
                <a:t>3</a:t>
              </a:r>
              <a:r>
                <a:rPr lang="en-US" sz="3600" dirty="0" smtClean="0"/>
                <a:t>, W</a:t>
              </a:r>
              <a:r>
                <a:rPr lang="en-US" sz="3600" dirty="0"/>
                <a:t>. </a:t>
              </a:r>
              <a:r>
                <a:rPr lang="en-US" sz="3600" dirty="0" smtClean="0"/>
                <a:t>Liu</a:t>
              </a:r>
              <a:r>
                <a:rPr lang="en-US" sz="3600" baseline="30000" dirty="0" smtClean="0"/>
                <a:t>2</a:t>
              </a:r>
              <a:r>
                <a:rPr lang="en-US" sz="3600" dirty="0" smtClean="0"/>
                <a:t>, M</a:t>
              </a:r>
              <a:r>
                <a:rPr lang="en-US" sz="3600" dirty="0"/>
                <a:t>. </a:t>
              </a:r>
              <a:r>
                <a:rPr lang="en-US" sz="3600" dirty="0"/>
                <a:t>Stutzman</a:t>
              </a:r>
              <a:r>
                <a:rPr lang="en-US" sz="3600" baseline="30000" dirty="0"/>
                <a:t>1</a:t>
              </a:r>
              <a:r>
                <a:rPr lang="en-US" sz="3600" dirty="0"/>
                <a:t>, E. Wang</a:t>
              </a:r>
              <a:r>
                <a:rPr lang="en-US" sz="3600" baseline="30000" dirty="0"/>
                <a:t>2</a:t>
              </a:r>
              <a:r>
                <a:rPr lang="en-US" sz="3600" dirty="0"/>
                <a:t>, M. Grau</a:t>
              </a:r>
              <a:r>
                <a:rPr lang="en-US" sz="3600" baseline="30000" dirty="0"/>
                <a:t>3</a:t>
              </a:r>
              <a:r>
                <a:rPr lang="en-US" sz="3600" dirty="0"/>
                <a:t>, S. Marsillac</a:t>
              </a:r>
              <a:r>
                <a:rPr lang="en-US" sz="3600" baseline="30000" dirty="0"/>
                <a:t>3</a:t>
              </a:r>
              <a:r>
                <a:rPr lang="en-US" sz="3600" dirty="0"/>
                <a:t> </a:t>
              </a:r>
              <a:endParaRPr lang="en-US" sz="3600" dirty="0"/>
            </a:p>
            <a:p>
              <a:pPr algn="ctr"/>
              <a:r>
                <a:rPr lang="en-US" sz="3600" baseline="30000" dirty="0"/>
                <a:t>1</a:t>
              </a:r>
              <a:r>
                <a:rPr lang="en-US" sz="3600" dirty="0"/>
                <a:t>Thomas Jefferson National Accelerator Facility, Newport News, Virginia 23606, </a:t>
              </a:r>
              <a:r>
                <a:rPr lang="en-US" sz="3600" dirty="0"/>
                <a:t>USA</a:t>
              </a:r>
            </a:p>
            <a:p>
              <a:pPr algn="ctr"/>
              <a:r>
                <a:rPr lang="en-US" sz="3600" baseline="30000" dirty="0"/>
                <a:t>2</a:t>
              </a:r>
              <a:r>
                <a:rPr lang="en-US" sz="3600" dirty="0"/>
                <a:t>Brookhaven National Laboratory, 2 Center Street, Upton NY, 11973, USA</a:t>
              </a:r>
            </a:p>
            <a:p>
              <a:pPr algn="ctr"/>
              <a:r>
                <a:rPr lang="en-US" sz="3600" baseline="30000" dirty="0"/>
                <a:t>3</a:t>
              </a:r>
              <a:r>
                <a:rPr lang="en-US" sz="3600" dirty="0"/>
                <a:t>Old Dominion University, 5115 Hampton Blvd, Norfolk Virginia 23529, </a:t>
              </a:r>
              <a:r>
                <a:rPr lang="en-US" sz="3600" dirty="0" smtClean="0"/>
                <a:t>USA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72587" y="1816584"/>
              <a:ext cx="5377361" cy="205852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474019" y="1690894"/>
              <a:ext cx="4488848" cy="2255646"/>
            </a:xfrm>
            <a:prstGeom prst="rect">
              <a:avLst/>
            </a:prstGeom>
          </p:spPr>
        </p:pic>
        <p:sp>
          <p:nvSpPr>
            <p:cNvPr id="2072" name="TextBox 2071"/>
            <p:cNvSpPr txBox="1"/>
            <p:nvPr/>
          </p:nvSpPr>
          <p:spPr>
            <a:xfrm>
              <a:off x="4425739" y="3043904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2023</a:t>
              </a: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8920894" y="16817188"/>
            <a:ext cx="8800563" cy="3527556"/>
            <a:chOff x="18897437" y="15754290"/>
            <a:chExt cx="8800563" cy="3527556"/>
          </a:xfrm>
        </p:grpSpPr>
        <p:grpSp>
          <p:nvGrpSpPr>
            <p:cNvPr id="374" name="Group 373"/>
            <p:cNvGrpSpPr/>
            <p:nvPr/>
          </p:nvGrpSpPr>
          <p:grpSpPr>
            <a:xfrm>
              <a:off x="19038968" y="16066841"/>
              <a:ext cx="6107032" cy="3215005"/>
              <a:chOff x="2482986" y="2525631"/>
              <a:chExt cx="6107032" cy="3215005"/>
            </a:xfrm>
          </p:grpSpPr>
          <p:grpSp>
            <p:nvGrpSpPr>
              <p:cNvPr id="375" name="Group 374"/>
              <p:cNvGrpSpPr/>
              <p:nvPr/>
            </p:nvGrpSpPr>
            <p:grpSpPr>
              <a:xfrm>
                <a:off x="2482986" y="2559286"/>
                <a:ext cx="2971800" cy="3181350"/>
                <a:chOff x="0" y="0"/>
                <a:chExt cx="2971800" cy="3181350"/>
              </a:xfrm>
            </p:grpSpPr>
            <p:pic>
              <p:nvPicPr>
                <p:cNvPr id="377" name="Picture 376" descr="Background pattern&#10;&#10;Description automatically generated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971800" cy="3181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8" name="Rectangle 377"/>
                <p:cNvSpPr/>
                <p:nvPr/>
              </p:nvSpPr>
              <p:spPr>
                <a:xfrm>
                  <a:off x="928687" y="754085"/>
                  <a:ext cx="1114425" cy="1485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376" name="Picture 375" descr="A picture containing diagram&#10;&#10;Description automatically generated"/>
              <p:cNvPicPr/>
              <p:nvPr/>
            </p:nvPicPr>
            <p:blipFill rotWithShape="1">
              <a:blip r:embed="rId15"/>
              <a:srcRect l="1283"/>
              <a:stretch/>
            </p:blipFill>
            <p:spPr bwMode="auto">
              <a:xfrm>
                <a:off x="5657588" y="2525631"/>
                <a:ext cx="2932430" cy="321500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79" name="Group 378"/>
            <p:cNvGrpSpPr/>
            <p:nvPr/>
          </p:nvGrpSpPr>
          <p:grpSpPr>
            <a:xfrm>
              <a:off x="25464223" y="16319571"/>
              <a:ext cx="2233777" cy="2743200"/>
              <a:chOff x="8498449" y="2579452"/>
              <a:chExt cx="2233777" cy="2743200"/>
            </a:xfrm>
          </p:grpSpPr>
          <p:pic>
            <p:nvPicPr>
              <p:cNvPr id="380" name="Picture 379"/>
              <p:cNvPicPr/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8449" y="2579452"/>
                <a:ext cx="729615" cy="2743200"/>
              </a:xfrm>
              <a:prstGeom prst="rect">
                <a:avLst/>
              </a:prstGeom>
            </p:spPr>
          </p:pic>
          <p:pic>
            <p:nvPicPr>
              <p:cNvPr id="381" name="Picture 380" descr="A screenshot of a cell phone&#10;&#10;Description automatically generated with medium confidence"/>
              <p:cNvPicPr/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0530" y="2579452"/>
                <a:ext cx="729615" cy="2743200"/>
              </a:xfrm>
              <a:prstGeom prst="rect">
                <a:avLst/>
              </a:prstGeom>
            </p:spPr>
          </p:pic>
          <p:pic>
            <p:nvPicPr>
              <p:cNvPr id="382" name="Picture 381" descr="A screenshot of a computer&#10;&#10;Description automatically generated with medium confidence"/>
              <p:cNvPicPr/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2611" y="2579452"/>
                <a:ext cx="729615" cy="2743200"/>
              </a:xfrm>
              <a:prstGeom prst="rect">
                <a:avLst/>
              </a:prstGeom>
            </p:spPr>
          </p:pic>
        </p:grpSp>
        <p:sp>
          <p:nvSpPr>
            <p:cNvPr id="2075" name="Rectangle 2074"/>
            <p:cNvSpPr/>
            <p:nvPr/>
          </p:nvSpPr>
          <p:spPr>
            <a:xfrm>
              <a:off x="18897437" y="15754290"/>
              <a:ext cx="68198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Transmission Electron </a:t>
              </a:r>
              <a:r>
                <a:rPr lang="en-US" sz="2000" dirty="0" smtClean="0"/>
                <a:t>Microscopy</a:t>
              </a:r>
              <a:endParaRPr lang="en-US" sz="2000" dirty="0"/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18762055" y="20421600"/>
            <a:ext cx="9058424" cy="3333091"/>
            <a:chOff x="18628650" y="19364921"/>
            <a:chExt cx="9058424" cy="3333091"/>
          </a:xfrm>
        </p:grpSpPr>
        <p:grpSp>
          <p:nvGrpSpPr>
            <p:cNvPr id="2074" name="Group 2073"/>
            <p:cNvGrpSpPr/>
            <p:nvPr/>
          </p:nvGrpSpPr>
          <p:grpSpPr>
            <a:xfrm>
              <a:off x="18628650" y="19714334"/>
              <a:ext cx="9058424" cy="2983678"/>
              <a:chOff x="18435826" y="18095782"/>
              <a:chExt cx="9058424" cy="2983678"/>
            </a:xfrm>
          </p:grpSpPr>
          <p:pic>
            <p:nvPicPr>
              <p:cNvPr id="365" name="Picture 364" descr="A picture containing background pattern&#10;&#10;Description automatically generated"/>
              <p:cNvPicPr/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51287" y="18095782"/>
                <a:ext cx="2911813" cy="2020111"/>
              </a:xfrm>
              <a:prstGeom prst="rect">
                <a:avLst/>
              </a:prstGeom>
            </p:spPr>
          </p:pic>
          <p:pic>
            <p:nvPicPr>
              <p:cNvPr id="366" name="Picture 365" descr="Background pattern&#10;&#10;Description automatically generated"/>
              <p:cNvPicPr/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66862" y="18095782"/>
                <a:ext cx="2911813" cy="2020111"/>
              </a:xfrm>
              <a:prstGeom prst="rect">
                <a:avLst/>
              </a:prstGeom>
            </p:spPr>
          </p:pic>
          <p:pic>
            <p:nvPicPr>
              <p:cNvPr id="367" name="Picture 366"/>
              <p:cNvPicPr/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82437" y="18095782"/>
                <a:ext cx="2911813" cy="2020111"/>
              </a:xfrm>
              <a:prstGeom prst="rect">
                <a:avLst/>
              </a:prstGeom>
            </p:spPr>
          </p:pic>
          <p:sp>
            <p:nvSpPr>
              <p:cNvPr id="368" name="Rectangle 367"/>
              <p:cNvSpPr/>
              <p:nvPr/>
            </p:nvSpPr>
            <p:spPr>
              <a:xfrm>
                <a:off x="21637375" y="20063797"/>
                <a:ext cx="285344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GaAs</a:t>
                </a:r>
                <a:r>
                  <a:rPr lang="en-US" sz="2000" baseline="-25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0.65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baseline="-25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0.35</a:t>
                </a:r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Textured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photocathode, 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uniform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strain</a:t>
                </a:r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18435826" y="20063797"/>
                <a:ext cx="306852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GaAs</a:t>
                </a:r>
                <a:r>
                  <a:rPr lang="en-US" sz="2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0.95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0.05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minimal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strain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minimal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surface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features</a:t>
                </a:r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24718950" y="20063797"/>
                <a:ext cx="26356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poorly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relaxed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growth</a:t>
                </a:r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76" name="Rectangle 2075"/>
            <p:cNvSpPr/>
            <p:nvPr/>
          </p:nvSpPr>
          <p:spPr>
            <a:xfrm>
              <a:off x="18658525" y="19364921"/>
              <a:ext cx="58024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/>
                <a:t>Nomarski</a:t>
              </a:r>
              <a:r>
                <a:rPr lang="en-US" sz="2000" dirty="0"/>
                <a:t> Microscopy </a:t>
              </a: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18343420" y="23926800"/>
            <a:ext cx="10249658" cy="3686272"/>
            <a:chOff x="18342254" y="22922201"/>
            <a:chExt cx="10249658" cy="3686272"/>
          </a:xfrm>
        </p:grpSpPr>
        <p:grpSp>
          <p:nvGrpSpPr>
            <p:cNvPr id="351" name="Group 350"/>
            <p:cNvGrpSpPr/>
            <p:nvPr/>
          </p:nvGrpSpPr>
          <p:grpSpPr>
            <a:xfrm>
              <a:off x="18409317" y="23360641"/>
              <a:ext cx="10182595" cy="3247832"/>
              <a:chOff x="1250025" y="2600605"/>
              <a:chExt cx="10182595" cy="3247832"/>
            </a:xfrm>
          </p:grpSpPr>
          <p:grpSp>
            <p:nvGrpSpPr>
              <p:cNvPr id="352" name="Group 351"/>
              <p:cNvGrpSpPr/>
              <p:nvPr/>
            </p:nvGrpSpPr>
            <p:grpSpPr>
              <a:xfrm>
                <a:off x="1250025" y="2600605"/>
                <a:ext cx="9763368" cy="2869897"/>
                <a:chOff x="1322962" y="2146648"/>
                <a:chExt cx="9763368" cy="2869897"/>
              </a:xfrm>
            </p:grpSpPr>
            <p:pic>
              <p:nvPicPr>
                <p:cNvPr id="355" name="Picture 354"/>
                <p:cNvPicPr/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2962" y="2146648"/>
                  <a:ext cx="4808747" cy="286989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6" name="Picture 355"/>
                <p:cNvPicPr/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7583" y="2146648"/>
                  <a:ext cx="4808747" cy="286989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53" name="TextBox 352"/>
              <p:cNvSpPr txBox="1"/>
              <p:nvPr/>
            </p:nvSpPr>
            <p:spPr>
              <a:xfrm>
                <a:off x="2106274" y="5479105"/>
                <a:ext cx="2971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 (100) substrate, on-axis</a:t>
                </a:r>
                <a:endParaRPr lang="en-US" sz="1800" dirty="0"/>
              </a:p>
            </p:txBody>
          </p:sp>
          <p:sp>
            <p:nvSpPr>
              <p:cNvPr id="354" name="TextBox 353"/>
              <p:cNvSpPr txBox="1"/>
              <p:nvPr/>
            </p:nvSpPr>
            <p:spPr>
              <a:xfrm>
                <a:off x="5883152" y="5470502"/>
                <a:ext cx="554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(100) substrate, 2 </a:t>
                </a:r>
                <a:r>
                  <a:rPr lang="en-US" sz="1800" dirty="0"/>
                  <a:t>degree offcut in the (110) </a:t>
                </a:r>
                <a:r>
                  <a:rPr lang="en-US" sz="1800" dirty="0"/>
                  <a:t>direction</a:t>
                </a:r>
                <a:endParaRPr lang="en-US" sz="1800" dirty="0"/>
              </a:p>
            </p:txBody>
          </p:sp>
        </p:grpSp>
        <p:sp>
          <p:nvSpPr>
            <p:cNvPr id="2077" name="Rectangle 2076"/>
            <p:cNvSpPr/>
            <p:nvPr/>
          </p:nvSpPr>
          <p:spPr>
            <a:xfrm>
              <a:off x="18342254" y="22922201"/>
              <a:ext cx="20170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X-ray </a:t>
              </a:r>
              <a:r>
                <a:rPr lang="en-US" sz="2000" dirty="0" smtClean="0"/>
                <a:t>Diffraction</a:t>
              </a:r>
              <a:endParaRPr lang="en-US" sz="2000" dirty="0"/>
            </a:p>
          </p:txBody>
        </p:sp>
      </p:grpSp>
      <p:grpSp>
        <p:nvGrpSpPr>
          <p:cNvPr id="2079" name="Group 2078"/>
          <p:cNvGrpSpPr/>
          <p:nvPr/>
        </p:nvGrpSpPr>
        <p:grpSpPr>
          <a:xfrm>
            <a:off x="18967524" y="27813000"/>
            <a:ext cx="9021861" cy="4546077"/>
            <a:chOff x="18799741" y="26578781"/>
            <a:chExt cx="9021861" cy="4546077"/>
          </a:xfrm>
        </p:grpSpPr>
        <p:grpSp>
          <p:nvGrpSpPr>
            <p:cNvPr id="2073" name="Group 2072"/>
            <p:cNvGrpSpPr/>
            <p:nvPr/>
          </p:nvGrpSpPr>
          <p:grpSpPr>
            <a:xfrm>
              <a:off x="18799741" y="26951429"/>
              <a:ext cx="9021861" cy="4173429"/>
              <a:chOff x="18885786" y="26169128"/>
              <a:chExt cx="9021861" cy="4173429"/>
            </a:xfrm>
          </p:grpSpPr>
          <p:pic>
            <p:nvPicPr>
              <p:cNvPr id="357" name="Picture 356">
                <a:extLst>
                  <a:ext uri="{FF2B5EF4-FFF2-40B4-BE49-F238E27FC236}">
                    <a16:creationId xmlns:a16="http://schemas.microsoft.com/office/drawing/2014/main" id="{F9FFB8F4-7655-472E-8F5F-5AC1E0851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918194" y="26169128"/>
                <a:ext cx="3902902" cy="3423480"/>
              </a:xfrm>
              <a:prstGeom prst="rect">
                <a:avLst/>
              </a:prstGeom>
            </p:spPr>
          </p:pic>
          <p:pic>
            <p:nvPicPr>
              <p:cNvPr id="358" name="Picture 357">
                <a:extLst>
                  <a:ext uri="{FF2B5EF4-FFF2-40B4-BE49-F238E27FC236}">
                    <a16:creationId xmlns:a16="http://schemas.microsoft.com/office/drawing/2014/main" id="{53B3F1B8-9009-4D61-8DC4-65BB21CA6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775410" y="26169128"/>
                <a:ext cx="3864787" cy="3423480"/>
              </a:xfrm>
              <a:prstGeom prst="rect">
                <a:avLst/>
              </a:prstGeom>
            </p:spPr>
          </p:pic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B48CAF52-E643-48A1-8E1A-D0F1809A2C56}"/>
                  </a:ext>
                </a:extLst>
              </p:cNvPr>
              <p:cNvSpPr txBox="1"/>
              <p:nvPr/>
            </p:nvSpPr>
            <p:spPr>
              <a:xfrm>
                <a:off x="18885786" y="29634671"/>
                <a:ext cx="4057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3</a:t>
                </a:r>
                <a:r>
                  <a:rPr lang="el-GR" sz="2000" dirty="0"/>
                  <a:t>μ</a:t>
                </a:r>
                <a:r>
                  <a:rPr lang="en-US" sz="2000" dirty="0"/>
                  <a:t>m/hr 730</a:t>
                </a:r>
                <a:r>
                  <a:rPr lang="en-US" sz="2000" baseline="30000" dirty="0"/>
                  <a:t>o</a:t>
                </a:r>
                <a:r>
                  <a:rPr lang="en-US" sz="2000" dirty="0"/>
                  <a:t>C </a:t>
                </a:r>
                <a:r>
                  <a:rPr lang="en-US" sz="2000" dirty="0"/>
                  <a:t>growth temperature Close to vertical line: more strain </a:t>
                </a:r>
              </a:p>
            </p:txBody>
          </p:sp>
          <p:sp>
            <p:nvSpPr>
              <p:cNvPr id="364" name="TextBox 363">
                <a:extLst>
                  <a:ext uri="{FF2B5EF4-FFF2-40B4-BE49-F238E27FC236}">
                    <a16:creationId xmlns:a16="http://schemas.microsoft.com/office/drawing/2014/main" id="{53BF157C-5717-401C-9546-AD909AD92FDB}"/>
                  </a:ext>
                </a:extLst>
              </p:cNvPr>
              <p:cNvSpPr txBox="1"/>
              <p:nvPr/>
            </p:nvSpPr>
            <p:spPr>
              <a:xfrm>
                <a:off x="23605496" y="29592608"/>
                <a:ext cx="43021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10</a:t>
                </a:r>
                <a:r>
                  <a:rPr lang="el-GR" sz="2000" dirty="0"/>
                  <a:t>μ</a:t>
                </a:r>
                <a:r>
                  <a:rPr lang="en-US" sz="2000" dirty="0"/>
                  <a:t>m/</a:t>
                </a:r>
                <a:r>
                  <a:rPr lang="en-US" sz="2000" dirty="0" err="1"/>
                  <a:t>hr</a:t>
                </a:r>
                <a:r>
                  <a:rPr lang="en-US" sz="2000" dirty="0"/>
                  <a:t> </a:t>
                </a:r>
                <a:r>
                  <a:rPr lang="en-US" sz="2000" dirty="0"/>
                  <a:t>730</a:t>
                </a:r>
                <a:r>
                  <a:rPr lang="en-US" sz="2000" baseline="30000" dirty="0"/>
                  <a:t>o</a:t>
                </a:r>
                <a:r>
                  <a:rPr lang="en-US" sz="2000" dirty="0"/>
                  <a:t>C growth temperature</a:t>
                </a:r>
              </a:p>
              <a:p>
                <a:pPr algn="ctr"/>
                <a:r>
                  <a:rPr lang="en-US" sz="2000" dirty="0"/>
                  <a:t>Close to diagonal line: less strain</a:t>
                </a:r>
              </a:p>
            </p:txBody>
          </p:sp>
        </p:grpSp>
        <p:sp>
          <p:nvSpPr>
            <p:cNvPr id="2078" name="Rectangle 2077"/>
            <p:cNvSpPr/>
            <p:nvPr/>
          </p:nvSpPr>
          <p:spPr>
            <a:xfrm>
              <a:off x="18826491" y="26578781"/>
              <a:ext cx="6852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X-ray Diffraction : Reciprocal phase space mapping</a:t>
              </a:r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29149649" y="16799641"/>
            <a:ext cx="11745998" cy="1517674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34" indent="-457234">
              <a:buFont typeface="Arial" panose="020B0604020202020204" pitchFamily="34" charset="0"/>
              <a:buChar char="•"/>
            </a:pPr>
            <a:endParaRPr lang="en-US" sz="280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7C61EB4-0347-4191-9E3A-BD44BA1DD350}"/>
              </a:ext>
            </a:extLst>
          </p:cNvPr>
          <p:cNvSpPr txBox="1"/>
          <p:nvPr/>
        </p:nvSpPr>
        <p:spPr>
          <a:xfrm>
            <a:off x="33903590" y="16759902"/>
            <a:ext cx="2238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" name="Content Placeholder 8" descr="C:\Users\poelker\AppData\Local\Microsoft\Windows\INetCache\Content.MSO\9665EADB.tmp"/>
          <p:cNvPicPr>
            <a:picLocks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1653" r="775" b="602"/>
          <a:stretch/>
        </p:blipFill>
        <p:spPr bwMode="auto">
          <a:xfrm>
            <a:off x="29461869" y="17728138"/>
            <a:ext cx="1104900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" name="TextBox 321"/>
          <p:cNvSpPr txBox="1"/>
          <p:nvPr/>
        </p:nvSpPr>
        <p:spPr>
          <a:xfrm>
            <a:off x="30475533" y="26205736"/>
            <a:ext cx="92244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26" indent="-342926">
              <a:buFont typeface="Arial" panose="020B0604020202020204" pitchFamily="34" charset="0"/>
              <a:buChar char="•"/>
            </a:pPr>
            <a:r>
              <a:rPr lang="en-US" sz="2400" dirty="0" smtClean="0"/>
              <a:t>Pol </a:t>
            </a:r>
            <a:r>
              <a:rPr lang="en-US" sz="2400" dirty="0"/>
              <a:t>~ 92%, QE ~ 2.3%, </a:t>
            </a:r>
            <a:r>
              <a:rPr lang="en-US" sz="2400" dirty="0" err="1">
                <a:latin typeface="Symbol" panose="05050102010706020507" pitchFamily="18" charset="2"/>
              </a:rPr>
              <a:t>l</a:t>
            </a:r>
            <a:r>
              <a:rPr lang="en-US" sz="2400" baseline="-25000" dirty="0" err="1"/>
              <a:t>peak</a:t>
            </a:r>
            <a:r>
              <a:rPr lang="en-US" sz="2400" dirty="0"/>
              <a:t> ~ 785 </a:t>
            </a:r>
            <a:r>
              <a:rPr lang="en-US" sz="2400" dirty="0" smtClean="0"/>
              <a:t>nm</a:t>
            </a:r>
          </a:p>
          <a:p>
            <a:pPr marL="342926" indent="-342926">
              <a:buFont typeface="Arial" panose="020B0604020202020204" pitchFamily="34" charset="0"/>
              <a:buChar char="•"/>
            </a:pPr>
            <a:r>
              <a:rPr lang="en-US" sz="2400" dirty="0"/>
              <a:t>Higher QE following </a:t>
            </a:r>
            <a:r>
              <a:rPr lang="en-US" sz="2400" dirty="0" err="1"/>
              <a:t>HCl</a:t>
            </a:r>
            <a:r>
              <a:rPr lang="en-US" sz="2400" dirty="0"/>
              <a:t> rinse hints at surface contamination</a:t>
            </a:r>
          </a:p>
          <a:p>
            <a:endParaRPr lang="en-US" sz="2400" dirty="0"/>
          </a:p>
          <a:p>
            <a:r>
              <a:rPr lang="en-US" sz="2400" dirty="0" smtClean="0"/>
              <a:t>Future </a:t>
            </a:r>
            <a:r>
              <a:rPr lang="en-US" sz="2400" dirty="0"/>
              <a:t>Work: 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Higher QE: arsenic </a:t>
            </a:r>
            <a:r>
              <a:rPr lang="en-US" sz="2400" dirty="0"/>
              <a:t>cap layer, hydrogen </a:t>
            </a:r>
            <a:r>
              <a:rPr lang="en-US" sz="2400" dirty="0" smtClean="0"/>
              <a:t>cleaning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Improve the DBR: </a:t>
            </a:r>
            <a:r>
              <a:rPr lang="en-US" sz="2400" dirty="0" err="1" smtClean="0"/>
              <a:t>AlAsP</a:t>
            </a:r>
            <a:r>
              <a:rPr lang="en-US" sz="2400" dirty="0" smtClean="0"/>
              <a:t> </a:t>
            </a:r>
            <a:r>
              <a:rPr lang="en-US" sz="2400" dirty="0"/>
              <a:t>was used as the high index </a:t>
            </a:r>
            <a:r>
              <a:rPr lang="en-US" sz="2400" dirty="0" smtClean="0"/>
              <a:t>material, however</a:t>
            </a:r>
            <a:r>
              <a:rPr lang="en-US" sz="2400" dirty="0"/>
              <a:t>, </a:t>
            </a:r>
            <a:r>
              <a:rPr lang="en-US" sz="2400" dirty="0" err="1"/>
              <a:t>AlAsP</a:t>
            </a:r>
            <a:r>
              <a:rPr lang="en-US" sz="2400" dirty="0"/>
              <a:t> is highly air </a:t>
            </a:r>
            <a:r>
              <a:rPr lang="en-US" sz="2400" dirty="0" smtClean="0"/>
              <a:t>unstable. Grow DBR using </a:t>
            </a:r>
            <a:r>
              <a:rPr lang="en-US" sz="2400" dirty="0" err="1" smtClean="0"/>
              <a:t>InAlP</a:t>
            </a:r>
            <a:r>
              <a:rPr lang="en-US" sz="2400" dirty="0" smtClean="0"/>
              <a:t> instead. </a:t>
            </a:r>
            <a:r>
              <a:rPr lang="en-US" sz="2400" dirty="0"/>
              <a:t>M</a:t>
            </a:r>
            <a:r>
              <a:rPr lang="en-US" sz="2400" dirty="0" smtClean="0"/>
              <a:t>uch </a:t>
            </a:r>
            <a:r>
              <a:rPr lang="en-US" sz="2400" dirty="0"/>
              <a:t>more stable and allows for much easier tuning of the composition. </a:t>
            </a:r>
            <a:r>
              <a:rPr lang="en-US" sz="2400" dirty="0"/>
              <a:t>G</a:t>
            </a:r>
            <a:r>
              <a:rPr lang="en-US" sz="2400" dirty="0" smtClean="0"/>
              <a:t>roup </a:t>
            </a:r>
            <a:r>
              <a:rPr lang="en-US" sz="2400" dirty="0"/>
              <a:t>III precursors </a:t>
            </a:r>
            <a:r>
              <a:rPr lang="en-US" sz="2400" dirty="0" smtClean="0"/>
              <a:t>easier to incorporate than </a:t>
            </a:r>
            <a:r>
              <a:rPr lang="en-US" sz="2400" dirty="0"/>
              <a:t>group V precursors. </a:t>
            </a:r>
            <a:endParaRPr lang="en-US" sz="2400" dirty="0" smtClean="0"/>
          </a:p>
          <a:p>
            <a:pPr marL="342926" indent="-342926">
              <a:buFont typeface="Arial" panose="020B0604020202020204" pitchFamily="34" charset="0"/>
              <a:buChar char="•"/>
            </a:pPr>
            <a:r>
              <a:rPr lang="en-US" sz="2400" dirty="0"/>
              <a:t>Modify doping of the top layer to ensure appropriate level of dopant (high concentration) and limited diffusion. Candidates include zinc and carbon. This can reduce surface charge </a:t>
            </a:r>
            <a:r>
              <a:rPr lang="en-US" sz="2400" dirty="0" smtClean="0"/>
              <a:t>limitation.</a:t>
            </a:r>
            <a:endParaRPr lang="en-US" sz="2400" dirty="0"/>
          </a:p>
        </p:txBody>
      </p:sp>
      <p:sp>
        <p:nvSpPr>
          <p:cNvPr id="330" name="Rectangle 329"/>
          <p:cNvSpPr/>
          <p:nvPr/>
        </p:nvSpPr>
        <p:spPr>
          <a:xfrm>
            <a:off x="37033952" y="25463506"/>
            <a:ext cx="3739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measurements by Wei Liu</a:t>
            </a:r>
            <a:endParaRPr lang="en-US" sz="2400" dirty="0"/>
          </a:p>
        </p:txBody>
      </p:sp>
      <p:pic>
        <p:nvPicPr>
          <p:cNvPr id="332" name="Picture 33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73" y="32766000"/>
            <a:ext cx="3344934" cy="1437735"/>
          </a:xfrm>
          <a:prstGeom prst="rect">
            <a:avLst/>
          </a:prstGeom>
        </p:spPr>
      </p:pic>
      <p:grpSp>
        <p:nvGrpSpPr>
          <p:cNvPr id="338" name="Group 337"/>
          <p:cNvGrpSpPr/>
          <p:nvPr/>
        </p:nvGrpSpPr>
        <p:grpSpPr>
          <a:xfrm>
            <a:off x="254000" y="22866399"/>
            <a:ext cx="17058258" cy="9633015"/>
            <a:chOff x="254000" y="23327697"/>
            <a:chExt cx="17058258" cy="9633015"/>
          </a:xfrm>
        </p:grpSpPr>
        <p:sp>
          <p:nvSpPr>
            <p:cNvPr id="197" name="Rounded Rectangle 196"/>
            <p:cNvSpPr/>
            <p:nvPr/>
          </p:nvSpPr>
          <p:spPr>
            <a:xfrm>
              <a:off x="254000" y="23327697"/>
              <a:ext cx="17058258" cy="9633015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26" indent="-342926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26" indent="-342926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26" indent="-342926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26" indent="-342926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34" lvl="1" indent="0">
                <a:spcBef>
                  <a:spcPts val="0"/>
                </a:spcBef>
                <a:spcAft>
                  <a:spcPts val="300"/>
                </a:spcAft>
              </a:pP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34" lvl="1" indent="0">
                <a:spcBef>
                  <a:spcPts val="0"/>
                </a:spcBef>
                <a:spcAft>
                  <a:spcPts val="300"/>
                </a:spcAft>
              </a:pP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Content Placeholder 2"/>
            <p:cNvSpPr txBox="1">
              <a:spLocks/>
            </p:cNvSpPr>
            <p:nvPr/>
          </p:nvSpPr>
          <p:spPr bwMode="auto">
            <a:xfrm>
              <a:off x="11234339" y="23455205"/>
              <a:ext cx="5981944" cy="538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23203" tIns="211601" rIns="423203" bIns="211601" numCol="1" anchor="t" anchorCtr="0" compatLnSpc="1">
              <a:prstTxWarp prst="textNoShape">
                <a:avLst/>
              </a:prstTxWarp>
            </a:bodyPr>
            <a:lstStyle>
              <a:lvl1pPr marL="0" indent="0" algn="ctr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16015" indent="0" algn="ctr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3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232029" indent="0" algn="ctr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348046" indent="0" algn="ctr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9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464061" indent="0" algn="ctr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9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580075" indent="0" algn="ctr" defTabSz="4232029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9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696090" indent="0" algn="ctr" defTabSz="4232029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9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4812105" indent="0" algn="ctr" defTabSz="4232029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9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6928120" indent="0" algn="ctr" defTabSz="4232029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9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MOCVD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Metal organic chemical vapor deposition (metal organic vapor phase epitaxy) </a:t>
              </a:r>
            </a:p>
            <a:p>
              <a:pPr marL="241318" indent="-241318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AsH</a:t>
              </a:r>
              <a:r>
                <a:rPr lang="en-US" sz="24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PH</a:t>
              </a:r>
              <a:r>
                <a:rPr lang="en-US" sz="24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trimethylgallium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TMGa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241318" indent="-241318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Pressures &gt;100 mbar during growth</a:t>
              </a:r>
            </a:p>
            <a:p>
              <a:pPr marL="241318" indent="-241318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Growth Rates 10 µm/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41318" indent="-241318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claim difficult to get sharp interfaces</a:t>
              </a:r>
            </a:p>
          </p:txBody>
        </p:sp>
        <p:sp>
          <p:nvSpPr>
            <p:cNvPr id="289" name="Content Placeholder 7"/>
            <p:cNvSpPr txBox="1">
              <a:spLocks/>
            </p:cNvSpPr>
            <p:nvPr/>
          </p:nvSpPr>
          <p:spPr>
            <a:xfrm>
              <a:off x="4014010" y="23455205"/>
              <a:ext cx="3936038" cy="3542445"/>
            </a:xfrm>
            <a:prstGeom prst="rect">
              <a:avLst/>
            </a:prstGeom>
          </p:spPr>
          <p:txBody>
            <a:bodyPr/>
            <a:lstStyle>
              <a:lvl1pPr marL="1585913" indent="-1585913" algn="l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36938" indent="-1322388" algn="l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89550" indent="-1057275" algn="l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405688" indent="-1057275" algn="l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521825" indent="-1057275" algn="l" defTabSz="42306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638083" indent="-1058007" algn="l" defTabSz="423202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54097" indent="-1058007" algn="l" defTabSz="423202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70113" indent="-1058007" algn="l" defTabSz="423202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86129" indent="-1058007" algn="l" defTabSz="423202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GSMBE</a:t>
              </a:r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Gas Source Molecular Beam Epitaxy</a:t>
              </a:r>
            </a:p>
            <a:p>
              <a:pPr marL="241318" indent="-241318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AsH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PH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41318" indent="-241318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elemental Ga</a:t>
              </a:r>
            </a:p>
            <a:p>
              <a:pPr marL="241318" indent="-241318" algn="ctr">
                <a:spcBef>
                  <a:spcPts val="600"/>
                </a:spcBef>
                <a:spcAft>
                  <a:spcPts val="600"/>
                </a:spcAft>
                <a:buNone/>
              </a:pP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Content Placeholder 2"/>
            <p:cNvSpPr txBox="1">
              <a:spLocks/>
            </p:cNvSpPr>
            <p:nvPr/>
          </p:nvSpPr>
          <p:spPr>
            <a:xfrm>
              <a:off x="7647380" y="23455205"/>
              <a:ext cx="3889628" cy="35424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20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16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2801" b="1" dirty="0">
                  <a:latin typeface="Arial" panose="020B0604020202020204" pitchFamily="34" charset="0"/>
                </a:rPr>
                <a:t>CBE</a:t>
              </a:r>
            </a:p>
            <a:p>
              <a:pPr marL="0" indent="0"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2801" dirty="0">
                  <a:latin typeface="Arial" panose="020B0604020202020204" pitchFamily="34" charset="0"/>
                </a:rPr>
                <a:t>Chemical Beam Epitaxy</a:t>
              </a:r>
            </a:p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801" dirty="0">
                  <a:latin typeface="Arial" panose="020B0604020202020204" pitchFamily="34" charset="0"/>
                </a:rPr>
                <a:t>AsH</a:t>
              </a:r>
              <a:r>
                <a:rPr lang="en-US" sz="2801" baseline="-25000" dirty="0">
                  <a:latin typeface="Arial" panose="020B0604020202020204" pitchFamily="34" charset="0"/>
                </a:rPr>
                <a:t>3</a:t>
              </a:r>
              <a:r>
                <a:rPr lang="en-US" sz="2801" dirty="0">
                  <a:latin typeface="Arial" panose="020B0604020202020204" pitchFamily="34" charset="0"/>
                </a:rPr>
                <a:t>, PH</a:t>
              </a:r>
              <a:r>
                <a:rPr lang="en-US" sz="2801" baseline="-25000" dirty="0">
                  <a:latin typeface="Arial" panose="020B0604020202020204" pitchFamily="34" charset="0"/>
                </a:rPr>
                <a:t>3</a:t>
              </a:r>
              <a:r>
                <a:rPr lang="en-US" sz="2801" dirty="0">
                  <a:latin typeface="Arial" panose="020B0604020202020204" pitchFamily="34" charset="0"/>
                </a:rPr>
                <a:t>, </a:t>
              </a:r>
              <a:r>
                <a:rPr lang="en-US" sz="2801" dirty="0" err="1">
                  <a:latin typeface="Arial" panose="020B0604020202020204" pitchFamily="34" charset="0"/>
                </a:rPr>
                <a:t>triethyl</a:t>
              </a:r>
              <a:r>
                <a:rPr lang="en-US" sz="2801" dirty="0">
                  <a:latin typeface="Arial" panose="020B0604020202020204" pitchFamily="34" charset="0"/>
                </a:rPr>
                <a:t> gallium (</a:t>
              </a:r>
              <a:r>
                <a:rPr lang="en-US" sz="2801" dirty="0" err="1">
                  <a:latin typeface="Arial" panose="020B0604020202020204" pitchFamily="34" charset="0"/>
                </a:rPr>
                <a:t>TEGa</a:t>
              </a:r>
              <a:r>
                <a:rPr lang="en-US" sz="2801" dirty="0">
                  <a:latin typeface="Arial" panose="020B0604020202020204" pitchFamily="34" charset="0"/>
                </a:rPr>
                <a:t>) or elemental Gallium </a:t>
              </a:r>
            </a:p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801" dirty="0">
                  <a:latin typeface="Arial" panose="020B0604020202020204" pitchFamily="34" charset="0"/>
                </a:rPr>
                <a:t>Pressure &lt;10</a:t>
              </a:r>
              <a:r>
                <a:rPr lang="en-US" sz="2801" baseline="30000" dirty="0">
                  <a:latin typeface="Arial" panose="020B0604020202020204" pitchFamily="34" charset="0"/>
                </a:rPr>
                <a:t>-4</a:t>
              </a:r>
              <a:r>
                <a:rPr lang="en-US" sz="2801" dirty="0">
                  <a:latin typeface="Arial" panose="020B0604020202020204" pitchFamily="34" charset="0"/>
                </a:rPr>
                <a:t> mbar </a:t>
              </a:r>
            </a:p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801" dirty="0">
                  <a:latin typeface="Arial" panose="020B0604020202020204" pitchFamily="34" charset="0"/>
                </a:rPr>
                <a:t>Growth rates 0.5-1 µm/</a:t>
              </a:r>
              <a:r>
                <a:rPr lang="en-US" sz="2801" dirty="0" err="1">
                  <a:latin typeface="Arial" panose="020B0604020202020204" pitchFamily="34" charset="0"/>
                </a:rPr>
                <a:t>hr</a:t>
              </a:r>
              <a:endParaRPr lang="en-US" sz="2801" dirty="0">
                <a:latin typeface="Arial" panose="020B0604020202020204" pitchFamily="34" charset="0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92" name="Content Placeholder 7"/>
            <p:cNvSpPr txBox="1">
              <a:spLocks/>
            </p:cNvSpPr>
            <p:nvPr/>
          </p:nvSpPr>
          <p:spPr>
            <a:xfrm>
              <a:off x="254000" y="23455205"/>
              <a:ext cx="4062678" cy="36026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20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16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2400" b="1" dirty="0">
                  <a:latin typeface="Arial" panose="020B0604020202020204" pitchFamily="34" charset="0"/>
                </a:rPr>
                <a:t>MBE</a:t>
              </a:r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2400" dirty="0">
                  <a:latin typeface="Arial" panose="020B0604020202020204" pitchFamily="34" charset="0"/>
                </a:rPr>
                <a:t>Gas Source Molecular Beam Epitaxy</a:t>
              </a:r>
            </a:p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Arial" panose="020B0604020202020204" pitchFamily="34" charset="0"/>
                </a:rPr>
                <a:t>elemental As, P, Ga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Arial" panose="020B0604020202020204" pitchFamily="34" charset="0"/>
                </a:rPr>
                <a:t>Pressure ~10</a:t>
              </a:r>
              <a:r>
                <a:rPr lang="en-US" sz="2400" baseline="30000" dirty="0">
                  <a:latin typeface="Arial" panose="020B0604020202020204" pitchFamily="34" charset="0"/>
                </a:rPr>
                <a:t>-8</a:t>
              </a:r>
              <a:r>
                <a:rPr lang="en-US" sz="2400" dirty="0">
                  <a:latin typeface="Arial" panose="020B0604020202020204" pitchFamily="34" charset="0"/>
                </a:rPr>
                <a:t> mbar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Arial" panose="020B0604020202020204" pitchFamily="34" charset="0"/>
                </a:rPr>
                <a:t>Growth rates </a:t>
              </a:r>
              <a:r>
                <a:rPr lang="en-US" sz="2400" dirty="0">
                  <a:latin typeface="Arial" panose="020B0604020202020204" pitchFamily="34" charset="0"/>
                </a:rPr>
                <a:t>~ </a:t>
              </a:r>
              <a:r>
                <a:rPr lang="en-US" sz="2400" dirty="0">
                  <a:latin typeface="Arial" panose="020B0604020202020204" pitchFamily="34" charset="0"/>
                </a:rPr>
                <a:t>1 µm/</a:t>
              </a:r>
              <a:r>
                <a:rPr lang="en-US" sz="2400" dirty="0" err="1">
                  <a:latin typeface="Arial" panose="020B0604020202020204" pitchFamily="34" charset="0"/>
                </a:rPr>
                <a:t>hr</a:t>
              </a:r>
              <a:endParaRPr lang="en-US" sz="2400" dirty="0">
                <a:latin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Arial" panose="020B0604020202020204" pitchFamily="34" charset="0"/>
                </a:rPr>
                <a:t>Very precise control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337" name="Group 336"/>
            <p:cNvGrpSpPr/>
            <p:nvPr/>
          </p:nvGrpSpPr>
          <p:grpSpPr>
            <a:xfrm>
              <a:off x="549280" y="27626384"/>
              <a:ext cx="5509488" cy="4581842"/>
              <a:chOff x="549280" y="27626384"/>
              <a:chExt cx="5509488" cy="4581842"/>
            </a:xfrm>
          </p:grpSpPr>
          <p:grpSp>
            <p:nvGrpSpPr>
              <p:cNvPr id="2066" name="Group 2065"/>
              <p:cNvGrpSpPr/>
              <p:nvPr/>
            </p:nvGrpSpPr>
            <p:grpSpPr>
              <a:xfrm>
                <a:off x="549280" y="27741515"/>
                <a:ext cx="3473889" cy="1672401"/>
                <a:chOff x="2850433" y="27319179"/>
                <a:chExt cx="3009764" cy="1451268"/>
              </a:xfrm>
            </p:grpSpPr>
            <p:grpSp>
              <p:nvGrpSpPr>
                <p:cNvPr id="293" name="Group 292"/>
                <p:cNvGrpSpPr/>
                <p:nvPr/>
              </p:nvGrpSpPr>
              <p:grpSpPr>
                <a:xfrm>
                  <a:off x="2850433" y="27319179"/>
                  <a:ext cx="1756653" cy="1451268"/>
                  <a:chOff x="428550" y="4797246"/>
                  <a:chExt cx="1756653" cy="1451268"/>
                </a:xfrm>
              </p:grpSpPr>
              <p:sp>
                <p:nvSpPr>
                  <p:cNvPr id="294" name="Rectangle 293"/>
                  <p:cNvSpPr/>
                  <p:nvPr/>
                </p:nvSpPr>
                <p:spPr>
                  <a:xfrm rot="13953028">
                    <a:off x="947705" y="5187046"/>
                    <a:ext cx="1157016" cy="377415"/>
                  </a:xfrm>
                  <a:prstGeom prst="rect">
                    <a:avLst/>
                  </a:prstGeom>
                  <a:solidFill>
                    <a:srgbClr val="7030A0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>
                  <a:xfrm rot="18329654">
                    <a:off x="393417" y="5266164"/>
                    <a:ext cx="1286385" cy="354036"/>
                  </a:xfrm>
                  <a:prstGeom prst="rect">
                    <a:avLst/>
                  </a:prstGeom>
                  <a:solidFill>
                    <a:srgbClr val="FF0000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6" name="Rounded Rectangle 295"/>
                  <p:cNvSpPr/>
                  <p:nvPr/>
                </p:nvSpPr>
                <p:spPr>
                  <a:xfrm rot="2033635">
                    <a:off x="428550" y="5880214"/>
                    <a:ext cx="312007" cy="3683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7" name="Rounded Rectangle 296"/>
                  <p:cNvSpPr/>
                  <p:nvPr/>
                </p:nvSpPr>
                <p:spPr>
                  <a:xfrm rot="19272632">
                    <a:off x="1842940" y="5828142"/>
                    <a:ext cx="342263" cy="405494"/>
                  </a:xfrm>
                  <a:prstGeom prst="roundRect">
                    <a:avLst/>
                  </a:prstGeom>
                  <a:solidFill>
                    <a:srgbClr val="7030A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>
                  <a:xfrm>
                    <a:off x="1080586" y="5060042"/>
                    <a:ext cx="457269" cy="45719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00" name="TextBox 299"/>
                <p:cNvSpPr txBox="1"/>
                <p:nvPr/>
              </p:nvSpPr>
              <p:spPr>
                <a:xfrm>
                  <a:off x="4253667" y="27436421"/>
                  <a:ext cx="160653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Molecular </a:t>
                  </a:r>
                </a:p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beams</a:t>
                  </a:r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3109436" y="27626384"/>
                <a:ext cx="2949332" cy="2766535"/>
                <a:chOff x="4295199" y="4656984"/>
                <a:chExt cx="2444901" cy="2304827"/>
              </a:xfrm>
            </p:grpSpPr>
            <p:grpSp>
              <p:nvGrpSpPr>
                <p:cNvPr id="302" name="Group 301"/>
                <p:cNvGrpSpPr/>
                <p:nvPr/>
              </p:nvGrpSpPr>
              <p:grpSpPr>
                <a:xfrm>
                  <a:off x="4680173" y="4656984"/>
                  <a:ext cx="1685160" cy="1487270"/>
                  <a:chOff x="4828910" y="4892754"/>
                  <a:chExt cx="1685160" cy="1487270"/>
                </a:xfrm>
              </p:grpSpPr>
              <p:sp>
                <p:nvSpPr>
                  <p:cNvPr id="304" name="Rectangle 303"/>
                  <p:cNvSpPr/>
                  <p:nvPr/>
                </p:nvSpPr>
                <p:spPr>
                  <a:xfrm rot="13953028">
                    <a:off x="5274224" y="5256789"/>
                    <a:ext cx="1157016" cy="439994"/>
                  </a:xfrm>
                  <a:prstGeom prst="rect">
                    <a:avLst/>
                  </a:prstGeom>
                  <a:solidFill>
                    <a:srgbClr val="7030A0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5" name="Rounded Rectangle 304"/>
                  <p:cNvSpPr/>
                  <p:nvPr/>
                </p:nvSpPr>
                <p:spPr>
                  <a:xfrm rot="2033635">
                    <a:off x="4828910" y="6011724"/>
                    <a:ext cx="312007" cy="3683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6" name="Rounded Rectangle 305"/>
                  <p:cNvSpPr/>
                  <p:nvPr/>
                </p:nvSpPr>
                <p:spPr>
                  <a:xfrm rot="19272632">
                    <a:off x="6171807" y="5927377"/>
                    <a:ext cx="342263" cy="405494"/>
                  </a:xfrm>
                  <a:prstGeom prst="roundRect">
                    <a:avLst/>
                  </a:prstGeom>
                  <a:solidFill>
                    <a:srgbClr val="7030A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7" name="Isosceles Triangle 306"/>
                  <p:cNvSpPr/>
                  <p:nvPr/>
                </p:nvSpPr>
                <p:spPr>
                  <a:xfrm rot="12872722">
                    <a:off x="5041827" y="4892754"/>
                    <a:ext cx="697043" cy="1229830"/>
                  </a:xfrm>
                  <a:prstGeom prst="triangle">
                    <a:avLst/>
                  </a:prstGeom>
                  <a:solidFill>
                    <a:srgbClr val="BE1D1D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>
                  <a:xfrm>
                    <a:off x="5315837" y="5191935"/>
                    <a:ext cx="658571" cy="45719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03" name="TextBox 302"/>
                <p:cNvSpPr txBox="1"/>
                <p:nvPr/>
              </p:nvSpPr>
              <p:spPr>
                <a:xfrm>
                  <a:off x="4295199" y="6130814"/>
                  <a:ext cx="244490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Molecular </a:t>
                  </a:r>
                </a:p>
                <a:p>
                  <a:pPr algn="ctr"/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gas sources</a:t>
                  </a:r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>
                <a:off x="1492432" y="30494844"/>
                <a:ext cx="3256228" cy="1713382"/>
                <a:chOff x="7711851" y="4775927"/>
                <a:chExt cx="2937972" cy="1501685"/>
              </a:xfrm>
            </p:grpSpPr>
            <p:sp>
              <p:nvSpPr>
                <p:cNvPr id="311" name="Rounded Rectangle 310"/>
                <p:cNvSpPr/>
                <p:nvPr/>
              </p:nvSpPr>
              <p:spPr>
                <a:xfrm rot="5400000">
                  <a:off x="7742658" y="5525954"/>
                  <a:ext cx="312007" cy="3683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" name="Isosceles Triangle 311"/>
                <p:cNvSpPr/>
                <p:nvPr/>
              </p:nvSpPr>
              <p:spPr>
                <a:xfrm rot="16390814">
                  <a:off x="8987046" y="4427383"/>
                  <a:ext cx="765547" cy="2560006"/>
                </a:xfrm>
                <a:prstGeom prst="triangle">
                  <a:avLst/>
                </a:prstGeom>
                <a:solidFill>
                  <a:srgbClr val="BE1D1D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" name="Rounded Rectangle 312"/>
                <p:cNvSpPr/>
                <p:nvPr/>
              </p:nvSpPr>
              <p:spPr>
                <a:xfrm rot="5400000">
                  <a:off x="7739997" y="5314949"/>
                  <a:ext cx="312007" cy="3683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" name="Isosceles Triangle 313"/>
                <p:cNvSpPr/>
                <p:nvPr/>
              </p:nvSpPr>
              <p:spPr>
                <a:xfrm rot="16354335">
                  <a:off x="8898730" y="4573080"/>
                  <a:ext cx="879200" cy="2529863"/>
                </a:xfrm>
                <a:prstGeom prst="triangle">
                  <a:avLst>
                    <a:gd name="adj" fmla="val 83506"/>
                  </a:avLst>
                </a:prstGeom>
                <a:solidFill>
                  <a:srgbClr val="7030A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9961315" y="5842025"/>
                  <a:ext cx="660400" cy="4571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" name="TextBox 315"/>
                <p:cNvSpPr txBox="1"/>
                <p:nvPr/>
              </p:nvSpPr>
              <p:spPr>
                <a:xfrm>
                  <a:off x="7876059" y="4775927"/>
                  <a:ext cx="19127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Gas sources</a:t>
                  </a:r>
                </a:p>
              </p:txBody>
            </p:sp>
          </p:grpSp>
        </p:grpSp>
        <p:grpSp>
          <p:nvGrpSpPr>
            <p:cNvPr id="329" name="Group 328"/>
            <p:cNvGrpSpPr/>
            <p:nvPr/>
          </p:nvGrpSpPr>
          <p:grpSpPr>
            <a:xfrm>
              <a:off x="6110716" y="27751216"/>
              <a:ext cx="6159700" cy="4725062"/>
              <a:chOff x="9506858" y="27972747"/>
              <a:chExt cx="6159700" cy="4725062"/>
            </a:xfrm>
          </p:grpSpPr>
          <p:pic>
            <p:nvPicPr>
              <p:cNvPr id="392" name="Picture 391" descr="A picture containing text, cabinet, indoor, kitchen&#10;&#10;Description automatically generated">
                <a:extLst>
                  <a:ext uri="{FF2B5EF4-FFF2-40B4-BE49-F238E27FC236}">
                    <a16:creationId xmlns:a16="http://schemas.microsoft.com/office/drawing/2014/main" id="{5F218094-6A38-409B-9792-12CB358BF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5999" y="27972747"/>
                <a:ext cx="5561418" cy="4171064"/>
              </a:xfrm>
              <a:prstGeom prst="rect">
                <a:avLst/>
              </a:prstGeom>
            </p:spPr>
          </p:pic>
          <p:sp>
            <p:nvSpPr>
              <p:cNvPr id="393" name="Rectangle 392"/>
              <p:cNvSpPr/>
              <p:nvPr/>
            </p:nvSpPr>
            <p:spPr>
              <a:xfrm>
                <a:off x="9506858" y="32297699"/>
                <a:ext cx="61597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MOCVD system at Rochester Institute of Technology</a:t>
                </a:r>
              </a:p>
            </p:txBody>
          </p:sp>
        </p:grpSp>
        <p:grpSp>
          <p:nvGrpSpPr>
            <p:cNvPr id="335" name="Group 334"/>
            <p:cNvGrpSpPr/>
            <p:nvPr/>
          </p:nvGrpSpPr>
          <p:grpSpPr>
            <a:xfrm>
              <a:off x="12673073" y="28248848"/>
              <a:ext cx="3854025" cy="3904264"/>
              <a:chOff x="12673073" y="28248848"/>
              <a:chExt cx="3854025" cy="3904264"/>
            </a:xfrm>
          </p:grpSpPr>
          <p:pic>
            <p:nvPicPr>
              <p:cNvPr id="333" name="Picture 332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673073" y="28248848"/>
                <a:ext cx="3854025" cy="3410106"/>
              </a:xfrm>
              <a:prstGeom prst="rect">
                <a:avLst/>
              </a:prstGeom>
            </p:spPr>
          </p:pic>
          <p:sp>
            <p:nvSpPr>
              <p:cNvPr id="334" name="TextBox 333"/>
              <p:cNvSpPr txBox="1"/>
              <p:nvPr/>
            </p:nvSpPr>
            <p:spPr>
              <a:xfrm>
                <a:off x="13182741" y="31691447"/>
                <a:ext cx="2743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&gt; 50 distinct layers</a:t>
                </a:r>
                <a:endParaRPr lang="en-US" sz="2400" dirty="0"/>
              </a:p>
            </p:txBody>
          </p:sp>
        </p:grpSp>
      </p:grpSp>
      <p:grpSp>
        <p:nvGrpSpPr>
          <p:cNvPr id="411" name="Group 410"/>
          <p:cNvGrpSpPr/>
          <p:nvPr/>
        </p:nvGrpSpPr>
        <p:grpSpPr>
          <a:xfrm>
            <a:off x="38471194" y="13131225"/>
            <a:ext cx="2042354" cy="584775"/>
            <a:chOff x="21317235" y="14801454"/>
            <a:chExt cx="2042354" cy="584775"/>
          </a:xfrm>
        </p:grpSpPr>
        <p:sp>
          <p:nvSpPr>
            <p:cNvPr id="412" name="TextBox 411"/>
            <p:cNvSpPr txBox="1"/>
            <p:nvPr/>
          </p:nvSpPr>
          <p:spPr>
            <a:xfrm>
              <a:off x="21317235" y="14801454"/>
              <a:ext cx="2042354" cy="58477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100 </a:t>
              </a:r>
              <a:r>
                <a:rPr lang="en-US" sz="3200" dirty="0" err="1"/>
                <a:t>n</a:t>
              </a:r>
              <a:r>
                <a:rPr lang="en-US" sz="3200" dirty="0" err="1" smtClean="0"/>
                <a:t>A</a:t>
              </a:r>
              <a:r>
                <a:rPr lang="en-US" sz="3200" dirty="0" smtClean="0"/>
                <a:t> e+</a:t>
              </a:r>
              <a:endParaRPr lang="en-US" sz="3200" dirty="0"/>
            </a:p>
          </p:txBody>
        </p:sp>
        <p:cxnSp>
          <p:nvCxnSpPr>
            <p:cNvPr id="413" name="Straight Arrow Connector 412"/>
            <p:cNvCxnSpPr/>
            <p:nvPr/>
          </p:nvCxnSpPr>
          <p:spPr>
            <a:xfrm flipV="1">
              <a:off x="22808908" y="14908433"/>
              <a:ext cx="366137" cy="651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6" name="Straight Arrow Connector 345"/>
          <p:cNvCxnSpPr/>
          <p:nvPr/>
        </p:nvCxnSpPr>
        <p:spPr>
          <a:xfrm>
            <a:off x="38385459" y="13911126"/>
            <a:ext cx="21254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9" name="Group 348"/>
          <p:cNvGrpSpPr/>
          <p:nvPr/>
        </p:nvGrpSpPr>
        <p:grpSpPr>
          <a:xfrm>
            <a:off x="26604568" y="11694321"/>
            <a:ext cx="12016345" cy="3679353"/>
            <a:chOff x="26604568" y="11655498"/>
            <a:chExt cx="12016345" cy="3679353"/>
          </a:xfrm>
        </p:grpSpPr>
        <p:pic>
          <p:nvPicPr>
            <p:cNvPr id="347" name="Picture 346">
              <a:extLst>
                <a:ext uri="{FF2B5EF4-FFF2-40B4-BE49-F238E27FC236}">
                  <a16:creationId xmlns:a16="http://schemas.microsoft.com/office/drawing/2014/main" id="{E119977E-B801-5C45-B4B9-D18DD215F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/>
            <a:srcRect r="18774"/>
            <a:stretch/>
          </p:blipFill>
          <p:spPr>
            <a:xfrm>
              <a:off x="26640207" y="11655498"/>
              <a:ext cx="11980706" cy="3679353"/>
            </a:xfrm>
            <a:prstGeom prst="rect">
              <a:avLst/>
            </a:prstGeom>
          </p:spPr>
        </p:pic>
        <p:sp>
          <p:nvSpPr>
            <p:cNvPr id="348" name="Rectangle 347"/>
            <p:cNvSpPr/>
            <p:nvPr/>
          </p:nvSpPr>
          <p:spPr>
            <a:xfrm>
              <a:off x="26604568" y="12614605"/>
              <a:ext cx="2545081" cy="547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25984869" y="13131225"/>
            <a:ext cx="1824346" cy="584775"/>
            <a:chOff x="21317235" y="14850285"/>
            <a:chExt cx="1824346" cy="584775"/>
          </a:xfrm>
        </p:grpSpPr>
        <p:cxnSp>
          <p:nvCxnSpPr>
            <p:cNvPr id="342" name="Straight Arrow Connector 341"/>
            <p:cNvCxnSpPr/>
            <p:nvPr/>
          </p:nvCxnSpPr>
          <p:spPr>
            <a:xfrm flipV="1">
              <a:off x="22659245" y="14908433"/>
              <a:ext cx="366137" cy="651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TextBox 339"/>
            <p:cNvSpPr txBox="1"/>
            <p:nvPr/>
          </p:nvSpPr>
          <p:spPr>
            <a:xfrm>
              <a:off x="21317235" y="14850285"/>
              <a:ext cx="1824346" cy="58477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10 mA e-</a:t>
              </a:r>
              <a:endParaRPr lang="en-US" sz="3200" dirty="0"/>
            </a:p>
          </p:txBody>
        </p:sp>
      </p:grpSp>
      <p:cxnSp>
        <p:nvCxnSpPr>
          <p:cNvPr id="418" name="Straight Arrow Connector 417"/>
          <p:cNvCxnSpPr/>
          <p:nvPr/>
        </p:nvCxnSpPr>
        <p:spPr>
          <a:xfrm>
            <a:off x="26062937" y="13915752"/>
            <a:ext cx="18578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>
            <a:off x="27283829" y="13189373"/>
            <a:ext cx="4823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/>
          <p:cNvCxnSpPr/>
          <p:nvPr/>
        </p:nvCxnSpPr>
        <p:spPr>
          <a:xfrm>
            <a:off x="39904767" y="13182600"/>
            <a:ext cx="4823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xtBox 382"/>
          <p:cNvSpPr txBox="1"/>
          <p:nvPr/>
        </p:nvSpPr>
        <p:spPr>
          <a:xfrm>
            <a:off x="26104713" y="12573000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electrons</a:t>
            </a:r>
            <a:endParaRPr lang="en-US" sz="2400" dirty="0"/>
          </a:p>
        </p:txBody>
      </p:sp>
      <p:sp>
        <p:nvSpPr>
          <p:cNvPr id="424" name="TextBox 423"/>
          <p:cNvSpPr txBox="1"/>
          <p:nvPr/>
        </p:nvSpPr>
        <p:spPr>
          <a:xfrm>
            <a:off x="38666037" y="12573000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positrons</a:t>
            </a:r>
            <a:endParaRPr lang="en-US" sz="2400" dirty="0"/>
          </a:p>
        </p:txBody>
      </p:sp>
      <p:grpSp>
        <p:nvGrpSpPr>
          <p:cNvPr id="386" name="Group 385"/>
          <p:cNvGrpSpPr/>
          <p:nvPr/>
        </p:nvGrpSpPr>
        <p:grpSpPr>
          <a:xfrm>
            <a:off x="133667" y="14669862"/>
            <a:ext cx="17577436" cy="7885338"/>
            <a:chOff x="133667" y="14782800"/>
            <a:chExt cx="17577436" cy="7885338"/>
          </a:xfrm>
        </p:grpSpPr>
        <p:sp>
          <p:nvSpPr>
            <p:cNvPr id="287" name="TextBox 286"/>
            <p:cNvSpPr txBox="1"/>
            <p:nvPr/>
          </p:nvSpPr>
          <p:spPr>
            <a:xfrm>
              <a:off x="9066401" y="14908433"/>
              <a:ext cx="74606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Strained </a:t>
              </a:r>
              <a:r>
                <a:rPr lang="en-US" sz="2400" dirty="0" err="1"/>
                <a:t>Superlattice</a:t>
              </a:r>
              <a:r>
                <a:rPr lang="en-US" sz="2400" dirty="0"/>
                <a:t> with Distributed Bragg Reflector</a:t>
              </a:r>
              <a:endParaRPr lang="en-US" sz="2400" dirty="0"/>
            </a:p>
          </p:txBody>
        </p:sp>
        <p:pic>
          <p:nvPicPr>
            <p:cNvPr id="2055" name="Picture 2054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499516" y="15320542"/>
              <a:ext cx="8445131" cy="7007482"/>
            </a:xfrm>
            <a:prstGeom prst="rect">
              <a:avLst/>
            </a:prstGeom>
          </p:spPr>
        </p:pic>
        <p:sp>
          <p:nvSpPr>
            <p:cNvPr id="286" name="TextBox 285"/>
            <p:cNvSpPr txBox="1"/>
            <p:nvPr/>
          </p:nvSpPr>
          <p:spPr>
            <a:xfrm>
              <a:off x="2946049" y="14874824"/>
              <a:ext cx="3044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Strained </a:t>
              </a:r>
              <a:r>
                <a:rPr lang="en-US" sz="2400" dirty="0" err="1"/>
                <a:t>Superlattice</a:t>
              </a:r>
              <a:endParaRPr lang="en-US" sz="2400" dirty="0"/>
            </a:p>
          </p:txBody>
        </p:sp>
        <p:pic>
          <p:nvPicPr>
            <p:cNvPr id="2056" name="Picture 205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85579" y="15320543"/>
              <a:ext cx="7948821" cy="6887079"/>
            </a:xfrm>
            <a:prstGeom prst="rect">
              <a:avLst/>
            </a:prstGeom>
          </p:spPr>
        </p:pic>
        <p:grpSp>
          <p:nvGrpSpPr>
            <p:cNvPr id="2065" name="Group 2064"/>
            <p:cNvGrpSpPr/>
            <p:nvPr/>
          </p:nvGrpSpPr>
          <p:grpSpPr>
            <a:xfrm>
              <a:off x="16826594" y="15422546"/>
              <a:ext cx="849222" cy="2362200"/>
              <a:chOff x="19749189" y="16306800"/>
              <a:chExt cx="862301" cy="2362200"/>
            </a:xfrm>
          </p:grpSpPr>
          <p:cxnSp>
            <p:nvCxnSpPr>
              <p:cNvPr id="336" name="Straight Connector 335"/>
              <p:cNvCxnSpPr/>
              <p:nvPr/>
            </p:nvCxnSpPr>
            <p:spPr>
              <a:xfrm>
                <a:off x="19749189" y="16306800"/>
                <a:ext cx="8623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7" name="Up-Down Arrow 2056"/>
              <p:cNvSpPr/>
              <p:nvPr/>
            </p:nvSpPr>
            <p:spPr>
              <a:xfrm>
                <a:off x="19864200" y="16349695"/>
                <a:ext cx="632279" cy="2280722"/>
              </a:xfrm>
              <a:prstGeom prst="upDownArrow">
                <a:avLst/>
              </a:prstGeom>
              <a:solidFill>
                <a:srgbClr val="FC9F8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2059" name="Straight Connector 2058"/>
              <p:cNvCxnSpPr/>
              <p:nvPr/>
            </p:nvCxnSpPr>
            <p:spPr>
              <a:xfrm>
                <a:off x="19749189" y="18669000"/>
                <a:ext cx="8623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0" name="TextBox 2059"/>
              <p:cNvSpPr txBox="1"/>
              <p:nvPr/>
            </p:nvSpPr>
            <p:spPr>
              <a:xfrm rot="16200000">
                <a:off x="19317765" y="17346731"/>
                <a:ext cx="1725152" cy="343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Light stored here</a:t>
                </a:r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133667" y="14782800"/>
              <a:ext cx="17577436" cy="788533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0"/>
                </a:spcBef>
                <a:spcAft>
                  <a:spcPts val="300"/>
                </a:spcAft>
              </a:pPr>
              <a:endParaRPr lang="en-US" sz="2801" dirty="0">
                <a:solidFill>
                  <a:schemeClr val="tx1"/>
                </a:solidFill>
              </a:endParaRPr>
            </a:p>
            <a:p>
              <a:pPr>
                <a:spcBef>
                  <a:spcPts val="0"/>
                </a:spcBef>
                <a:spcAft>
                  <a:spcPts val="300"/>
                </a:spcAft>
              </a:pPr>
              <a:endParaRPr lang="en-US" sz="2801" dirty="0">
                <a:solidFill>
                  <a:schemeClr val="tx1"/>
                </a:solidFill>
              </a:endParaRPr>
            </a:p>
            <a:p>
              <a:pPr>
                <a:spcBef>
                  <a:spcPts val="0"/>
                </a:spcBef>
                <a:spcAft>
                  <a:spcPts val="30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  <a:p>
              <a:pPr>
                <a:spcBef>
                  <a:spcPts val="0"/>
                </a:spcBef>
                <a:spcAft>
                  <a:spcPts val="300"/>
                </a:spcAft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1498799" y="22169735"/>
              <a:ext cx="14503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SVT Associates, 7620 </a:t>
              </a:r>
              <a:r>
                <a:rPr lang="en-US" sz="2400" dirty="0"/>
                <a:t>Executive </a:t>
              </a:r>
              <a:r>
                <a:rPr lang="en-US" sz="2400" dirty="0" smtClean="0"/>
                <a:t>Dr., </a:t>
              </a:r>
              <a:r>
                <a:rPr lang="en-US" sz="2400" dirty="0"/>
                <a:t>Eden Prairie, MN </a:t>
              </a:r>
              <a:r>
                <a:rPr lang="en-US" sz="2400" dirty="0" smtClean="0"/>
                <a:t>55344 - </a:t>
              </a:r>
              <a:r>
                <a:rPr lang="en-US" sz="2400" dirty="0"/>
                <a:t>pioneered these designs, grown via </a:t>
              </a:r>
              <a:r>
                <a:rPr lang="en-US" sz="2400" dirty="0" smtClean="0"/>
                <a:t>MBE </a:t>
              </a:r>
              <a:endParaRPr lang="en-US" sz="2400" dirty="0"/>
            </a:p>
          </p:txBody>
        </p:sp>
      </p:grpSp>
      <p:sp>
        <p:nvSpPr>
          <p:cNvPr id="385" name="TextBox 384"/>
          <p:cNvSpPr txBox="1"/>
          <p:nvPr/>
        </p:nvSpPr>
        <p:spPr>
          <a:xfrm>
            <a:off x="26894847" y="14613417"/>
            <a:ext cx="26516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diabatic focusing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13719</TotalTime>
  <Words>778</Words>
  <Application>Microsoft Office PowerPoint</Application>
  <PresentationFormat>Custom</PresentationFormat>
  <Paragraphs>144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Matthew Poelker</cp:lastModifiedBy>
  <cp:revision>697</cp:revision>
  <cp:lastPrinted>2023-02-24T20:55:35Z</cp:lastPrinted>
  <dcterms:created xsi:type="dcterms:W3CDTF">2012-07-12T18:27:22Z</dcterms:created>
  <dcterms:modified xsi:type="dcterms:W3CDTF">2023-02-27T19:32:32Z</dcterms:modified>
</cp:coreProperties>
</file>