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26" r:id="rId2"/>
    <p:sldId id="483" r:id="rId3"/>
    <p:sldId id="512" r:id="rId4"/>
    <p:sldId id="429" r:id="rId5"/>
    <p:sldId id="439" r:id="rId6"/>
    <p:sldId id="513" r:id="rId7"/>
    <p:sldId id="514" r:id="rId8"/>
    <p:sldId id="516" r:id="rId9"/>
    <p:sldId id="515" r:id="rId10"/>
    <p:sldId id="506" r:id="rId11"/>
    <p:sldId id="508" r:id="rId12"/>
    <p:sldId id="510" r:id="rId13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F0D2F0"/>
    <a:srgbClr val="F8CAF8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23" Type="http://schemas.openxmlformats.org/officeDocument/2006/relationships/image" Target="../media/image8.jpeg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April 16,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5224" r="7001" b="33779"/>
          <a:stretch/>
        </p:blipFill>
        <p:spPr>
          <a:xfrm>
            <a:off x="653791" y="617014"/>
            <a:ext cx="7863840" cy="3017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FEL Gun Test Stand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" y="3634534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362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2" y="-1027004"/>
            <a:ext cx="5834683" cy="901966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10658" y="3148461"/>
            <a:ext cx="1830070" cy="502920"/>
            <a:chOff x="0" y="0"/>
            <a:chExt cx="11734800" cy="32866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74"/>
            <a:stretch/>
          </p:blipFill>
          <p:spPr bwMode="auto">
            <a:xfrm>
              <a:off x="3200398" y="0"/>
              <a:ext cx="8534402" cy="328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76" b="10473"/>
            <a:stretch/>
          </p:blipFill>
          <p:spPr bwMode="auto">
            <a:xfrm>
              <a:off x="0" y="0"/>
              <a:ext cx="3886201" cy="294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7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726754"/>
              </p:ext>
            </p:extLst>
          </p:nvPr>
        </p:nvGraphicFramePr>
        <p:xfrm>
          <a:off x="566641" y="891152"/>
          <a:ext cx="6639376" cy="57822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0075"/>
                <a:gridCol w="2429301"/>
              </a:tblGrid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Procurements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Item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Approximate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</a:rPr>
                        <a:t> C</a:t>
                      </a:r>
                      <a:r>
                        <a:rPr lang="en-US" sz="1600" b="1" dirty="0" smtClean="0">
                          <a:effectLst/>
                          <a:latin typeface="+mn-lt"/>
                        </a:rPr>
                        <a:t>ost ($k)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Solenoid magnet or Helmholtz coil-pair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Power supply for gun magnet (500A/150V)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Skew quadrupole magnets (x3 sets)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Cameras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2.4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PC for cameras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Switcher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YAG viewer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Multislit (1)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Single slit (x2)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Stepper motor translation stages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50% postdoc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75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  <a:latin typeface="+mn-lt"/>
                        </a:rPr>
                        <a:t>Total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</a:rPr>
                        <a:t>217.4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Labor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Magnet design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Mechanical design for magnets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Mechanical design for slits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 wk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282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ASTRA modeling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wk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4"/>
            <a:ext cx="8787114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Cooling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Electron </a:t>
            </a:r>
            <a:r>
              <a:rPr lang="en-US" sz="3200" dirty="0"/>
              <a:t>B</a:t>
            </a:r>
            <a:r>
              <a:rPr lang="en-US" sz="3200" dirty="0" smtClean="0"/>
              <a:t>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Generation of 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Proposed Measurements: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Mechanical angular </a:t>
            </a:r>
            <a:r>
              <a:rPr lang="en-US" sz="2400" dirty="0"/>
              <a:t>m</a:t>
            </a:r>
            <a:r>
              <a:rPr lang="en-US" sz="2400" dirty="0" smtClean="0"/>
              <a:t>omentum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Round-to-Flat </a:t>
            </a:r>
            <a:r>
              <a:rPr lang="en-US" sz="2400" dirty="0"/>
              <a:t>B</a:t>
            </a:r>
            <a:r>
              <a:rPr lang="en-US" sz="2400" dirty="0" smtClean="0"/>
              <a:t>eam (RTFB) transformation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Magnetized beam transport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Magnetized photocathode lifetime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400" dirty="0" smtClean="0"/>
              <a:t>Beam halo and beam </a:t>
            </a:r>
            <a:r>
              <a:rPr lang="en-US" sz="2400" dirty="0"/>
              <a:t>l</a:t>
            </a:r>
            <a:r>
              <a:rPr lang="en-US" sz="2400" dirty="0" smtClean="0"/>
              <a:t>oss</a:t>
            </a: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Work Place: FEL Gun Test Stand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7339"/>
              </p:ext>
            </p:extLst>
          </p:nvPr>
        </p:nvGraphicFramePr>
        <p:xfrm>
          <a:off x="133129" y="5190664"/>
          <a:ext cx="1537302" cy="54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8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" y="5190664"/>
                        <a:ext cx="1537302" cy="5478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641555" y="4083938"/>
            <a:ext cx="2339878" cy="814324"/>
          </a:xfrm>
          <a:prstGeom prst="wedgeRoundRectCallout">
            <a:avLst>
              <a:gd name="adj1" fmla="val -60944"/>
              <a:gd name="adj2" fmla="val -5495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45267"/>
              </p:ext>
            </p:extLst>
          </p:nvPr>
        </p:nvGraphicFramePr>
        <p:xfrm>
          <a:off x="2742266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9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66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0.95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86603"/>
              </p:ext>
            </p:extLst>
          </p:nvPr>
        </p:nvGraphicFramePr>
        <p:xfrm>
          <a:off x="5543624" y="5157052"/>
          <a:ext cx="1948997" cy="58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0" name="Equation" r:id="rId7" imgW="876240" imgH="253800" progId="Equation.3">
                  <p:embed/>
                </p:oleObj>
              </mc:Choice>
              <mc:Fallback>
                <p:oleObj name="Equation" r:id="rId7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157052"/>
                        <a:ext cx="1948997" cy="581441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87489"/>
              </p:ext>
            </p:extLst>
          </p:nvPr>
        </p:nvGraphicFramePr>
        <p:xfrm>
          <a:off x="5543624" y="5907960"/>
          <a:ext cx="141980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1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4" y="5907960"/>
                        <a:ext cx="1419809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01734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07960"/>
                <a:ext cx="1914915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1911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528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412610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2" name="Equation" r:id="rId19" imgW="723600" imgH="457200" progId="Equation.3">
                    <p:embed/>
                  </p:oleObj>
                </mc:Choice>
                <mc:Fallback>
                  <p:oleObj name="Equation" r:id="rId19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37470" y="741341"/>
            <a:ext cx="8539373" cy="2895796"/>
            <a:chOff x="137470" y="741341"/>
            <a:chExt cx="8539373" cy="2895796"/>
          </a:xfrm>
        </p:grpSpPr>
        <p:grpSp>
          <p:nvGrpSpPr>
            <p:cNvPr id="13" name="Group 12"/>
            <p:cNvGrpSpPr/>
            <p:nvPr/>
          </p:nvGrpSpPr>
          <p:grpSpPr>
            <a:xfrm>
              <a:off x="137470" y="741341"/>
              <a:ext cx="8370417" cy="2866980"/>
              <a:chOff x="141905" y="574720"/>
              <a:chExt cx="8370417" cy="286698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41905" y="723900"/>
                <a:ext cx="1168400" cy="700024"/>
              </a:xfrm>
              <a:prstGeom prst="wedgeRoundRectCallout">
                <a:avLst>
                  <a:gd name="adj1" fmla="val -12202"/>
                  <a:gd name="adj2" fmla="val 62872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548058" y="574720"/>
                <a:ext cx="2821689" cy="2866980"/>
                <a:chOff x="4576061" y="571500"/>
                <a:chExt cx="2821689" cy="286698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4576061" y="571500"/>
                  <a:ext cx="2821689" cy="2866980"/>
                  <a:chOff x="6125461" y="609600"/>
                  <a:chExt cx="2821689" cy="286698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125461" y="2527300"/>
                    <a:ext cx="2691281" cy="949280"/>
                    <a:chOff x="84772" y="2527300"/>
                    <a:chExt cx="1572578" cy="949280"/>
                  </a:xfrm>
                </p:grpSpPr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171450" y="2527300"/>
                      <a:ext cx="1485900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arrow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Arc 22"/>
                    <p:cNvSpPr/>
                    <p:nvPr/>
                  </p:nvSpPr>
                  <p:spPr bwMode="auto">
                    <a:xfrm>
                      <a:off x="84772" y="3070180"/>
                      <a:ext cx="274685" cy="406400"/>
                    </a:xfrm>
                    <a:prstGeom prst="arc">
                      <a:avLst>
                        <a:gd name="adj1" fmla="val 11015129"/>
                        <a:gd name="adj2" fmla="val 17818162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sp>
                <p:nvSpPr>
                  <p:cNvPr id="25" name="Rounded Rectangular Callout 24"/>
                  <p:cNvSpPr/>
                  <p:nvPr/>
                </p:nvSpPr>
                <p:spPr bwMode="auto">
                  <a:xfrm>
                    <a:off x="7232650" y="609600"/>
                    <a:ext cx="1168400" cy="700024"/>
                  </a:xfrm>
                  <a:prstGeom prst="wedgeRoundRectCallout">
                    <a:avLst>
                      <a:gd name="adj1" fmla="val -29594"/>
                      <a:gd name="adj2" fmla="val 71943"/>
                      <a:gd name="adj3" fmla="val 16667"/>
                    </a:avLst>
                  </a:prstGeom>
                  <a:noFill/>
                  <a:ln w="95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dirty="0" smtClean="0"/>
                      <a:t>Cooling 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rPr>
                      <a:t>Solenoid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6273800" y="15367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6292850" y="3289300"/>
                    <a:ext cx="2654300" cy="152400"/>
                  </a:xfrm>
                  <a:prstGeom prst="rect">
                    <a:avLst/>
                  </a:prstGeom>
                  <a:pattFill prst="lt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pic>
              <p:nvPicPr>
                <p:cNvPr id="68" name="Picture 9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85" b="48422"/>
                <a:stretch/>
              </p:blipFill>
              <p:spPr bwMode="auto">
                <a:xfrm>
                  <a:off x="4576062" y="2108715"/>
                  <a:ext cx="2705100" cy="329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 smtClean="0"/>
              <a:t>Bunched Magnetized Gun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48196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48196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11650" r="-41747" b="-20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Generation of Magnetized Beam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7519862" y="4419516"/>
            <a:ext cx="1382152" cy="756536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Focusing Solenoids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1410"/>
            <a:ext cx="2082120" cy="783346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1061409"/>
            <a:ext cx="48722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Cathode Solenoid: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beam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Focusing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For magnetized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2" y="3667291"/>
            <a:ext cx="4025022" cy="301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Proposed Beamline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95084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100 – 1000 ps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Repetition Rate: 4.76 – 476 MHz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30 </a:t>
                </a:r>
                <a:r>
                  <a:rPr lang="en-US" sz="2000" dirty="0" smtClean="0"/>
                  <a:t>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95084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62" y="666771"/>
            <a:ext cx="43100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Measurements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5573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6"/>
            <a:ext cx="8904849" cy="5950633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Cross 2 </a:t>
            </a:r>
            <a:r>
              <a:rPr lang="en-US" dirty="0"/>
              <a:t>will be equipped with a horizontal and vertical </a:t>
            </a:r>
            <a:r>
              <a:rPr lang="en-US" dirty="0" smtClean="0"/>
              <a:t>slits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Measure size </a:t>
            </a:r>
            <a:r>
              <a:rPr lang="en-US" dirty="0"/>
              <a:t>of </a:t>
            </a:r>
            <a:r>
              <a:rPr lang="en-US" dirty="0" smtClean="0"/>
              <a:t>emittance </a:t>
            </a:r>
            <a:r>
              <a:rPr lang="en-US" dirty="0"/>
              <a:t>dominated beamlets passed </a:t>
            </a:r>
            <a:r>
              <a:rPr lang="en-US" dirty="0" smtClean="0"/>
              <a:t>through slits, </a:t>
            </a:r>
            <a:r>
              <a:rPr lang="en-US" dirty="0"/>
              <a:t>after </a:t>
            </a:r>
            <a:r>
              <a:rPr lang="en-US" dirty="0" smtClean="0"/>
              <a:t>drift </a:t>
            </a:r>
            <a:r>
              <a:rPr lang="en-US" dirty="0"/>
              <a:t>distance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smtClean="0"/>
              <a:t>with </a:t>
            </a:r>
            <a:r>
              <a:rPr lang="en-US" dirty="0"/>
              <a:t>YAG viewer in </a:t>
            </a:r>
            <a:r>
              <a:rPr lang="en-US" dirty="0" smtClean="0"/>
              <a:t>Cross 3</a:t>
            </a:r>
            <a:endParaRPr lang="en-US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Assume horizontal </a:t>
            </a:r>
            <a:r>
              <a:rPr lang="en-US" dirty="0"/>
              <a:t>beam radius measured at </a:t>
            </a:r>
            <a:r>
              <a:rPr lang="en-US" dirty="0" smtClean="0"/>
              <a:t>Cross 2 </a:t>
            </a:r>
            <a:r>
              <a:rPr lang="en-US" dirty="0"/>
              <a:t>is σ</a:t>
            </a:r>
            <a:r>
              <a:rPr lang="en-US" baseline="-25000" dirty="0"/>
              <a:t>2h</a:t>
            </a:r>
            <a:r>
              <a:rPr lang="en-US" dirty="0"/>
              <a:t> and </a:t>
            </a:r>
            <a:r>
              <a:rPr lang="en-US" dirty="0" smtClean="0"/>
              <a:t>horizontal </a:t>
            </a:r>
            <a:r>
              <a:rPr lang="en-US" dirty="0"/>
              <a:t>radius of </a:t>
            </a:r>
            <a:r>
              <a:rPr lang="en-US" dirty="0" smtClean="0"/>
              <a:t>beamlet at Cross 3 </a:t>
            </a:r>
            <a:r>
              <a:rPr lang="en-US" dirty="0"/>
              <a:t>is σ</a:t>
            </a:r>
            <a:r>
              <a:rPr lang="en-US" baseline="-25000" dirty="0"/>
              <a:t>3h </a:t>
            </a:r>
            <a:r>
              <a:rPr lang="en-US" dirty="0" smtClean="0"/>
              <a:t>when vertical </a:t>
            </a:r>
            <a:r>
              <a:rPr lang="en-US" dirty="0"/>
              <a:t>slit is inserted at </a:t>
            </a:r>
            <a:r>
              <a:rPr lang="en-US" dirty="0" smtClean="0"/>
              <a:t>Cross 2</a:t>
            </a:r>
            <a:r>
              <a:rPr lang="en-US" dirty="0"/>
              <a:t>, then </a:t>
            </a:r>
            <a:r>
              <a:rPr lang="en-US" dirty="0" smtClean="0"/>
              <a:t>horizontal </a:t>
            </a:r>
            <a:r>
              <a:rPr lang="en-US" dirty="0"/>
              <a:t>emittance is</a:t>
            </a: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Similarly, measure vertical emittance using </a:t>
            </a:r>
            <a:r>
              <a:rPr lang="en-US" dirty="0"/>
              <a:t>horizontal </a:t>
            </a:r>
            <a:r>
              <a:rPr lang="en-US" dirty="0" smtClean="0"/>
              <a:t>slit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20288"/>
              </p:ext>
            </p:extLst>
          </p:nvPr>
        </p:nvGraphicFramePr>
        <p:xfrm>
          <a:off x="3357848" y="5594825"/>
          <a:ext cx="2265030" cy="5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3" imgW="1041120" imgH="241200" progId="Equation.3">
                  <p:embed/>
                </p:oleObj>
              </mc:Choice>
              <mc:Fallback>
                <p:oleObj name="Equation" r:id="rId3" imgW="10411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848" y="5594825"/>
                        <a:ext cx="2265030" cy="593300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52172"/>
              </p:ext>
            </p:extLst>
          </p:nvPr>
        </p:nvGraphicFramePr>
        <p:xfrm>
          <a:off x="2619375" y="1746250"/>
          <a:ext cx="235743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Equation" r:id="rId5" imgW="838080" imgH="469800" progId="Equation.3">
                  <p:embed/>
                </p:oleObj>
              </mc:Choice>
              <mc:Fallback>
                <p:oleObj name="Equation" r:id="rId5" imgW="8380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1746250"/>
                        <a:ext cx="2357438" cy="1163638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6"/>
            <a:ext cx="8904849" cy="5950633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</a:t>
            </a:r>
            <a:r>
              <a:rPr lang="en-US" dirty="0" smtClean="0"/>
              <a:t>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</a:t>
            </a:r>
            <a:r>
              <a:rPr lang="en-US" dirty="0" smtClean="0"/>
              <a:t>photocathode lifetime versus solenoid field </a:t>
            </a:r>
            <a:r>
              <a:rPr lang="en-US" dirty="0"/>
              <a:t>at high currents (up to 30 mA) and high voltages (200 – 350 kV</a:t>
            </a:r>
            <a:r>
              <a:rPr lang="en-US" dirty="0" smtClean="0"/>
              <a:t>) limited by HV supplies we have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</a:t>
            </a:r>
            <a:r>
              <a:rPr lang="en-US" dirty="0" smtClean="0"/>
              <a:t>magnetization:</a:t>
            </a:r>
            <a:endParaRPr lang="en-US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 smtClean="0"/>
              <a:t>Monitor vacuum using </a:t>
            </a:r>
            <a:r>
              <a:rPr lang="en-US" sz="2400" dirty="0"/>
              <a:t>ion pumps </a:t>
            </a:r>
            <a:r>
              <a:rPr lang="en-US" sz="2400" dirty="0" smtClean="0"/>
              <a:t>with </a:t>
            </a:r>
            <a:r>
              <a:rPr lang="en-US" sz="2400" dirty="0"/>
              <a:t>very sensitive current </a:t>
            </a:r>
            <a:r>
              <a:rPr lang="en-US" sz="2400" dirty="0" smtClean="0"/>
              <a:t>readback</a:t>
            </a:r>
            <a:endParaRPr lang="en-US" sz="2400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 smtClean="0"/>
              <a:t>Measure radiation with </a:t>
            </a:r>
            <a:r>
              <a:rPr lang="en-US" sz="2400" dirty="0"/>
              <a:t>x-ray detectors placed around </a:t>
            </a:r>
            <a:r>
              <a:rPr lang="en-US" sz="2400" dirty="0" smtClean="0"/>
              <a:t>gun </a:t>
            </a:r>
            <a:r>
              <a:rPr lang="en-US" sz="2400" dirty="0"/>
              <a:t>and </a:t>
            </a:r>
            <a:r>
              <a:rPr lang="en-US" sz="2400" dirty="0" smtClean="0"/>
              <a:t>beamline</a:t>
            </a:r>
            <a:endParaRPr lang="en-US" sz="2400" dirty="0"/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2400" dirty="0"/>
              <a:t>M</a:t>
            </a:r>
            <a:r>
              <a:rPr lang="en-US" sz="2400" dirty="0" smtClean="0"/>
              <a:t>easure </a:t>
            </a:r>
            <a:r>
              <a:rPr lang="en-US" sz="2400" dirty="0"/>
              <a:t>beam intercepted </a:t>
            </a:r>
            <a:r>
              <a:rPr lang="en-US" sz="2400" dirty="0" smtClean="0"/>
              <a:t>at </a:t>
            </a:r>
            <a:r>
              <a:rPr lang="en-US" sz="2400" dirty="0"/>
              <a:t>floating </a:t>
            </a:r>
            <a:r>
              <a:rPr lang="en-US" sz="2400" dirty="0" smtClean="0"/>
              <a:t>anode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9218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30143</TotalTime>
  <Words>655</Words>
  <Application>Microsoft Office PowerPoint</Application>
  <PresentationFormat>On-screen Show (4:3)</PresentationFormat>
  <Paragraphs>162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Ops Review 2010</vt:lpstr>
      <vt:lpstr>Equation</vt:lpstr>
      <vt:lpstr>Generation and Characterization of Magnetized Bunched Electron Beam from DC Photogun for  MEIC Cooler</vt:lpstr>
      <vt:lpstr>Outline</vt:lpstr>
      <vt:lpstr>PowerPoint Presentation</vt:lpstr>
      <vt:lpstr>Bunched Magnetized Gun Requirements</vt:lpstr>
      <vt:lpstr>Generation of Magnetized Beam</vt:lpstr>
      <vt:lpstr>PowerPoint Presentation</vt:lpstr>
      <vt:lpstr>Proposed Measurements</vt:lpstr>
      <vt:lpstr>PowerPoint Presentation</vt:lpstr>
      <vt:lpstr>PowerPoint Presentation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1474</cp:revision>
  <cp:lastPrinted>2014-01-09T17:51:36Z</cp:lastPrinted>
  <dcterms:created xsi:type="dcterms:W3CDTF">2010-09-20T13:48:43Z</dcterms:created>
  <dcterms:modified xsi:type="dcterms:W3CDTF">2015-04-23T14:53:44Z</dcterms:modified>
</cp:coreProperties>
</file>