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7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hannon\Documents\Hannon\CEBAF%20Injector\cebaf_data\bunblenchopscan2014\HALL_A_LASER\Bunchlengt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Slit Scan Results July 2015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780128814714894"/>
          <c:y val="0.14275673558754967"/>
          <c:w val="0.80705133692891595"/>
          <c:h val="0.70030796142254237"/>
        </c:manualLayout>
      </c:layout>
      <c:scatterChart>
        <c:scatterStyle val="lineMarker"/>
        <c:varyColors val="0"/>
        <c:ser>
          <c:idx val="0"/>
          <c:order val="0"/>
          <c:tx>
            <c:v>A laser 249.5 MHz</c:v>
          </c:tx>
          <c:spPr>
            <a:ln w="28575">
              <a:noFill/>
            </a:ln>
          </c:spPr>
          <c:xVal>
            <c:numRef>
              <c:f>Sheet1!$B$9:$B$19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65</c:v>
                </c:pt>
                <c:pt idx="9">
                  <c:v>80</c:v>
                </c:pt>
                <c:pt idx="10">
                  <c:v>100</c:v>
                </c:pt>
              </c:numCache>
            </c:numRef>
          </c:xVal>
          <c:yVal>
            <c:numRef>
              <c:f>Sheet1!$C$9:$C$19</c:f>
              <c:numCache>
                <c:formatCode>General</c:formatCode>
                <c:ptCount val="11"/>
                <c:pt idx="0">
                  <c:v>62.3</c:v>
                </c:pt>
                <c:pt idx="1">
                  <c:v>67.099999999999994</c:v>
                </c:pt>
                <c:pt idx="2">
                  <c:v>72.400000000000006</c:v>
                </c:pt>
                <c:pt idx="3">
                  <c:v>82.4</c:v>
                </c:pt>
                <c:pt idx="4">
                  <c:v>102.4</c:v>
                </c:pt>
                <c:pt idx="5">
                  <c:v>119.2</c:v>
                </c:pt>
                <c:pt idx="6">
                  <c:v>133.30000000000001</c:v>
                </c:pt>
                <c:pt idx="7">
                  <c:v>146.5</c:v>
                </c:pt>
                <c:pt idx="8">
                  <c:v>157.5</c:v>
                </c:pt>
                <c:pt idx="9">
                  <c:v>169.3</c:v>
                </c:pt>
                <c:pt idx="10">
                  <c:v>183.7</c:v>
                </c:pt>
              </c:numCache>
            </c:numRef>
          </c:yVal>
          <c:smooth val="0"/>
        </c:ser>
        <c:ser>
          <c:idx val="1"/>
          <c:order val="1"/>
          <c:tx>
            <c:v>B laser at 499 MHz</c:v>
          </c:tx>
          <c:spPr>
            <a:ln w="28575">
              <a:noFill/>
            </a:ln>
          </c:spPr>
          <c:xVal>
            <c:numRef>
              <c:f>Sheet1!$D$9:$D$14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</c:numCache>
            </c:numRef>
          </c:xVal>
          <c:yVal>
            <c:numRef>
              <c:f>Sheet1!$E$9:$E$14</c:f>
              <c:numCache>
                <c:formatCode>General</c:formatCode>
                <c:ptCount val="6"/>
                <c:pt idx="0">
                  <c:v>49.6</c:v>
                </c:pt>
                <c:pt idx="1">
                  <c:v>59</c:v>
                </c:pt>
                <c:pt idx="2">
                  <c:v>75.3</c:v>
                </c:pt>
                <c:pt idx="3">
                  <c:v>98.3</c:v>
                </c:pt>
                <c:pt idx="4">
                  <c:v>116.8</c:v>
                </c:pt>
                <c:pt idx="5">
                  <c:v>133.80000000000001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490496"/>
        <c:axId val="82492416"/>
      </c:scatterChart>
      <c:valAx>
        <c:axId val="82490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 Current (uA)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2492416"/>
        <c:crosses val="autoZero"/>
        <c:crossBetween val="midCat"/>
      </c:valAx>
      <c:valAx>
        <c:axId val="824924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Bunchlength FWHM</a:t>
                </a:r>
                <a:r>
                  <a:rPr lang="en-US" baseline="0"/>
                  <a:t> (ps)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24904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3180907942062794"/>
          <c:y val="0.61713552311417841"/>
          <c:w val="0.4129160591037232"/>
          <c:h val="0.1872903441897231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38017643627879"/>
          <c:y val="5.2315036099720762E-2"/>
          <c:w val="0.79450482514037224"/>
          <c:h val="0.85563438957504456"/>
        </c:manualLayout>
      </c:layout>
      <c:scatterChart>
        <c:scatterStyle val="smoothMarker"/>
        <c:varyColors val="0"/>
        <c:ser>
          <c:idx val="10"/>
          <c:order val="0"/>
          <c:tx>
            <c:strRef>
              <c:f>'ALL SIMS'!$Y$5:$Y$6</c:f>
              <c:strCache>
                <c:ptCount val="1"/>
                <c:pt idx="0">
                  <c:v>n=7_43 Fit FWHM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'ALL SIMS'!$A$7:$A$12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</c:numCache>
            </c:numRef>
          </c:xVal>
          <c:yVal>
            <c:numRef>
              <c:f>'ALL SIMS'!$Y$7:$Y$12</c:f>
              <c:numCache>
                <c:formatCode>General</c:formatCode>
                <c:ptCount val="6"/>
                <c:pt idx="0">
                  <c:v>44.511400000000002</c:v>
                </c:pt>
                <c:pt idx="1">
                  <c:v>55.2592</c:v>
                </c:pt>
                <c:pt idx="2">
                  <c:v>69.9422</c:v>
                </c:pt>
                <c:pt idx="3">
                  <c:v>90.834199999999996</c:v>
                </c:pt>
                <c:pt idx="4">
                  <c:v>107.59869999999999</c:v>
                </c:pt>
                <c:pt idx="5">
                  <c:v>122.3369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'ALL SIMS'!$G$5</c:f>
              <c:strCache>
                <c:ptCount val="1"/>
                <c:pt idx="0">
                  <c:v>Decon Fit</c:v>
                </c:pt>
              </c:strCache>
            </c:strRef>
          </c:tx>
          <c:spPr>
            <a:ln w="28575">
              <a:noFill/>
            </a:ln>
          </c:spPr>
          <c:xVal>
            <c:numRef>
              <c:f>'ALL SIMS'!$A$7:$A$12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</c:numCache>
            </c:numRef>
          </c:xVal>
          <c:yVal>
            <c:numRef>
              <c:f>'ALL SIMS'!$G$7:$G$12</c:f>
              <c:numCache>
                <c:formatCode>0.0000</c:formatCode>
                <c:ptCount val="6"/>
                <c:pt idx="0">
                  <c:v>44.448105361758671</c:v>
                </c:pt>
                <c:pt idx="1">
                  <c:v>53.360945344043522</c:v>
                </c:pt>
                <c:pt idx="2">
                  <c:v>67.447437786768461</c:v>
                </c:pt>
                <c:pt idx="3">
                  <c:v>89.872468772644723</c:v>
                </c:pt>
                <c:pt idx="4">
                  <c:v>107.62779302187703</c:v>
                </c:pt>
                <c:pt idx="5">
                  <c:v>124.01804629266661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273024"/>
        <c:axId val="82274944"/>
      </c:scatterChart>
      <c:valAx>
        <c:axId val="82273024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2274944"/>
        <c:crosses val="autoZero"/>
        <c:crossBetween val="midCat"/>
      </c:valAx>
      <c:valAx>
        <c:axId val="82274944"/>
        <c:scaling>
          <c:orientation val="minMax"/>
          <c:max val="120"/>
          <c:min val="3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2730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635061242344709"/>
          <c:y val="0.10444580010565775"/>
          <c:w val="0.28850174978127735"/>
          <c:h val="0.144432215541747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Slit Scan Results July 2015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780128814714894"/>
          <c:y val="0.14275673558754967"/>
          <c:w val="0.80705133692891595"/>
          <c:h val="0.70030796142254237"/>
        </c:manualLayout>
      </c:layout>
      <c:scatterChart>
        <c:scatterStyle val="lineMarker"/>
        <c:varyColors val="0"/>
        <c:ser>
          <c:idx val="1"/>
          <c:order val="0"/>
          <c:tx>
            <c:v>B laser at 499 MHz</c:v>
          </c:tx>
          <c:spPr>
            <a:ln w="28575">
              <a:noFill/>
            </a:ln>
          </c:spPr>
          <c:marker>
            <c:symbol val="diamond"/>
            <c:size val="7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marker>
          <c:xVal>
            <c:numRef>
              <c:f>Sheet1!$D$9:$D$14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</c:numCache>
            </c:numRef>
          </c:xVal>
          <c:yVal>
            <c:numRef>
              <c:f>Sheet1!$E$9:$E$14</c:f>
              <c:numCache>
                <c:formatCode>General</c:formatCode>
                <c:ptCount val="6"/>
                <c:pt idx="0">
                  <c:v>49.6</c:v>
                </c:pt>
                <c:pt idx="1">
                  <c:v>59</c:v>
                </c:pt>
                <c:pt idx="2">
                  <c:v>75.3</c:v>
                </c:pt>
                <c:pt idx="3">
                  <c:v>98.3</c:v>
                </c:pt>
                <c:pt idx="4">
                  <c:v>116.8</c:v>
                </c:pt>
                <c:pt idx="5">
                  <c:v>133.80000000000001</c:v>
                </c:pt>
              </c:numCache>
            </c:numRef>
          </c:yVal>
          <c:smooth val="0"/>
        </c:ser>
        <c:ser>
          <c:idx val="0"/>
          <c:order val="1"/>
          <c:tx>
            <c:v>old result</c:v>
          </c:tx>
          <c:spPr>
            <a:ln w="28575">
              <a:noFill/>
            </a:ln>
          </c:spPr>
          <c:xVal>
            <c:numRef>
              <c:f>Sheet1!$H$9:$H$14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</c:numCache>
            </c:numRef>
          </c:xVal>
          <c:yVal>
            <c:numRef>
              <c:f>Sheet1!$I$9:$I$14</c:f>
              <c:numCache>
                <c:formatCode>General</c:formatCode>
                <c:ptCount val="6"/>
                <c:pt idx="0">
                  <c:v>47.8</c:v>
                </c:pt>
                <c:pt idx="1">
                  <c:v>57.4</c:v>
                </c:pt>
                <c:pt idx="2">
                  <c:v>69.7</c:v>
                </c:pt>
                <c:pt idx="3">
                  <c:v>91.5</c:v>
                </c:pt>
                <c:pt idx="4">
                  <c:v>109.8</c:v>
                </c:pt>
                <c:pt idx="5">
                  <c:v>125.4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04640"/>
        <c:axId val="119282688"/>
      </c:scatterChart>
      <c:valAx>
        <c:axId val="93504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 Current (uA)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9282688"/>
        <c:crosses val="autoZero"/>
        <c:crossBetween val="midCat"/>
      </c:valAx>
      <c:valAx>
        <c:axId val="1192826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Bunchlength FWHM</a:t>
                </a:r>
                <a:r>
                  <a:rPr lang="en-US" baseline="0"/>
                  <a:t> (ps)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35046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697381826651581"/>
          <c:y val="0.572619376458262"/>
          <c:w val="0.27743841230372518"/>
          <c:h val="0.2195992797411951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Slit Scan Results July 2015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780128814714894"/>
          <c:y val="0.14275673558754967"/>
          <c:w val="0.80705133692891595"/>
          <c:h val="0.70030796142254237"/>
        </c:manualLayout>
      </c:layout>
      <c:scatterChart>
        <c:scatterStyle val="lineMarker"/>
        <c:varyColors val="0"/>
        <c:ser>
          <c:idx val="0"/>
          <c:order val="0"/>
          <c:tx>
            <c:v>A laser 249.5 MHz</c:v>
          </c:tx>
          <c:spPr>
            <a:ln w="28575">
              <a:noFill/>
            </a:ln>
          </c:spPr>
          <c:xVal>
            <c:numRef>
              <c:f>Sheet1!$F$9:$F$19</c:f>
              <c:numCache>
                <c:formatCode>General</c:formatCode>
                <c:ptCount val="11"/>
                <c:pt idx="0">
                  <c:v>4.0160642570281125E-15</c:v>
                </c:pt>
                <c:pt idx="1">
                  <c:v>8.032128514056225E-15</c:v>
                </c:pt>
                <c:pt idx="2">
                  <c:v>2.0080321285140565E-14</c:v>
                </c:pt>
                <c:pt idx="3">
                  <c:v>4.016064257028113E-14</c:v>
                </c:pt>
                <c:pt idx="4">
                  <c:v>8.032128514056226E-14</c:v>
                </c:pt>
                <c:pt idx="5">
                  <c:v>1.2048192771084336E-13</c:v>
                </c:pt>
                <c:pt idx="6">
                  <c:v>1.6064257028112452E-13</c:v>
                </c:pt>
                <c:pt idx="7">
                  <c:v>2.0080321285140562E-13</c:v>
                </c:pt>
                <c:pt idx="8">
                  <c:v>2.6104417670682727E-13</c:v>
                </c:pt>
                <c:pt idx="9">
                  <c:v>3.2128514056224904E-13</c:v>
                </c:pt>
                <c:pt idx="10">
                  <c:v>4.0160642570281125E-13</c:v>
                </c:pt>
              </c:numCache>
            </c:numRef>
          </c:xVal>
          <c:yVal>
            <c:numRef>
              <c:f>Sheet1!$C$9:$C$19</c:f>
              <c:numCache>
                <c:formatCode>General</c:formatCode>
                <c:ptCount val="11"/>
                <c:pt idx="0">
                  <c:v>62.3</c:v>
                </c:pt>
                <c:pt idx="1">
                  <c:v>67.099999999999994</c:v>
                </c:pt>
                <c:pt idx="2">
                  <c:v>72.400000000000006</c:v>
                </c:pt>
                <c:pt idx="3">
                  <c:v>82.4</c:v>
                </c:pt>
                <c:pt idx="4">
                  <c:v>102.4</c:v>
                </c:pt>
                <c:pt idx="5">
                  <c:v>119.2</c:v>
                </c:pt>
                <c:pt idx="6">
                  <c:v>133.30000000000001</c:v>
                </c:pt>
                <c:pt idx="7">
                  <c:v>146.5</c:v>
                </c:pt>
                <c:pt idx="8">
                  <c:v>157.5</c:v>
                </c:pt>
                <c:pt idx="9">
                  <c:v>169.3</c:v>
                </c:pt>
                <c:pt idx="10">
                  <c:v>183.7</c:v>
                </c:pt>
              </c:numCache>
            </c:numRef>
          </c:yVal>
          <c:smooth val="0"/>
        </c:ser>
        <c:ser>
          <c:idx val="1"/>
          <c:order val="1"/>
          <c:tx>
            <c:v>B laser at 499 MHz</c:v>
          </c:tx>
          <c:spPr>
            <a:ln w="28575">
              <a:noFill/>
            </a:ln>
          </c:spPr>
          <c:marker>
            <c:symbol val="diamond"/>
            <c:size val="7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marker>
          <c:xVal>
            <c:numRef>
              <c:f>Sheet1!$G$9:$G$14</c:f>
              <c:numCache>
                <c:formatCode>General</c:formatCode>
                <c:ptCount val="6"/>
                <c:pt idx="0">
                  <c:v>2.0040080160320639E-15</c:v>
                </c:pt>
                <c:pt idx="1">
                  <c:v>2.0040080160320644E-14</c:v>
                </c:pt>
                <c:pt idx="2">
                  <c:v>5.0100200400801607E-14</c:v>
                </c:pt>
                <c:pt idx="3">
                  <c:v>1.0020040080160321E-13</c:v>
                </c:pt>
                <c:pt idx="4">
                  <c:v>1.5030060120240481E-13</c:v>
                </c:pt>
                <c:pt idx="5">
                  <c:v>2.0040080160320643E-13</c:v>
                </c:pt>
              </c:numCache>
            </c:numRef>
          </c:xVal>
          <c:yVal>
            <c:numRef>
              <c:f>Sheet1!$E$9:$E$14</c:f>
              <c:numCache>
                <c:formatCode>General</c:formatCode>
                <c:ptCount val="6"/>
                <c:pt idx="0">
                  <c:v>49.6</c:v>
                </c:pt>
                <c:pt idx="1">
                  <c:v>59</c:v>
                </c:pt>
                <c:pt idx="2">
                  <c:v>75.3</c:v>
                </c:pt>
                <c:pt idx="3">
                  <c:v>98.3</c:v>
                </c:pt>
                <c:pt idx="4">
                  <c:v>116.8</c:v>
                </c:pt>
                <c:pt idx="5">
                  <c:v>133.80000000000001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22880"/>
        <c:axId val="44763392"/>
      </c:scatterChart>
      <c:valAx>
        <c:axId val="44122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Bunchcharge (C)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4763392"/>
        <c:crosses val="autoZero"/>
        <c:crossBetween val="midCat"/>
      </c:valAx>
      <c:valAx>
        <c:axId val="447633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Bunchlength FWHM</a:t>
                </a:r>
                <a:r>
                  <a:rPr lang="en-US" baseline="0"/>
                  <a:t> (ps)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41228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697381826651581"/>
          <c:y val="0.572619376458262"/>
          <c:w val="0.27250671183125597"/>
          <c:h val="0.2453999464647214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harmonic</a:t>
            </a:r>
            <a:r>
              <a:rPr lang="en-US" baseline="0" dirty="0" smtClean="0"/>
              <a:t> </a:t>
            </a:r>
            <a:r>
              <a:rPr lang="en-US" baseline="0" dirty="0"/>
              <a:t>cavity </a:t>
            </a:r>
            <a:r>
              <a:rPr lang="en-US" dirty="0"/>
              <a:t>Results July 2015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780128814714894"/>
          <c:y val="0.14275673558754967"/>
          <c:w val="0.80705133692891595"/>
          <c:h val="0.70030796142254237"/>
        </c:manualLayout>
      </c:layout>
      <c:scatterChart>
        <c:scatterStyle val="lineMarker"/>
        <c:varyColors val="0"/>
        <c:ser>
          <c:idx val="0"/>
          <c:order val="0"/>
          <c:tx>
            <c:v>A laser 249.5 MHz</c:v>
          </c:tx>
          <c:spPr>
            <a:ln w="28575">
              <a:noFill/>
            </a:ln>
          </c:spPr>
          <c:xVal>
            <c:numRef>
              <c:f>Sheet1!$B$26:$B$35</c:f>
              <c:numCache>
                <c:formatCode>General</c:formatCode>
                <c:ptCount val="10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  <c:pt idx="7">
                  <c:v>65</c:v>
                </c:pt>
                <c:pt idx="8">
                  <c:v>80</c:v>
                </c:pt>
                <c:pt idx="9">
                  <c:v>100</c:v>
                </c:pt>
              </c:numCache>
            </c:numRef>
          </c:xVal>
          <c:yVal>
            <c:numRef>
              <c:f>Sheet1!$C$26:$C$35</c:f>
              <c:numCache>
                <c:formatCode>General</c:formatCode>
                <c:ptCount val="10"/>
                <c:pt idx="0">
                  <c:v>59.8</c:v>
                </c:pt>
                <c:pt idx="1">
                  <c:v>62.5</c:v>
                </c:pt>
                <c:pt idx="2">
                  <c:v>69.599999999999994</c:v>
                </c:pt>
                <c:pt idx="3">
                  <c:v>80.7</c:v>
                </c:pt>
                <c:pt idx="4">
                  <c:v>96.9</c:v>
                </c:pt>
                <c:pt idx="5">
                  <c:v>106.7</c:v>
                </c:pt>
                <c:pt idx="6">
                  <c:v>113.8</c:v>
                </c:pt>
                <c:pt idx="7">
                  <c:v>122.9</c:v>
                </c:pt>
                <c:pt idx="8">
                  <c:v>133</c:v>
                </c:pt>
                <c:pt idx="9">
                  <c:v>146</c:v>
                </c:pt>
              </c:numCache>
            </c:numRef>
          </c:yVal>
          <c:smooth val="0"/>
        </c:ser>
        <c:ser>
          <c:idx val="1"/>
          <c:order val="1"/>
          <c:tx>
            <c:v>B laser at 499 MHz</c:v>
          </c:tx>
          <c:spPr>
            <a:ln w="28575">
              <a:noFill/>
            </a:ln>
          </c:spPr>
          <c:xVal>
            <c:numRef>
              <c:f>Sheet1!$D$25:$D$30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</c:numCache>
            </c:numRef>
          </c:xVal>
          <c:yVal>
            <c:numRef>
              <c:f>Sheet1!$E$25:$E$30</c:f>
              <c:numCache>
                <c:formatCode>General</c:formatCode>
                <c:ptCount val="6"/>
                <c:pt idx="0">
                  <c:v>57.6</c:v>
                </c:pt>
                <c:pt idx="1">
                  <c:v>63.8</c:v>
                </c:pt>
                <c:pt idx="2">
                  <c:v>71.599999999999994</c:v>
                </c:pt>
                <c:pt idx="3">
                  <c:v>86</c:v>
                </c:pt>
                <c:pt idx="4">
                  <c:v>97.1</c:v>
                </c:pt>
                <c:pt idx="5">
                  <c:v>108.1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783488"/>
        <c:axId val="84786176"/>
      </c:scatterChart>
      <c:valAx>
        <c:axId val="84783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 Current (uA)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4786176"/>
        <c:crosses val="autoZero"/>
        <c:crossBetween val="midCat"/>
      </c:valAx>
      <c:valAx>
        <c:axId val="84786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Bunchlength FWHM</a:t>
                </a:r>
                <a:r>
                  <a:rPr lang="en-US" baseline="0"/>
                  <a:t> (ps)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47834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452508925328035"/>
          <c:y val="0.65404429109300122"/>
          <c:w val="0.22773083416435869"/>
          <c:h val="0.122699973232360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Slit Scan Results July 2015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780128814714894"/>
          <c:y val="0.14275673558754967"/>
          <c:w val="0.80705133692891595"/>
          <c:h val="0.70030796142254237"/>
        </c:manualLayout>
      </c:layout>
      <c:scatterChart>
        <c:scatterStyle val="lineMarker"/>
        <c:varyColors val="0"/>
        <c:ser>
          <c:idx val="0"/>
          <c:order val="0"/>
          <c:tx>
            <c:v>A laser 249.5 MHz</c:v>
          </c:tx>
          <c:spPr>
            <a:ln w="28575">
              <a:noFill/>
            </a:ln>
          </c:spPr>
          <c:xVal>
            <c:numRef>
              <c:f>Sheet1!$B$9:$B$19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65</c:v>
                </c:pt>
                <c:pt idx="9">
                  <c:v>80</c:v>
                </c:pt>
                <c:pt idx="10">
                  <c:v>100</c:v>
                </c:pt>
              </c:numCache>
            </c:numRef>
          </c:xVal>
          <c:yVal>
            <c:numRef>
              <c:f>Sheet1!$C$9:$C$19</c:f>
              <c:numCache>
                <c:formatCode>General</c:formatCode>
                <c:ptCount val="11"/>
                <c:pt idx="0">
                  <c:v>62.3</c:v>
                </c:pt>
                <c:pt idx="1">
                  <c:v>67.099999999999994</c:v>
                </c:pt>
                <c:pt idx="2">
                  <c:v>72.400000000000006</c:v>
                </c:pt>
                <c:pt idx="3">
                  <c:v>82.4</c:v>
                </c:pt>
                <c:pt idx="4">
                  <c:v>102.4</c:v>
                </c:pt>
                <c:pt idx="5">
                  <c:v>119.2</c:v>
                </c:pt>
                <c:pt idx="6">
                  <c:v>133.30000000000001</c:v>
                </c:pt>
                <c:pt idx="7">
                  <c:v>146.5</c:v>
                </c:pt>
                <c:pt idx="8">
                  <c:v>157.5</c:v>
                </c:pt>
                <c:pt idx="9">
                  <c:v>169.3</c:v>
                </c:pt>
                <c:pt idx="10">
                  <c:v>183.7</c:v>
                </c:pt>
              </c:numCache>
            </c:numRef>
          </c:yVal>
          <c:smooth val="0"/>
        </c:ser>
        <c:ser>
          <c:idx val="1"/>
          <c:order val="1"/>
          <c:tx>
            <c:v>B laser at 499 MHz</c:v>
          </c:tx>
          <c:spPr>
            <a:ln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Sheet1!$D$9:$D$14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</c:numCache>
            </c:numRef>
          </c:xVal>
          <c:yVal>
            <c:numRef>
              <c:f>Sheet1!$E$9:$E$14</c:f>
              <c:numCache>
                <c:formatCode>General</c:formatCode>
                <c:ptCount val="6"/>
                <c:pt idx="0">
                  <c:v>49.6</c:v>
                </c:pt>
                <c:pt idx="1">
                  <c:v>59</c:v>
                </c:pt>
                <c:pt idx="2">
                  <c:v>75.3</c:v>
                </c:pt>
                <c:pt idx="3">
                  <c:v>98.3</c:v>
                </c:pt>
                <c:pt idx="4">
                  <c:v>116.8</c:v>
                </c:pt>
                <c:pt idx="5">
                  <c:v>133.80000000000001</c:v>
                </c:pt>
              </c:numCache>
            </c:numRef>
          </c:yVal>
          <c:smooth val="0"/>
        </c:ser>
        <c:ser>
          <c:idx val="2"/>
          <c:order val="2"/>
          <c:tx>
            <c:v>A laser harmonic cavity</c:v>
          </c:tx>
          <c:spPr>
            <a:ln w="28575">
              <a:noFill/>
            </a:ln>
          </c:spPr>
          <c:marker>
            <c:symbol val="diamond"/>
            <c:size val="7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</c:marker>
          <c:xVal>
            <c:numRef>
              <c:f>Sheet1!$B$26:$B$35</c:f>
              <c:numCache>
                <c:formatCode>General</c:formatCode>
                <c:ptCount val="10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  <c:pt idx="7">
                  <c:v>65</c:v>
                </c:pt>
                <c:pt idx="8">
                  <c:v>80</c:v>
                </c:pt>
                <c:pt idx="9">
                  <c:v>100</c:v>
                </c:pt>
              </c:numCache>
            </c:numRef>
          </c:xVal>
          <c:yVal>
            <c:numRef>
              <c:f>Sheet1!$C$26:$C$35</c:f>
              <c:numCache>
                <c:formatCode>General</c:formatCode>
                <c:ptCount val="10"/>
                <c:pt idx="0">
                  <c:v>59.8</c:v>
                </c:pt>
                <c:pt idx="1">
                  <c:v>62.5</c:v>
                </c:pt>
                <c:pt idx="2">
                  <c:v>69.599999999999994</c:v>
                </c:pt>
                <c:pt idx="3">
                  <c:v>80.7</c:v>
                </c:pt>
                <c:pt idx="4">
                  <c:v>96.9</c:v>
                </c:pt>
                <c:pt idx="5">
                  <c:v>106.7</c:v>
                </c:pt>
                <c:pt idx="6">
                  <c:v>113.8</c:v>
                </c:pt>
                <c:pt idx="7">
                  <c:v>122.9</c:v>
                </c:pt>
                <c:pt idx="8">
                  <c:v>133</c:v>
                </c:pt>
                <c:pt idx="9">
                  <c:v>146</c:v>
                </c:pt>
              </c:numCache>
            </c:numRef>
          </c:yVal>
          <c:smooth val="0"/>
        </c:ser>
        <c:ser>
          <c:idx val="3"/>
          <c:order val="3"/>
          <c:tx>
            <c:v>B laser harmonic cavity</c:v>
          </c:tx>
          <c:spPr>
            <a:ln>
              <a:noFill/>
            </a:ln>
          </c:spPr>
          <c:marker>
            <c:symbol val="triangle"/>
            <c:size val="7"/>
            <c:spPr>
              <a:gradFill>
                <a:gsLst>
                  <a:gs pos="0">
                    <a:srgbClr val="FF0000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c:spPr>
          </c:marker>
          <c:xVal>
            <c:numRef>
              <c:f>Sheet1!$D$25:$D$30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</c:numCache>
            </c:numRef>
          </c:xVal>
          <c:yVal>
            <c:numRef>
              <c:f>Sheet1!$E$25:$E$30</c:f>
              <c:numCache>
                <c:formatCode>General</c:formatCode>
                <c:ptCount val="6"/>
                <c:pt idx="0">
                  <c:v>57.6</c:v>
                </c:pt>
                <c:pt idx="1">
                  <c:v>63.8</c:v>
                </c:pt>
                <c:pt idx="2">
                  <c:v>71.599999999999994</c:v>
                </c:pt>
                <c:pt idx="3">
                  <c:v>86</c:v>
                </c:pt>
                <c:pt idx="4">
                  <c:v>97.1</c:v>
                </c:pt>
                <c:pt idx="5">
                  <c:v>108.1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963712"/>
        <c:axId val="87222912"/>
      </c:scatterChart>
      <c:valAx>
        <c:axId val="86963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 Current (uA)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222912"/>
        <c:crosses val="autoZero"/>
        <c:crossBetween val="midCat"/>
      </c:valAx>
      <c:valAx>
        <c:axId val="872229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Bunchlength FWHM</a:t>
                </a:r>
                <a:r>
                  <a:rPr lang="en-US" baseline="0"/>
                  <a:t> (ps)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69637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697381826651581"/>
          <c:y val="0.572619376458262"/>
          <c:w val="0.27250671183125597"/>
          <c:h val="0.2453999464647214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0.52464</cdr:x>
      <cdr:y>0.42006</cdr:y>
    </cdr:from>
    <cdr:to>
      <cdr:x>0.92464</cdr:x>
      <cdr:y>0.84357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878372" y="1335820"/>
          <a:ext cx="2194561" cy="13468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E17E-A47B-457C-8F25-5828249D1FC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ACFA-B323-47AC-B024-D4033396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E17E-A47B-457C-8F25-5828249D1FC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ACFA-B323-47AC-B024-D4033396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3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E17E-A47B-457C-8F25-5828249D1FC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ACFA-B323-47AC-B024-D4033396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4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E17E-A47B-457C-8F25-5828249D1FC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ACFA-B323-47AC-B024-D4033396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E17E-A47B-457C-8F25-5828249D1FC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ACFA-B323-47AC-B024-D4033396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E17E-A47B-457C-8F25-5828249D1FC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ACFA-B323-47AC-B024-D4033396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2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E17E-A47B-457C-8F25-5828249D1FC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ACFA-B323-47AC-B024-D4033396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E17E-A47B-457C-8F25-5828249D1FC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ACFA-B323-47AC-B024-D4033396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E17E-A47B-457C-8F25-5828249D1FC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ACFA-B323-47AC-B024-D4033396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E17E-A47B-457C-8F25-5828249D1FC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ACFA-B323-47AC-B024-D4033396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E17E-A47B-457C-8F25-5828249D1FC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ACFA-B323-47AC-B024-D4033396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1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E17E-A47B-457C-8F25-5828249D1FC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ACFA-B323-47AC-B024-D4033396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2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376079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475395" cy="32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912502"/>
              </p:ext>
            </p:extLst>
          </p:nvPr>
        </p:nvGraphicFramePr>
        <p:xfrm>
          <a:off x="4876800" y="1295400"/>
          <a:ext cx="4114800" cy="275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81600" y="4495800"/>
            <a:ext cx="3704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prominent distortion on B laser?</a:t>
            </a:r>
          </a:p>
          <a:p>
            <a:r>
              <a:rPr lang="en-US" dirty="0" smtClean="0"/>
              <a:t>Did we all use </a:t>
            </a:r>
            <a:r>
              <a:rPr lang="en-US" dirty="0" err="1" smtClean="0"/>
              <a:t>Pcup</a:t>
            </a:r>
            <a:r>
              <a:rPr lang="en-US" dirty="0" smtClean="0"/>
              <a:t> current?</a:t>
            </a:r>
          </a:p>
          <a:p>
            <a:r>
              <a:rPr lang="en-US" dirty="0" smtClean="0"/>
              <a:t>Was the 18 </a:t>
            </a:r>
            <a:r>
              <a:rPr lang="en-US" dirty="0" err="1" smtClean="0"/>
              <a:t>ps</a:t>
            </a:r>
            <a:r>
              <a:rPr lang="en-US" dirty="0" smtClean="0"/>
              <a:t> window </a:t>
            </a:r>
            <a:r>
              <a:rPr lang="en-US" dirty="0" err="1" smtClean="0"/>
              <a:t>deconvolved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Consistent with 2014 results?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0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8113"/>
            <a:ext cx="4419600" cy="3524250"/>
          </a:xfrm>
          <a:prstGeom prst="rect">
            <a:avLst/>
          </a:prstGeom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96298987"/>
              </p:ext>
            </p:extLst>
          </p:nvPr>
        </p:nvGraphicFramePr>
        <p:xfrm>
          <a:off x="76200" y="3832363"/>
          <a:ext cx="4913630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187862"/>
              </p:ext>
            </p:extLst>
          </p:nvPr>
        </p:nvGraphicFramePr>
        <p:xfrm>
          <a:off x="4800600" y="1066800"/>
          <a:ext cx="4343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154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376079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475395" cy="32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4545637"/>
            <a:ext cx="40012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Did we all use </a:t>
            </a:r>
            <a:r>
              <a:rPr lang="en-US" dirty="0" err="1" smtClean="0"/>
              <a:t>Pcup</a:t>
            </a:r>
            <a:r>
              <a:rPr lang="en-US" dirty="0" smtClean="0"/>
              <a:t> current?</a:t>
            </a:r>
          </a:p>
          <a:p>
            <a:r>
              <a:rPr lang="en-US" dirty="0" smtClean="0"/>
              <a:t>Was the 18 </a:t>
            </a:r>
            <a:r>
              <a:rPr lang="en-US" dirty="0" err="1" smtClean="0"/>
              <a:t>ps</a:t>
            </a:r>
            <a:r>
              <a:rPr lang="en-US" dirty="0" smtClean="0"/>
              <a:t> window </a:t>
            </a:r>
            <a:r>
              <a:rPr lang="en-US" dirty="0" err="1" smtClean="0"/>
              <a:t>deconvolved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Consistent with 2014 results?</a:t>
            </a:r>
          </a:p>
          <a:p>
            <a:r>
              <a:rPr lang="en-US" dirty="0" smtClean="0"/>
              <a:t>Plotted vs bunch charge, why the offset?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386698"/>
              </p:ext>
            </p:extLst>
          </p:nvPr>
        </p:nvGraphicFramePr>
        <p:xfrm>
          <a:off x="4597978" y="990600"/>
          <a:ext cx="4040982" cy="301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141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83" y="152400"/>
            <a:ext cx="4275986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9" y="3303588"/>
            <a:ext cx="4343400" cy="321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95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4038600" cy="300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57200"/>
            <a:ext cx="4064000" cy="299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31251"/>
              </p:ext>
            </p:extLst>
          </p:nvPr>
        </p:nvGraphicFramePr>
        <p:xfrm>
          <a:off x="4114800" y="685800"/>
          <a:ext cx="5186364" cy="374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14800" y="5083830"/>
            <a:ext cx="4815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Did we all use </a:t>
            </a:r>
            <a:r>
              <a:rPr lang="en-US" dirty="0" err="1" smtClean="0"/>
              <a:t>Pcup</a:t>
            </a:r>
            <a:r>
              <a:rPr lang="en-US" dirty="0" smtClean="0"/>
              <a:t> current?</a:t>
            </a:r>
          </a:p>
          <a:p>
            <a:r>
              <a:rPr lang="en-US" dirty="0" smtClean="0"/>
              <a:t>Did we </a:t>
            </a:r>
            <a:r>
              <a:rPr lang="en-US" dirty="0" err="1" smtClean="0"/>
              <a:t>deconvolve</a:t>
            </a:r>
            <a:r>
              <a:rPr lang="en-US" dirty="0" smtClean="0"/>
              <a:t> the scope bandwidth?</a:t>
            </a:r>
          </a:p>
          <a:p>
            <a:r>
              <a:rPr lang="en-US" dirty="0" smtClean="0"/>
              <a:t>Why does harmonic cavity not see pulses &lt; 60ps?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230529"/>
              </p:ext>
            </p:extLst>
          </p:nvPr>
        </p:nvGraphicFramePr>
        <p:xfrm>
          <a:off x="381000" y="838200"/>
          <a:ext cx="5186364" cy="374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5181600"/>
            <a:ext cx="526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doesn’t the harmonic cavity see bunches &lt; 60ps?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2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542334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505200"/>
            <a:ext cx="4495800" cy="318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495800" cy="314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51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152400"/>
            <a:ext cx="4191000" cy="311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3271759"/>
            <a:ext cx="4267200" cy="314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09" y="3115020"/>
            <a:ext cx="4495800" cy="33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252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162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 Poelker</dc:creator>
  <cp:lastModifiedBy>Mathew Poelker</cp:lastModifiedBy>
  <cp:revision>8</cp:revision>
  <dcterms:created xsi:type="dcterms:W3CDTF">2015-07-09T13:18:50Z</dcterms:created>
  <dcterms:modified xsi:type="dcterms:W3CDTF">2015-07-09T14:38:09Z</dcterms:modified>
</cp:coreProperties>
</file>