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8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1" r:id="rId3"/>
    <p:sldMasterId id="2147483691" r:id="rId4"/>
    <p:sldMasterId id="2147483701" r:id="rId5"/>
    <p:sldMasterId id="2147483711" r:id="rId6"/>
    <p:sldMasterId id="2147483721" r:id="rId7"/>
    <p:sldMasterId id="2147483732" r:id="rId8"/>
    <p:sldMasterId id="2147483742" r:id="rId9"/>
    <p:sldMasterId id="2147483752" r:id="rId10"/>
    <p:sldMasterId id="2147483762" r:id="rId11"/>
    <p:sldMasterId id="2147483772" r:id="rId12"/>
    <p:sldMasterId id="2147483781" r:id="rId13"/>
    <p:sldMasterId id="2147483790" r:id="rId14"/>
    <p:sldMasterId id="2147483799" r:id="rId15"/>
    <p:sldMasterId id="2147483808" r:id="rId16"/>
    <p:sldMasterId id="2147483817" r:id="rId17"/>
    <p:sldMasterId id="2147483826" r:id="rId18"/>
    <p:sldMasterId id="2147483835" r:id="rId19"/>
  </p:sldMasterIdLst>
  <p:notesMasterIdLst>
    <p:notesMasterId r:id="rId23"/>
  </p:notesMasterIdLst>
  <p:handoutMasterIdLst>
    <p:handoutMasterId r:id="rId24"/>
  </p:handoutMasterIdLst>
  <p:sldIdLst>
    <p:sldId id="604" r:id="rId20"/>
    <p:sldId id="606" r:id="rId21"/>
    <p:sldId id="605" r:id="rId22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allas" initials="MD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FF00"/>
    <a:srgbClr val="A0D565"/>
    <a:srgbClr val="0000FF"/>
    <a:srgbClr val="F9907B"/>
    <a:srgbClr val="FDE6D9"/>
    <a:srgbClr val="F5E9D9"/>
    <a:srgbClr val="DDF1E2"/>
    <a:srgbClr val="FF99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047" autoAdjust="0"/>
    <p:restoredTop sz="97761" autoAdjust="0"/>
  </p:normalViewPr>
  <p:slideViewPr>
    <p:cSldViewPr snapToGrid="0" snapToObjects="1">
      <p:cViewPr varScale="1">
        <p:scale>
          <a:sx n="122" d="100"/>
          <a:sy n="122" d="100"/>
        </p:scale>
        <p:origin x="95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F226278-2C6C-774D-8259-721EAA38D3B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199538B4-289F-4F4E-BBCB-1CAD0E76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2150"/>
            <a:ext cx="4605338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6" tIns="46172" rIns="92346" bIns="461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7"/>
            <a:ext cx="5557520" cy="4149090"/>
          </a:xfrm>
          <a:prstGeom prst="rect">
            <a:avLst/>
          </a:prstGeom>
        </p:spPr>
        <p:txBody>
          <a:bodyPr vert="horz" lIns="92346" tIns="46172" rIns="92346" bIns="461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3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69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8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69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87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67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739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8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01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1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72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881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0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4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7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58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66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7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887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2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81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317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9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28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61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6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271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6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0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055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9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42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4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29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8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0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46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13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93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057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84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4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6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817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5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43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886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69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0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43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9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5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587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6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7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43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8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4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4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4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3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2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2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87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37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8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7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3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64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2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32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10998" y="6448078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9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110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6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0829" y="6448078"/>
            <a:ext cx="3518971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41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5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6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7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0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149" y="6448078"/>
            <a:ext cx="33096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0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18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88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9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3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533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34728" y="6448078"/>
            <a:ext cx="358507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6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11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18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45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2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85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7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5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3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1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cap="small" dirty="0">
                <a:latin typeface="Minion Pro"/>
              </a:rPr>
              <a:t>Upgraded Injector Test </a:t>
            </a:r>
            <a:r>
              <a:rPr lang="en-US" sz="4400" b="0" cap="small" dirty="0" smtClean="0">
                <a:latin typeface="Minion Pro"/>
              </a:rPr>
              <a:t>Facility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1026" name="Picture 2" descr="C:\Users\poelker\AppData\Local\Temp\Screenshot - 7_16_2018 , 1_16_43 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340"/>
            <a:ext cx="9144000" cy="26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134" y="3943961"/>
            <a:ext cx="839110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RF applied to cold QCM!  Reached desired operating gradients w/o field emission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Photogun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operating reliably ~ daily at 200 kV, thanks to Carlos and Yan Wang of Operations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and Alignment completed “2A” alignment of MeV beamline, Phil and Marcy nearly ready to pull vacuum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Three OSPs revised to address Cave2 roof tiles that can be removed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08" y="349943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recent highlights: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504"/>
            <a:ext cx="9144000" cy="6342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Tasks </a:t>
            </a:r>
            <a:r>
              <a:rPr lang="en-US" dirty="0"/>
              <a:t>before running beam to </a:t>
            </a:r>
            <a:r>
              <a:rPr lang="en-US" dirty="0" err="1"/>
              <a:t>HDIce</a:t>
            </a:r>
            <a:r>
              <a:rPr lang="en-US" dirty="0"/>
              <a:t> for target commissioning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Mechanical design (Shaun </a:t>
            </a:r>
            <a:r>
              <a:rPr lang="en-US" sz="1200" dirty="0" smtClean="0"/>
              <a:t>Gregory), need to finish documenting as-built MeV beamline, </a:t>
            </a:r>
            <a:r>
              <a:rPr lang="en-US" sz="1200" dirty="0" smtClean="0"/>
              <a:t>design </a:t>
            </a:r>
            <a:r>
              <a:rPr lang="en-US" sz="1200" dirty="0" err="1" smtClean="0"/>
              <a:t>HDIce</a:t>
            </a:r>
            <a:r>
              <a:rPr lang="en-US" sz="1200" dirty="0" smtClean="0"/>
              <a:t> related components (dump, catwalk</a:t>
            </a:r>
            <a:r>
              <a:rPr lang="en-US" sz="12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Gun Group: finish the MeV beamline, </a:t>
            </a:r>
            <a:r>
              <a:rPr lang="en-US" sz="1200" dirty="0" smtClean="0"/>
              <a:t>pull vacuum </a:t>
            </a:r>
            <a:r>
              <a:rPr lang="en-US" sz="1200" dirty="0"/>
              <a:t>from gun to </a:t>
            </a:r>
            <a:r>
              <a:rPr lang="en-US" sz="1200" dirty="0" err="1"/>
              <a:t>HDIce</a:t>
            </a:r>
            <a:r>
              <a:rPr lang="en-US" sz="1200" dirty="0"/>
              <a:t> </a:t>
            </a:r>
            <a:r>
              <a:rPr lang="en-US" sz="1200" dirty="0" smtClean="0"/>
              <a:t>target, keep making 200 </a:t>
            </a:r>
            <a:r>
              <a:rPr lang="en-US" sz="1200" dirty="0" err="1" smtClean="0"/>
              <a:t>keV</a:t>
            </a:r>
            <a:r>
              <a:rPr lang="en-US" sz="1200" dirty="0" smtClean="0"/>
              <a:t> beam for CEBAF SAD 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Survey and Alignment “2B” alignment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Magnet group: </a:t>
            </a:r>
            <a:r>
              <a:rPr lang="en-US" sz="1200" dirty="0" smtClean="0"/>
              <a:t>wire up magnets, build </a:t>
            </a:r>
            <a:r>
              <a:rPr lang="en-US" sz="1200" dirty="0"/>
              <a:t>a third trim-card </a:t>
            </a:r>
            <a:r>
              <a:rPr lang="en-US" sz="1200" dirty="0" smtClean="0"/>
              <a:t>rack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I&amp;C: Cable-up </a:t>
            </a:r>
            <a:r>
              <a:rPr lang="en-US" sz="1200" dirty="0" smtClean="0"/>
              <a:t>the MeV </a:t>
            </a:r>
            <a:r>
              <a:rPr lang="en-US" sz="1200" dirty="0" smtClean="0"/>
              <a:t>beamline - </a:t>
            </a:r>
            <a:r>
              <a:rPr lang="en-US" sz="1200" dirty="0" smtClean="0"/>
              <a:t>valves, </a:t>
            </a:r>
            <a:r>
              <a:rPr lang="en-US" sz="1200" dirty="0" smtClean="0"/>
              <a:t>ion pumps, </a:t>
            </a:r>
            <a:r>
              <a:rPr lang="en-US" sz="1200" dirty="0" smtClean="0"/>
              <a:t>viewers, </a:t>
            </a:r>
            <a:r>
              <a:rPr lang="en-US" sz="1200" dirty="0" smtClean="0"/>
              <a:t>BPMs</a:t>
            </a:r>
            <a:r>
              <a:rPr lang="en-US" sz="1200" dirty="0" smtClean="0"/>
              <a:t>, harps, water flow meters, </a:t>
            </a:r>
            <a:r>
              <a:rPr lang="en-US" sz="1200" dirty="0" smtClean="0"/>
              <a:t>interlocks, current </a:t>
            </a:r>
            <a:r>
              <a:rPr lang="en-US" sz="1200" dirty="0" smtClean="0"/>
              <a:t>monitors, ….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SSG </a:t>
            </a:r>
            <a:r>
              <a:rPr lang="en-US" sz="1200" dirty="0" smtClean="0"/>
              <a:t>install BLMs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Operations </a:t>
            </a:r>
            <a:r>
              <a:rPr lang="en-US" sz="1200" dirty="0"/>
              <a:t>Software group: more screens, MPS system, UED, etc.,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/>
              <a:t>RadConGroup</a:t>
            </a:r>
            <a:r>
              <a:rPr lang="en-US" sz="1200" dirty="0" smtClean="0"/>
              <a:t>: </a:t>
            </a:r>
            <a:r>
              <a:rPr lang="en-US" sz="1200" dirty="0" smtClean="0"/>
              <a:t>document shielding </a:t>
            </a:r>
            <a:r>
              <a:rPr lang="en-US" sz="1200" dirty="0"/>
              <a:t>requirements, install all CARMs and </a:t>
            </a:r>
            <a:r>
              <a:rPr lang="en-US" sz="1200" dirty="0" smtClean="0"/>
              <a:t>electronics, neutron probe rapid access system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Facilities </a:t>
            </a:r>
            <a:r>
              <a:rPr lang="en-US" sz="1200" dirty="0" smtClean="0"/>
              <a:t>implement north wall shielding </a:t>
            </a:r>
            <a:r>
              <a:rPr lang="en-US" sz="1200" dirty="0" smtClean="0"/>
              <a:t>solutions:  purchase concrete, steel support structure, re-route electrical conduit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Safety and Approvals: </a:t>
            </a:r>
            <a:r>
              <a:rPr lang="en-US" sz="1200" dirty="0" smtClean="0"/>
              <a:t>OSP for roof tile removal, OSP </a:t>
            </a:r>
            <a:r>
              <a:rPr lang="en-US" sz="1200" dirty="0"/>
              <a:t>for MeV beam, </a:t>
            </a:r>
            <a:r>
              <a:rPr lang="en-US" sz="1200" dirty="0" smtClean="0"/>
              <a:t>SCMB </a:t>
            </a:r>
            <a:r>
              <a:rPr lang="en-US" sz="1200" dirty="0" smtClean="0"/>
              <a:t>review, UITF </a:t>
            </a:r>
            <a:r>
              <a:rPr lang="en-US" sz="1200" dirty="0"/>
              <a:t>Accelerator Operations </a:t>
            </a:r>
            <a:r>
              <a:rPr lang="en-US" sz="1200" dirty="0" smtClean="0"/>
              <a:t>Directive/Conduct </a:t>
            </a:r>
            <a:r>
              <a:rPr lang="en-US" sz="1200" dirty="0"/>
              <a:t>of Operations, Accelerator Readiness </a:t>
            </a:r>
            <a:r>
              <a:rPr lang="en-US" sz="1200" dirty="0" smtClean="0"/>
              <a:t>review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Work </a:t>
            </a:r>
            <a:r>
              <a:rPr lang="en-US" sz="1200" dirty="0" smtClean="0"/>
              <a:t>with </a:t>
            </a:r>
            <a:r>
              <a:rPr lang="en-US" sz="1200" dirty="0" smtClean="0"/>
              <a:t>SRF, </a:t>
            </a:r>
            <a:r>
              <a:rPr lang="en-US" sz="1200" dirty="0" err="1" smtClean="0"/>
              <a:t>Cryo</a:t>
            </a:r>
            <a:r>
              <a:rPr lang="en-US" sz="1200" dirty="0" smtClean="0"/>
              <a:t> and Facilities to imagine CTF improvements to boost return flow, independent pressure control, etc., to operate UITF at same time as CMTF and VTA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Install, operate the raster magnets (C. Cuevas</a:t>
            </a:r>
            <a:r>
              <a:rPr lang="en-US" sz="12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Re-install </a:t>
            </a:r>
            <a:r>
              <a:rPr lang="en-US" sz="1200" dirty="0" err="1" smtClean="0"/>
              <a:t>HDIce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Electrical engineering and SSG: design and build the PSS BCM, </a:t>
            </a:r>
            <a:r>
              <a:rPr lang="en-US" sz="1200" dirty="0" smtClean="0"/>
              <a:t>a </a:t>
            </a:r>
            <a:r>
              <a:rPr lang="en-US" sz="1200" dirty="0"/>
              <a:t>"credited control" to limit beam current/loss and prevent accidental exposure to </a:t>
            </a:r>
            <a:r>
              <a:rPr lang="en-US" sz="1200" dirty="0" smtClean="0"/>
              <a:t>x-rays, add </a:t>
            </a:r>
            <a:r>
              <a:rPr lang="en-US" sz="1200" dirty="0"/>
              <a:t>PSS BCM to </a:t>
            </a:r>
            <a:r>
              <a:rPr lang="en-US" sz="1200" dirty="0" smtClean="0"/>
              <a:t>circuitry, PSS </a:t>
            </a:r>
            <a:r>
              <a:rPr lang="en-US" sz="1200" dirty="0"/>
              <a:t>BCM credited control </a:t>
            </a:r>
            <a:r>
              <a:rPr lang="en-US" sz="1200" dirty="0" smtClean="0"/>
              <a:t>documentation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cap="small" dirty="0" smtClean="0">
                <a:latin typeface="Minion Pro"/>
              </a:rPr>
              <a:t>North Wall Shielding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9" y="1095404"/>
            <a:ext cx="6370116" cy="4060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2906" y="787627"/>
            <a:ext cx="16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hanks Walt Akers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Site Visit 2013-Hutton</Template>
  <TotalTime>34551</TotalTime>
  <Words>345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3</vt:i4>
      </vt:variant>
    </vt:vector>
  </HeadingPairs>
  <TitlesOfParts>
    <vt:vector size="27" baseType="lpstr">
      <vt:lpstr>ＭＳ Ｐゴシック</vt:lpstr>
      <vt:lpstr>Arial</vt:lpstr>
      <vt:lpstr>Calibri</vt:lpstr>
      <vt:lpstr>Minion Pro</vt:lpstr>
      <vt:lpstr>Times</vt:lpstr>
      <vt:lpstr>DOE Site Visit 2013-Hutton</vt:lpstr>
      <vt:lpstr>1_DOE Site Visit 2013-Hutton</vt:lpstr>
      <vt:lpstr>2_DOE Site Visit 2013-Hutton</vt:lpstr>
      <vt:lpstr>3_DOE Site Visit 2013-Hutton</vt:lpstr>
      <vt:lpstr>4_DOE Site Visit 2013-Hutton</vt:lpstr>
      <vt:lpstr>5_DOE Site Visit 2013-Hutton</vt:lpstr>
      <vt:lpstr>6_DOE Site Visit 2013-Hutton</vt:lpstr>
      <vt:lpstr>7_DOE Site Visit 2013-Hutton</vt:lpstr>
      <vt:lpstr>8_DOE Site Visit 2013-Hutton</vt:lpstr>
      <vt:lpstr>9_DOE Site Visit 2013-Hutton</vt:lpstr>
      <vt:lpstr>10_DOE Site Visit 2013-Hutton</vt:lpstr>
      <vt:lpstr>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Upgraded Injector Test Facility</vt:lpstr>
      <vt:lpstr>PowerPoint Presentation</vt:lpstr>
      <vt:lpstr>North Wall Shielding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Overview</dc:title>
  <dc:creator>Erin Clifton</dc:creator>
  <cp:lastModifiedBy>Matthew Poelker</cp:lastModifiedBy>
  <cp:revision>781</cp:revision>
  <cp:lastPrinted>2014-10-24T18:30:21Z</cp:lastPrinted>
  <dcterms:created xsi:type="dcterms:W3CDTF">2013-07-05T14:18:22Z</dcterms:created>
  <dcterms:modified xsi:type="dcterms:W3CDTF">2019-02-25T19:28:23Z</dcterms:modified>
</cp:coreProperties>
</file>