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09" r:id="rId2"/>
    <p:sldId id="337" r:id="rId3"/>
    <p:sldId id="322" r:id="rId4"/>
    <p:sldId id="327" r:id="rId5"/>
    <p:sldId id="308" r:id="rId6"/>
    <p:sldId id="310" r:id="rId7"/>
    <p:sldId id="311" r:id="rId8"/>
    <p:sldId id="313" r:id="rId9"/>
    <p:sldId id="312" r:id="rId10"/>
    <p:sldId id="314" r:id="rId11"/>
    <p:sldId id="316" r:id="rId12"/>
    <p:sldId id="326" r:id="rId13"/>
    <p:sldId id="318" r:id="rId14"/>
    <p:sldId id="319" r:id="rId15"/>
    <p:sldId id="338" r:id="rId16"/>
    <p:sldId id="329" r:id="rId17"/>
    <p:sldId id="331" r:id="rId18"/>
    <p:sldId id="332" r:id="rId19"/>
    <p:sldId id="333" r:id="rId20"/>
    <p:sldId id="323" r:id="rId21"/>
    <p:sldId id="324" r:id="rId22"/>
    <p:sldId id="325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540" autoAdjust="0"/>
    <p:restoredTop sz="95507" autoAdjust="0"/>
  </p:normalViewPr>
  <p:slideViewPr>
    <p:cSldViewPr snapToGrid="0" snapToObjects="1">
      <p:cViewPr varScale="1">
        <p:scale>
          <a:sx n="105" d="100"/>
          <a:sy n="105" d="100"/>
        </p:scale>
        <p:origin x="584" y="184"/>
      </p:cViewPr>
      <p:guideLst/>
    </p:cSldViewPr>
  </p:slideViewPr>
  <p:outlineViewPr>
    <p:cViewPr>
      <p:scale>
        <a:sx n="33" d="100"/>
        <a:sy n="33" d="100"/>
      </p:scale>
      <p:origin x="0" y="-30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March 1,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March 1,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March 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Polarized positron source program at </a:t>
            </a:r>
            <a:r>
              <a:rPr lang="en-US" b="0" dirty="0" err="1"/>
              <a:t>JLab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18633"/>
            <a:ext cx="5875975" cy="3246670"/>
          </a:xfrm>
        </p:spPr>
        <p:txBody>
          <a:bodyPr/>
          <a:lstStyle/>
          <a:p>
            <a:r>
              <a:rPr lang="en-US" dirty="0"/>
              <a:t>Polarized Electrons for Polarized Positrons</a:t>
            </a:r>
          </a:p>
          <a:p>
            <a:r>
              <a:rPr lang="en-US" dirty="0"/>
              <a:t>Physics with positrons at CEBAF</a:t>
            </a:r>
          </a:p>
          <a:p>
            <a:r>
              <a:rPr lang="en-US" dirty="0"/>
              <a:t>Conceptual design for CEBAF</a:t>
            </a:r>
          </a:p>
          <a:p>
            <a:r>
              <a:rPr lang="en-US" dirty="0"/>
              <a:t>5 year R&amp;D 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Tuesday, March 1, 2022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endParaRPr lang="en-US" dirty="0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70AD539A-C8FD-8842-8935-09433B84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008603" y="2090491"/>
            <a:ext cx="4751224" cy="32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6B60-DC84-9E4F-91B5-9AC84446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: Polarized Electron or Polarized Positron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91924-8027-A94E-B464-FA47E457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E8F50-19E9-C043-B8DC-B7932F0A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F145A9-6ACB-374C-B9AE-C75085E1A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411892" y="1176913"/>
            <a:ext cx="11553366" cy="483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BEFD24-3B55-C343-A878-9B3EDDAE843D}"/>
              </a:ext>
            </a:extLst>
          </p:cNvPr>
          <p:cNvSpPr/>
          <p:nvPr/>
        </p:nvSpPr>
        <p:spPr>
          <a:xfrm>
            <a:off x="973138" y="5414951"/>
            <a:ext cx="10163343" cy="1046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JLAAC Recommendations</a:t>
            </a:r>
          </a:p>
          <a:p>
            <a:endParaRPr lang="en-US" sz="9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“R6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: Augment the scientific case with a plan to translate the R&amp;D into a realistic facility.”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“R7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: Include radiation protection considerations into the evaluation of the electron beam energy choice.”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E5D2B-E981-0547-98BA-AA00036B4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485139"/>
              </p:ext>
            </p:extLst>
          </p:nvPr>
        </p:nvGraphicFramePr>
        <p:xfrm>
          <a:off x="1998368" y="894625"/>
          <a:ext cx="7989626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Capability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Max 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Beam Frequencies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249/499 MHz –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249/499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Mhz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&gt;1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6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&gt;50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6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4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7657-6278-954A-AA4D-9CFD7271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– Polarization and Intensity Trade Off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CDB83-679B-0549-AD7F-21613BC4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AC1F6-73B1-8D46-84E5-02E33772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28F7A-2F6F-244D-BCA8-5AF4C447FC2B}"/>
              </a:ext>
            </a:extLst>
          </p:cNvPr>
          <p:cNvSpPr/>
          <p:nvPr/>
        </p:nvSpPr>
        <p:spPr>
          <a:xfrm>
            <a:off x="83054" y="767429"/>
            <a:ext cx="11720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(e+/e-) depends on the beam power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Beam Energy x Beam Current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BD907E-10DE-244E-B6F6-DAF71ADA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848" y="1718457"/>
            <a:ext cx="3989026" cy="42739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251AB-927D-CC4C-9E53-1167B65F734F}"/>
              </a:ext>
            </a:extLst>
          </p:cNvPr>
          <p:cNvSpPr txBox="1"/>
          <p:nvPr/>
        </p:nvSpPr>
        <p:spPr>
          <a:xfrm>
            <a:off x="6971327" y="3646083"/>
            <a:ext cx="102770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10 MeV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7423DF-2075-5F41-B019-98CBD4F1E6AF}"/>
              </a:ext>
            </a:extLst>
          </p:cNvPr>
          <p:cNvSpPr/>
          <p:nvPr/>
        </p:nvSpPr>
        <p:spPr>
          <a:xfrm>
            <a:off x="8428167" y="1619250"/>
            <a:ext cx="344358" cy="389679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ADC9E-781E-4247-B6FA-B5BE57624B7F}"/>
              </a:ext>
            </a:extLst>
          </p:cNvPr>
          <p:cNvSpPr txBox="1"/>
          <p:nvPr/>
        </p:nvSpPr>
        <p:spPr>
          <a:xfrm>
            <a:off x="7051591" y="3014896"/>
            <a:ext cx="1125690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100 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40E1B1-DCDD-C045-990D-A26BDE9A2145}"/>
              </a:ext>
            </a:extLst>
          </p:cNvPr>
          <p:cNvSpPr txBox="1"/>
          <p:nvPr/>
        </p:nvSpPr>
        <p:spPr>
          <a:xfrm>
            <a:off x="7602480" y="1995619"/>
            <a:ext cx="793112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 GeV</a:t>
            </a:r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98A5C0AC-6D6D-E449-866D-837450C1BD14}"/>
              </a:ext>
            </a:extLst>
          </p:cNvPr>
          <p:cNvSpPr/>
          <p:nvPr/>
        </p:nvSpPr>
        <p:spPr>
          <a:xfrm>
            <a:off x="6073022" y="3168784"/>
            <a:ext cx="823419" cy="7850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0" descr="e+pol">
            <a:extLst>
              <a:ext uri="{FF2B5EF4-FFF2-40B4-BE49-F238E27FC236}">
                <a16:creationId xmlns:a16="http://schemas.microsoft.com/office/drawing/2014/main" id="{CE7329D5-1A28-974E-9E4F-B162065FC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/>
          <a:stretch/>
        </p:blipFill>
        <p:spPr bwMode="auto">
          <a:xfrm>
            <a:off x="477126" y="1601988"/>
            <a:ext cx="5518321" cy="40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4DDD1-A084-B044-B282-64E7EEA4A988}"/>
              </a:ext>
            </a:extLst>
          </p:cNvPr>
          <p:cNvSpPr txBox="1"/>
          <p:nvPr/>
        </p:nvSpPr>
        <p:spPr>
          <a:xfrm>
            <a:off x="951824" y="1198665"/>
            <a:ext cx="989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Polarization transfer is universal whether the electron beam is 10 MeV, 100 MeV, 1 GeV, </a:t>
            </a:r>
            <a:r>
              <a:rPr lang="en-US" i="1" dirty="0" err="1">
                <a:solidFill>
                  <a:srgbClr val="FF0000"/>
                </a:solidFill>
              </a:rPr>
              <a:t>etc</a:t>
            </a:r>
            <a:r>
              <a:rPr lang="en-US" i="1" dirty="0">
                <a:solidFill>
                  <a:srgbClr val="FF0000"/>
                </a:solidFill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23104-CF83-464C-A290-E9FBD59C81E1}"/>
              </a:ext>
            </a:extLst>
          </p:cNvPr>
          <p:cNvCxnSpPr/>
          <p:nvPr/>
        </p:nvCxnSpPr>
        <p:spPr>
          <a:xfrm flipH="1">
            <a:off x="8505825" y="2008929"/>
            <a:ext cx="66675" cy="2944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5389B7-6329-1B40-A387-3A85AF366CF8}"/>
              </a:ext>
            </a:extLst>
          </p:cNvPr>
          <p:cNvSpPr txBox="1"/>
          <p:nvPr/>
        </p:nvSpPr>
        <p:spPr>
          <a:xfrm>
            <a:off x="11058525" y="4645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28BAC7-C641-5442-A465-5A733844CC8A}"/>
              </a:ext>
            </a:extLst>
          </p:cNvPr>
          <p:cNvSpPr txBox="1"/>
          <p:nvPr/>
        </p:nvSpPr>
        <p:spPr>
          <a:xfrm>
            <a:off x="10413439" y="47012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B61471-B3E0-7149-A810-5DF5EA04D7D7}"/>
              </a:ext>
            </a:extLst>
          </p:cNvPr>
          <p:cNvSpPr txBox="1"/>
          <p:nvPr/>
        </p:nvSpPr>
        <p:spPr>
          <a:xfrm>
            <a:off x="9641106" y="46619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6EB20F-D788-6342-AD57-F28BAF4AF748}"/>
              </a:ext>
            </a:extLst>
          </p:cNvPr>
          <p:cNvSpPr txBox="1"/>
          <p:nvPr/>
        </p:nvSpPr>
        <p:spPr>
          <a:xfrm>
            <a:off x="8452281" y="165216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9C8C3-25FF-A645-BDA0-B2C45493652B}"/>
              </a:ext>
            </a:extLst>
          </p:cNvPr>
          <p:cNvSpPr txBox="1"/>
          <p:nvPr/>
        </p:nvSpPr>
        <p:spPr>
          <a:xfrm>
            <a:off x="1283812" y="4099787"/>
            <a:ext cx="111722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Yield</a:t>
            </a:r>
          </a:p>
          <a:p>
            <a:r>
              <a:rPr lang="en-US" dirty="0">
                <a:solidFill>
                  <a:schemeClr val="bg1"/>
                </a:solidFill>
              </a:rPr>
              <a:t>Low Pol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79DEB5-6253-CF48-A62C-B8F157164BDB}"/>
              </a:ext>
            </a:extLst>
          </p:cNvPr>
          <p:cNvSpPr txBox="1"/>
          <p:nvPr/>
        </p:nvSpPr>
        <p:spPr>
          <a:xfrm>
            <a:off x="4102848" y="2117015"/>
            <a:ext cx="107305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Pol</a:t>
            </a:r>
          </a:p>
          <a:p>
            <a:r>
              <a:rPr lang="en-US" dirty="0">
                <a:solidFill>
                  <a:schemeClr val="bg1"/>
                </a:solidFill>
              </a:rPr>
              <a:t>Low Yield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D815FF-BCFC-144C-8B9E-6D74DC4BCE70}"/>
              </a:ext>
            </a:extLst>
          </p:cNvPr>
          <p:cNvSpPr/>
          <p:nvPr/>
        </p:nvSpPr>
        <p:spPr>
          <a:xfrm>
            <a:off x="740230" y="5311934"/>
            <a:ext cx="4938319" cy="33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0" descr="fom2">
            <a:extLst>
              <a:ext uri="{FF2B5EF4-FFF2-40B4-BE49-F238E27FC236}">
                <a16:creationId xmlns:a16="http://schemas.microsoft.com/office/drawing/2014/main" id="{5EC4D80F-EE75-2D45-B7EC-C695E3BD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41" y="5311934"/>
            <a:ext cx="1774405" cy="11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Line 19">
            <a:extLst>
              <a:ext uri="{FF2B5EF4-FFF2-40B4-BE49-F238E27FC236}">
                <a16:creationId xmlns:a16="http://schemas.microsoft.com/office/drawing/2014/main" id="{995D65F1-06E7-E844-AFC5-DF6D7AF62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7727" y="2345156"/>
            <a:ext cx="39128" cy="289191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sp>
        <p:nvSpPr>
          <p:cNvPr id="38" name="Line 21">
            <a:extLst>
              <a:ext uri="{FF2B5EF4-FFF2-40B4-BE49-F238E27FC236}">
                <a16:creationId xmlns:a16="http://schemas.microsoft.com/office/drawing/2014/main" id="{4A894921-C2B3-2547-BCE4-AACBC20702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0523" y="2348534"/>
            <a:ext cx="217633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9A9F-7B86-2942-A0EE-F05CFED6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LDRD : 123 MeV polarized-e driven </a:t>
            </a:r>
            <a:r>
              <a:rPr lang="en-US" dirty="0" err="1"/>
              <a:t>PEPPo</a:t>
            </a:r>
            <a:r>
              <a:rPr lang="en-US" dirty="0"/>
              <a:t>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2D8D7-DB77-9E41-9DE5-995B2664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79601-4F2A-C34A-A1DC-21A9DB5B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5BB46-2CE1-6446-B765-BB65381C3C5F}"/>
              </a:ext>
            </a:extLst>
          </p:cNvPr>
          <p:cNvSpPr/>
          <p:nvPr/>
        </p:nvSpPr>
        <p:spPr>
          <a:xfrm>
            <a:off x="0" y="790391"/>
            <a:ext cx="10919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Lab the Users are asking for e+ beams with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(&gt;60%) intensities &gt;100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8CD98A-E84F-1D46-8664-555D55CBE46C}"/>
              </a:ext>
            </a:extLst>
          </p:cNvPr>
          <p:cNvGrpSpPr/>
          <p:nvPr/>
        </p:nvGrpSpPr>
        <p:grpSpPr>
          <a:xfrm>
            <a:off x="5498632" y="3595301"/>
            <a:ext cx="5949655" cy="1974858"/>
            <a:chOff x="4087331" y="927740"/>
            <a:chExt cx="8101517" cy="23742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3EE972-6113-0443-ADD7-63DA0124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046"/>
            <a:stretch/>
          </p:blipFill>
          <p:spPr>
            <a:xfrm>
              <a:off x="4087331" y="927740"/>
              <a:ext cx="8101517" cy="23742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C5604-3CF1-8E43-8942-9E5F0592A9B7}"/>
                </a:ext>
              </a:extLst>
            </p:cNvPr>
            <p:cNvSpPr/>
            <p:nvPr/>
          </p:nvSpPr>
          <p:spPr>
            <a:xfrm>
              <a:off x="7854463" y="1519051"/>
              <a:ext cx="3855200" cy="1763655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A1D49A-27E7-324B-9F07-B6B7359274A3}"/>
                </a:ext>
              </a:extLst>
            </p:cNvPr>
            <p:cNvSpPr txBox="1"/>
            <p:nvPr/>
          </p:nvSpPr>
          <p:spPr>
            <a:xfrm>
              <a:off x="10199661" y="1191476"/>
              <a:ext cx="1005435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&gt;5 x 10</a:t>
              </a:r>
              <a:r>
                <a:rPr lang="en-US" sz="1200" baseline="30000" dirty="0">
                  <a:latin typeface="Times" pitchFamily="2" charset="0"/>
                </a:rPr>
                <a:t>-5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005122-5F51-5244-AC7F-EC377BA36D23}"/>
                </a:ext>
              </a:extLst>
            </p:cNvPr>
            <p:cNvSpPr txBox="1"/>
            <p:nvPr/>
          </p:nvSpPr>
          <p:spPr>
            <a:xfrm>
              <a:off x="10246385" y="2944152"/>
              <a:ext cx="750923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&gt;60%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210F3-88B1-DC40-B9C3-F25AA7740875}"/>
              </a:ext>
            </a:extLst>
          </p:cNvPr>
          <p:cNvSpPr/>
          <p:nvPr/>
        </p:nvSpPr>
        <p:spPr>
          <a:xfrm>
            <a:off x="8156447" y="3540758"/>
            <a:ext cx="3291840" cy="202940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D27C0-6BDB-DF4B-AC71-B146120D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70" y="1136762"/>
            <a:ext cx="9637165" cy="2403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936211-F384-054D-9825-55880DD13B0B}"/>
              </a:ext>
            </a:extLst>
          </p:cNvPr>
          <p:cNvSpPr txBox="1"/>
          <p:nvPr/>
        </p:nvSpPr>
        <p:spPr>
          <a:xfrm>
            <a:off x="349940" y="3577473"/>
            <a:ext cx="470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Collimation defines normalized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Dipoles separate particle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Dispersion selects final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Bunching achieve with R56 chirper/chicane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3D45E-9D49-F545-A0A7-078BB8C7A66A}"/>
              </a:ext>
            </a:extLst>
          </p:cNvPr>
          <p:cNvSpPr/>
          <p:nvPr/>
        </p:nvSpPr>
        <p:spPr>
          <a:xfrm>
            <a:off x="9987453" y="3867116"/>
            <a:ext cx="931880" cy="19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6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FF22-9E9C-F044-A3A5-66A9E0F7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12 GeV : Transverse Emittance* and Energy Spread</a:t>
            </a:r>
            <a:r>
              <a:rPr lang="en-US" baseline="30000" dirty="0"/>
              <a:t>†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F80E8-8166-C542-B810-3C73C69F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999D-54CA-B747-AF0B-149291D0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A0FA32-2CCA-D848-A655-C927E8C40FE2}"/>
              </a:ext>
            </a:extLst>
          </p:cNvPr>
          <p:cNvCxnSpPr>
            <a:cxnSpLocks/>
          </p:cNvCxnSpPr>
          <p:nvPr/>
        </p:nvCxnSpPr>
        <p:spPr bwMode="auto">
          <a:xfrm>
            <a:off x="8774433" y="3906798"/>
            <a:ext cx="76200" cy="21336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ED892E-17A9-3846-B157-80DC5DB1B715}"/>
              </a:ext>
            </a:extLst>
          </p:cNvPr>
          <p:cNvSpPr txBox="1"/>
          <p:nvPr/>
        </p:nvSpPr>
        <p:spPr>
          <a:xfrm>
            <a:off x="5106150" y="5480603"/>
            <a:ext cx="646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are provided at the end of each segment. For positron this is up to pass 5 extraction,  for electrons it goes all the way to hall 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A5F6-BEE7-2044-88D6-FD9EEE7D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6" y="1929293"/>
            <a:ext cx="4019190" cy="38313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017AA1-A544-B54E-B90B-E36379D5F75E}"/>
              </a:ext>
            </a:extLst>
          </p:cNvPr>
          <p:cNvSpPr/>
          <p:nvPr/>
        </p:nvSpPr>
        <p:spPr>
          <a:xfrm>
            <a:off x="196986" y="845047"/>
            <a:ext cx="11995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e+ initial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/p and emittance damped adiabatically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unitl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SR in upper arcs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Whereas e- parameters grow, e+ parameters improve to 10-12 GeV (sim to e-)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FF040-18CA-A645-A0F4-D473A92D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10" t="4700" r="1510" b="1388"/>
          <a:stretch/>
        </p:blipFill>
        <p:spPr>
          <a:xfrm>
            <a:off x="4762691" y="1676044"/>
            <a:ext cx="7117546" cy="3762994"/>
          </a:xfrm>
          <a:prstGeom prst="rect">
            <a:avLst/>
          </a:prstGeom>
        </p:spPr>
      </p:pic>
      <p:sp>
        <p:nvSpPr>
          <p:cNvPr id="11" name="Text Box 302">
            <a:extLst>
              <a:ext uri="{FF2B5EF4-FFF2-40B4-BE49-F238E27FC236}">
                <a16:creationId xmlns:a16="http://schemas.microsoft.com/office/drawing/2014/main" id="{8857BAF2-763F-9B41-B6DF-DCB267014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101" y="6126934"/>
            <a:ext cx="2743316" cy="6437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dirty="0">
                <a:solidFill>
                  <a:schemeClr val="hlink"/>
                </a:solidFill>
              </a:rPr>
              <a:t>* </a:t>
            </a:r>
            <a:r>
              <a:rPr lang="en-US" dirty="0" err="1">
                <a:solidFill>
                  <a:srgbClr val="160BED"/>
                </a:solidFill>
              </a:rPr>
              <a:t>Emittances</a:t>
            </a:r>
            <a:r>
              <a:rPr lang="en-US" dirty="0">
                <a:solidFill>
                  <a:srgbClr val="160BED"/>
                </a:solidFill>
              </a:rPr>
              <a:t> are geometric</a:t>
            </a:r>
            <a:endParaRPr lang="en-US" dirty="0">
              <a:solidFill>
                <a:schemeClr val="hlink"/>
              </a:solidFill>
              <a:cs typeface="Arial" pitchFamily="34" charset="0"/>
            </a:endParaRPr>
          </a:p>
          <a:p>
            <a:pPr algn="l"/>
            <a:r>
              <a:rPr lang="en-US" dirty="0">
                <a:solidFill>
                  <a:schemeClr val="hlink"/>
                </a:solidFill>
                <a:cs typeface="Arial" pitchFamily="34" charset="0"/>
              </a:rPr>
              <a:t>† </a:t>
            </a:r>
            <a:r>
              <a:rPr lang="en-US" dirty="0">
                <a:solidFill>
                  <a:srgbClr val="160BED"/>
                </a:solidFill>
              </a:rPr>
              <a:t>Quantities are </a:t>
            </a:r>
            <a:r>
              <a:rPr lang="en-US" dirty="0" err="1">
                <a:solidFill>
                  <a:srgbClr val="160BED"/>
                </a:solidFill>
              </a:rPr>
              <a:t>rms</a:t>
            </a:r>
            <a:endParaRPr lang="en-US" dirty="0">
              <a:solidFill>
                <a:srgbClr val="160BE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C68D3-6185-1E4C-B6D7-F352E728F4CC}"/>
              </a:ext>
            </a:extLst>
          </p:cNvPr>
          <p:cNvSpPr/>
          <p:nvPr/>
        </p:nvSpPr>
        <p:spPr>
          <a:xfrm>
            <a:off x="5393410" y="4633993"/>
            <a:ext cx="2665709" cy="80504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6C5793-CAE7-7046-97DB-AB3CC2A73B8D}"/>
              </a:ext>
            </a:extLst>
          </p:cNvPr>
          <p:cNvSpPr/>
          <p:nvPr/>
        </p:nvSpPr>
        <p:spPr>
          <a:xfrm>
            <a:off x="8781881" y="4677261"/>
            <a:ext cx="3098356" cy="80504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99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E414-524B-E64D-8617-C3AA10E5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12 GeV : Magnetic Transport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C2F90-9C9A-AB41-AE36-6E5D1D3F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CEA3E-64A7-9749-AA24-228B7E7F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50E76-4F41-8248-BA46-072198A5FB51}"/>
              </a:ext>
            </a:extLst>
          </p:cNvPr>
          <p:cNvSpPr txBox="1"/>
          <p:nvPr/>
        </p:nvSpPr>
        <p:spPr>
          <a:xfrm>
            <a:off x="4793579" y="1034201"/>
            <a:ext cx="72920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Reversing polarity of 2100 CEBAF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&gt;1900 (correctors &amp; quads) already bipolar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39 (recirculation/transport dipoles) will require engineered solution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21 recirculation &amp; dog-leg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12 extraction units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6 end-station transport/dump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$0.5M – Remote PS switches, shunt modules, firmware, PSS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Hall D is only permanent magnet – would have to be rotated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Magnetic Field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Unipolar dipoles would need to be deliberately tested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demonstrate field restores after polarity inversion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quantify possible systematic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 iron steel are expected to perform well under polarity reversal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decades of operation suggest remnant fields &lt;20 G tolerable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Sudden power supply trips introduce uncontrolled flux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Modifications to power supplies or field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2922D-F788-5E4F-AA95-7FDDFA44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4" y="1083742"/>
            <a:ext cx="4243274" cy="28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6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9A9F-7B86-2942-A0EE-F05CFED6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LDRD : 123 MeV polarized-e driven </a:t>
            </a:r>
            <a:r>
              <a:rPr lang="en-US" dirty="0" err="1"/>
              <a:t>PEPPo</a:t>
            </a:r>
            <a:r>
              <a:rPr lang="en-US" dirty="0"/>
              <a:t>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2D8D7-DB77-9E41-9DE5-995B2664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79601-4F2A-C34A-A1DC-21A9DB5B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5BB46-2CE1-6446-B765-BB65381C3C5F}"/>
              </a:ext>
            </a:extLst>
          </p:cNvPr>
          <p:cNvSpPr/>
          <p:nvPr/>
        </p:nvSpPr>
        <p:spPr>
          <a:xfrm>
            <a:off x="0" y="790391"/>
            <a:ext cx="10919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Lab the Users are asking for e+ beams with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(&gt;60%) intensities &gt;100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8CD98A-E84F-1D46-8664-555D55CBE46C}"/>
              </a:ext>
            </a:extLst>
          </p:cNvPr>
          <p:cNvGrpSpPr/>
          <p:nvPr/>
        </p:nvGrpSpPr>
        <p:grpSpPr>
          <a:xfrm>
            <a:off x="5498632" y="3595301"/>
            <a:ext cx="5949655" cy="1974858"/>
            <a:chOff x="4087331" y="927740"/>
            <a:chExt cx="8101517" cy="23742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3EE972-6113-0443-ADD7-63DA0124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046"/>
            <a:stretch/>
          </p:blipFill>
          <p:spPr>
            <a:xfrm>
              <a:off x="4087331" y="927740"/>
              <a:ext cx="8101517" cy="23742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C5604-3CF1-8E43-8942-9E5F0592A9B7}"/>
                </a:ext>
              </a:extLst>
            </p:cNvPr>
            <p:cNvSpPr/>
            <p:nvPr/>
          </p:nvSpPr>
          <p:spPr>
            <a:xfrm>
              <a:off x="7854463" y="1519051"/>
              <a:ext cx="3855200" cy="1763655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A1D49A-27E7-324B-9F07-B6B7359274A3}"/>
                </a:ext>
              </a:extLst>
            </p:cNvPr>
            <p:cNvSpPr txBox="1"/>
            <p:nvPr/>
          </p:nvSpPr>
          <p:spPr>
            <a:xfrm>
              <a:off x="10199661" y="1191476"/>
              <a:ext cx="1005435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&gt;5 x 10</a:t>
              </a:r>
              <a:r>
                <a:rPr lang="en-US" sz="1200" baseline="30000" dirty="0">
                  <a:latin typeface="Times" pitchFamily="2" charset="0"/>
                </a:rPr>
                <a:t>-5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005122-5F51-5244-AC7F-EC377BA36D23}"/>
                </a:ext>
              </a:extLst>
            </p:cNvPr>
            <p:cNvSpPr txBox="1"/>
            <p:nvPr/>
          </p:nvSpPr>
          <p:spPr>
            <a:xfrm>
              <a:off x="10246385" y="2944152"/>
              <a:ext cx="750923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&gt;60%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210F3-88B1-DC40-B9C3-F25AA7740875}"/>
              </a:ext>
            </a:extLst>
          </p:cNvPr>
          <p:cNvSpPr/>
          <p:nvPr/>
        </p:nvSpPr>
        <p:spPr>
          <a:xfrm>
            <a:off x="5586285" y="3552950"/>
            <a:ext cx="5862001" cy="78067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D27C0-6BDB-DF4B-AC71-B146120D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70" y="1136762"/>
            <a:ext cx="9637165" cy="2403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936211-F384-054D-9825-55880DD13B0B}"/>
              </a:ext>
            </a:extLst>
          </p:cNvPr>
          <p:cNvSpPr txBox="1"/>
          <p:nvPr/>
        </p:nvSpPr>
        <p:spPr>
          <a:xfrm>
            <a:off x="349940" y="3577473"/>
            <a:ext cx="470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Collimation defines normalized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Dipoles separate particle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Dispersion selects final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Bunching achieve with R56 chirper/chicane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7D6F02-6B06-554F-B555-B54ABD91B805}"/>
              </a:ext>
            </a:extLst>
          </p:cNvPr>
          <p:cNvSpPr txBox="1"/>
          <p:nvPr/>
        </p:nvSpPr>
        <p:spPr>
          <a:xfrm>
            <a:off x="1723621" y="5670887"/>
            <a:ext cx="853442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GaAs source source providing </a:t>
            </a:r>
            <a:r>
              <a:rPr lang="en-US" sz="2400" b="1" dirty="0">
                <a:solidFill>
                  <a:srgbClr val="FF0000"/>
                </a:solidFill>
              </a:rPr>
              <a:t>1 mA for a week = 600 Coulombs </a:t>
            </a:r>
            <a:r>
              <a:rPr lang="en-US" sz="2400" b="1" dirty="0"/>
              <a:t>We would like to have a charge lifetime </a:t>
            </a:r>
            <a:r>
              <a:rPr lang="en-US" sz="2400" b="1" dirty="0">
                <a:solidFill>
                  <a:srgbClr val="FF0000"/>
                </a:solidFill>
              </a:rPr>
              <a:t>&gt;1000 C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3D45E-9D49-F545-A0A7-078BB8C7A66A}"/>
              </a:ext>
            </a:extLst>
          </p:cNvPr>
          <p:cNvSpPr/>
          <p:nvPr/>
        </p:nvSpPr>
        <p:spPr>
          <a:xfrm>
            <a:off x="9987453" y="3867116"/>
            <a:ext cx="931880" cy="19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5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96FA-F903-4542-A6D1-7DCD562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CEBAF: an example of e-driven polarized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DDE7B-26DB-8641-94EB-2DFA80ED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43C24-49CD-E949-8359-2C5A73A7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3C409-170A-9E44-B1CA-EE76FD08DEE4}"/>
              </a:ext>
            </a:extLst>
          </p:cNvPr>
          <p:cNvSpPr/>
          <p:nvPr/>
        </p:nvSpPr>
        <p:spPr>
          <a:xfrm>
            <a:off x="5568106" y="829387"/>
            <a:ext cx="66238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Lifetime ~200 C </a:t>
            </a:r>
            <a:r>
              <a:rPr lang="en-US" dirty="0">
                <a:cs typeface="Arial"/>
              </a:rPr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 dirty="0">
                <a:ea typeface="Symbol" charset="2"/>
                <a:cs typeface="Symbol" charset="2"/>
              </a:rPr>
              <a:t>D</a:t>
            </a:r>
            <a:r>
              <a:rPr lang="en-US" dirty="0">
                <a:cs typeface="Arial"/>
              </a:rPr>
              <a:t> ~ 1mm) with intensity 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@ 200 </a:t>
            </a:r>
            <a:r>
              <a:rPr lang="en-US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731A3-9516-8944-B570-E1E6644BB1B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88550" y="1584675"/>
            <a:ext cx="6257459" cy="248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4E976-4C9E-0348-81AD-79654315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08" y="1506495"/>
            <a:ext cx="5089044" cy="3582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7E5502-CBC9-3945-9BA3-F272ACD798FC}"/>
              </a:ext>
            </a:extLst>
          </p:cNvPr>
          <p:cNvSpPr txBox="1"/>
          <p:nvPr/>
        </p:nvSpPr>
        <p:spPr>
          <a:xfrm>
            <a:off x="127117" y="5734781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Adderley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13</a:t>
            </a:r>
            <a:r>
              <a:rPr lang="en-US" sz="1600" dirty="0"/>
              <a:t>, 010101 (2010)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F52A9B-A359-A44F-88B7-352DD2A9F2FC}"/>
              </a:ext>
            </a:extLst>
          </p:cNvPr>
          <p:cNvCxnSpPr>
            <a:cxnSpLocks/>
          </p:cNvCxnSpPr>
          <p:nvPr/>
        </p:nvCxnSpPr>
        <p:spPr>
          <a:xfrm flipH="1">
            <a:off x="1636706" y="1847420"/>
            <a:ext cx="318574" cy="70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BD3AE6-0332-A54F-A4FA-41853629B2A6}"/>
              </a:ext>
            </a:extLst>
          </p:cNvPr>
          <p:cNvCxnSpPr>
            <a:cxnSpLocks/>
          </p:cNvCxnSpPr>
          <p:nvPr/>
        </p:nvCxnSpPr>
        <p:spPr>
          <a:xfrm flipH="1">
            <a:off x="3359478" y="1843803"/>
            <a:ext cx="288230" cy="9574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EA70C0-1D38-9643-8990-09ACF614171F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12692" y="2138282"/>
            <a:ext cx="790587" cy="87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74A591-EF43-8441-AC03-AE020F06659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934066" y="3624649"/>
            <a:ext cx="1800042" cy="4475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DC494-39E6-584D-9418-83464EA949DE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934066" y="4072203"/>
            <a:ext cx="149077" cy="269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3">
            <a:extLst>
              <a:ext uri="{FF2B5EF4-FFF2-40B4-BE49-F238E27FC236}">
                <a16:creationId xmlns:a16="http://schemas.microsoft.com/office/drawing/2014/main" id="{4815F8ED-3F49-E34C-8E07-6C3030110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583" y="1613869"/>
            <a:ext cx="1188146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EF3DA67E-86DE-0A43-9952-72EEAB1F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401" y="1576590"/>
            <a:ext cx="100059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HV Chamber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0F0FE2AF-20B6-6340-91CC-07A52E2C3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1707395"/>
            <a:ext cx="91403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Preparation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86BE1164-23AB-2A4C-AD4D-076DCA995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3856759"/>
            <a:ext cx="67839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GaAs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930A4958-D4FB-A045-8612-C92D1C148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76" y="4943275"/>
            <a:ext cx="76495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Loading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A801B2-8279-A04A-B6CB-E05E5E802BC2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675853" y="4206884"/>
            <a:ext cx="382476" cy="736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2E8F04D-792E-C348-873F-FE5ADD5FC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863" y="4666912"/>
            <a:ext cx="1371491" cy="868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002A21-6D79-C047-BC49-03B62EEFA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004" y="4671499"/>
            <a:ext cx="848051" cy="8350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10A53A-0BA9-614D-B2E5-A7C5B9A29A9A}"/>
              </a:ext>
            </a:extLst>
          </p:cNvPr>
          <p:cNvSpPr/>
          <p:nvPr/>
        </p:nvSpPr>
        <p:spPr>
          <a:xfrm>
            <a:off x="11027485" y="1815578"/>
            <a:ext cx="1018524" cy="12446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CE48E-0043-D247-B3E6-92F943C02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924" y="3854331"/>
            <a:ext cx="6556257" cy="2730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8EE725-E666-D246-8AE6-62EB70F5B13E}"/>
              </a:ext>
            </a:extLst>
          </p:cNvPr>
          <p:cNvSpPr txBox="1"/>
          <p:nvPr/>
        </p:nvSpPr>
        <p:spPr>
          <a:xfrm>
            <a:off x="7748268" y="1999619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QE = QE</a:t>
            </a:r>
            <a:r>
              <a:rPr lang="en-US" sz="2000" baseline="-25000" dirty="0">
                <a:solidFill>
                  <a:schemeClr val="accent1"/>
                </a:solidFill>
              </a:rPr>
              <a:t>0</a:t>
            </a:r>
            <a:r>
              <a:rPr lang="en-US" sz="2000" dirty="0">
                <a:solidFill>
                  <a:schemeClr val="accent1"/>
                </a:solidFill>
              </a:rPr>
              <a:t> e </a:t>
            </a:r>
            <a:r>
              <a:rPr lang="en-US" sz="2000" baseline="30000" dirty="0">
                <a:solidFill>
                  <a:schemeClr val="accent1"/>
                </a:solidFill>
              </a:rPr>
              <a:t>-(Q/Lifetime)</a:t>
            </a:r>
          </a:p>
        </p:txBody>
      </p:sp>
    </p:spTree>
    <p:extLst>
      <p:ext uri="{BB962C8B-B14F-4D97-AF65-F5344CB8AC3E}">
        <p14:creationId xmlns:p14="http://schemas.microsoft.com/office/powerpoint/2010/main" val="87408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744D-74FF-364D-9D69-3A9CCDCB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laser size to increase charge lifetime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13713-220A-EE49-9C48-84BE36B8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0C0EA-AA94-2B40-B394-893EC62F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42D62-3D50-134D-ACFA-7D345066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49" y="2341232"/>
            <a:ext cx="5757717" cy="3904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2EC141-C697-5840-B8F5-B8AFA9E9DBD4}"/>
              </a:ext>
            </a:extLst>
          </p:cNvPr>
          <p:cNvSpPr/>
          <p:nvPr/>
        </p:nvSpPr>
        <p:spPr>
          <a:xfrm>
            <a:off x="7144718" y="1082647"/>
            <a:ext cx="4160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Century Gothic" charset="0"/>
                <a:cs typeface="Century Gothic" charset="0"/>
              </a:rPr>
              <a:t>Charge lifetime increased by four when doubling the laser spot size from </a:t>
            </a:r>
            <a:r>
              <a:rPr lang="en-US" sz="2000" dirty="0">
                <a:solidFill>
                  <a:srgbClr val="FF0000"/>
                </a:solidFill>
                <a:ea typeface="Century Gothic" charset="0"/>
                <a:cs typeface="Century Gothic" charset="0"/>
              </a:rPr>
              <a:t>0.5 mm to 1.0 mm</a:t>
            </a:r>
            <a:r>
              <a:rPr lang="en-US" sz="2000" dirty="0">
                <a:ea typeface="Century Gothic" charset="0"/>
                <a:cs typeface="Century Gothic" charset="0"/>
              </a:rPr>
              <a:t> (</a:t>
            </a:r>
            <a:r>
              <a:rPr lang="en-US" sz="2000" dirty="0" err="1">
                <a:ea typeface="Century Gothic" charset="0"/>
                <a:cs typeface="Century Gothic" charset="0"/>
              </a:rPr>
              <a:t>fwhm</a:t>
            </a:r>
            <a:r>
              <a:rPr lang="en-US" sz="2000" dirty="0">
                <a:ea typeface="Century Gothic" charset="0"/>
                <a:cs typeface="Century Gothic" charset="0"/>
              </a:rPr>
              <a:t>)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0E5506DE-F401-5243-85AA-C2ABC59607D0}"/>
              </a:ext>
            </a:extLst>
          </p:cNvPr>
          <p:cNvSpPr/>
          <p:nvPr/>
        </p:nvSpPr>
        <p:spPr>
          <a:xfrm rot="16200000">
            <a:off x="8493727" y="3563953"/>
            <a:ext cx="596180" cy="318521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4A79C98-366E-B141-801B-F4325AA0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" y="2452929"/>
            <a:ext cx="5712978" cy="324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59463C-6A66-5F49-8FED-D081AD251D1E}"/>
              </a:ext>
            </a:extLst>
          </p:cNvPr>
          <p:cNvSpPr txBox="1"/>
          <p:nvPr/>
        </p:nvSpPr>
        <p:spPr>
          <a:xfrm>
            <a:off x="108488" y="1236536"/>
            <a:ext cx="55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Ionized residual gas bombards the photocathode, lowers quantum efficiency, limits charge lifetime.</a:t>
            </a:r>
          </a:p>
        </p:txBody>
      </p:sp>
    </p:spTree>
    <p:extLst>
      <p:ext uri="{BB962C8B-B14F-4D97-AF65-F5344CB8AC3E}">
        <p14:creationId xmlns:p14="http://schemas.microsoft.com/office/powerpoint/2010/main" val="304020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9B19-C1CD-A843-898F-4044D755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&gt;1 mA for weeks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387BD-8041-8F4C-B86B-B4B75578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DD90B-C991-A94A-9092-B08F68BA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DEAA42-B83F-7B45-A1B2-B8E90326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Initial testing shows increasing laser size extend milliamp operations into the “Week” regime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Active R&amp;D simulation efforts to “straighten the curve”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A8CC9-C440-C749-9B41-977BC0FF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528219"/>
            <a:ext cx="8088658" cy="3931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C21D2-7696-274C-B34C-BF97D3E645BB}"/>
              </a:ext>
            </a:extLst>
          </p:cNvPr>
          <p:cNvSpPr txBox="1"/>
          <p:nvPr/>
        </p:nvSpPr>
        <p:spPr>
          <a:xfrm>
            <a:off x="1971103" y="1564195"/>
            <a:ext cx="892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92B6B-26BF-A849-957B-FAA515F8F58C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AC3139-2B8E-C34E-A6A8-A262FFC2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ECAEEE-3EC0-BD41-A84E-9ED15F8E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0A6653-BEB4-3F42-A16B-E95673EA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91A7D-8C99-9F4B-A8DA-E4A0B498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C5EC6AF-165A-4442-9752-B3058B120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40467"/>
            <a:ext cx="3503178" cy="1514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77892F-A30D-BF4D-AA46-73C8465F18CA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3647E1-7F82-564A-9D9E-6F65D80147CF}"/>
              </a:ext>
            </a:extLst>
          </p:cNvPr>
          <p:cNvCxnSpPr>
            <a:cxnSpLocks/>
          </p:cNvCxnSpPr>
          <p:nvPr/>
        </p:nvCxnSpPr>
        <p:spPr>
          <a:xfrm flipV="1">
            <a:off x="4555375" y="3640074"/>
            <a:ext cx="2385752" cy="2455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BA8DA6-48C8-6C4E-BB96-3D38864E4D14}"/>
              </a:ext>
            </a:extLst>
          </p:cNvPr>
          <p:cNvSpPr txBox="1"/>
          <p:nvPr/>
        </p:nvSpPr>
        <p:spPr>
          <a:xfrm rot="18867493">
            <a:off x="5006212" y="4269214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</p:spTree>
    <p:extLst>
      <p:ext uri="{BB962C8B-B14F-4D97-AF65-F5344CB8AC3E}">
        <p14:creationId xmlns:p14="http://schemas.microsoft.com/office/powerpoint/2010/main" val="371886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D818-51DF-B14F-85E0-60068132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higher voltage – higher current – polarized electron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EAEBA-1DF9-C042-8AA4-8B080571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7D6A7-67C2-6C43-A0A4-608AAA20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2378DD-412F-424D-B418-5732059EA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Applying the experience and lessons learned from the 300 kV magnetized beam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photogun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to build a 200 kV UHV polarized electron source for SSL operation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3AD9C-ED31-4643-B84C-C19FFE5197BB}"/>
              </a:ext>
            </a:extLst>
          </p:cNvPr>
          <p:cNvSpPr txBox="1"/>
          <p:nvPr/>
        </p:nvSpPr>
        <p:spPr>
          <a:xfrm>
            <a:off x="248084" y="1515038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300 kV Magnetized Beam Electron Source (</a:t>
            </a:r>
            <a:r>
              <a:rPr lang="en-US" sz="2000" dirty="0" err="1">
                <a:solidFill>
                  <a:srgbClr val="FF0000"/>
                </a:solidFill>
              </a:rPr>
              <a:t>CsKSb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20C3B6-30B7-A04D-AA54-4B2494412180}"/>
              </a:ext>
            </a:extLst>
          </p:cNvPr>
          <p:cNvSpPr txBox="1"/>
          <p:nvPr/>
        </p:nvSpPr>
        <p:spPr>
          <a:xfrm>
            <a:off x="187565" y="5037974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1DEDCF-6428-9A43-83BE-7FDBFF4EE504}"/>
              </a:ext>
            </a:extLst>
          </p:cNvPr>
          <p:cNvSpPr/>
          <p:nvPr/>
        </p:nvSpPr>
        <p:spPr>
          <a:xfrm>
            <a:off x="411892" y="536680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err="1"/>
              <a:t>keV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384483-4E9C-554C-B93D-93739207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6" y="1918351"/>
            <a:ext cx="5234424" cy="3119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58E44-9943-2344-AEB6-B8A2CDAA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75" y="1938651"/>
            <a:ext cx="3424212" cy="35745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3207D6-688D-8448-BDDF-EF4BC14D33AE}"/>
              </a:ext>
            </a:extLst>
          </p:cNvPr>
          <p:cNvSpPr/>
          <p:nvPr/>
        </p:nvSpPr>
        <p:spPr>
          <a:xfrm>
            <a:off x="7039868" y="5513229"/>
            <a:ext cx="5024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Operate at &gt;200 kV without field emission</a:t>
            </a:r>
          </a:p>
          <a:p>
            <a:r>
              <a:rPr lang="en-US" sz="1400" dirty="0"/>
              <a:t>HV conditioning &gt;350 kV (uses R30 inverted ceramic insulator)</a:t>
            </a:r>
          </a:p>
          <a:p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C3CC5-D128-334E-B12D-E661B99C7680}"/>
              </a:ext>
            </a:extLst>
          </p:cNvPr>
          <p:cNvSpPr txBox="1"/>
          <p:nvPr/>
        </p:nvSpPr>
        <p:spPr>
          <a:xfrm>
            <a:off x="6350620" y="1515463"/>
            <a:ext cx="5656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 of CEBAF 200 KV Polarized Gun (GaAs/</a:t>
            </a:r>
            <a:r>
              <a:rPr lang="en-US" sz="2000" dirty="0" err="1">
                <a:solidFill>
                  <a:srgbClr val="FF0000"/>
                </a:solidFill>
              </a:rPr>
              <a:t>GaAsP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3F9C7244-85B1-2540-8AFC-6BD7FF3D19C9}"/>
              </a:ext>
            </a:extLst>
          </p:cNvPr>
          <p:cNvSpPr/>
          <p:nvPr/>
        </p:nvSpPr>
        <p:spPr>
          <a:xfrm>
            <a:off x="6063814" y="3273440"/>
            <a:ext cx="888156" cy="673726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7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492103" y="966193"/>
            <a:ext cx="104646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would like to thank and acknowledge those who contributed to this presentation.</a:t>
            </a:r>
          </a:p>
          <a:p>
            <a:endParaRPr lang="en-US" sz="2400" dirty="0"/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Jonathan Dumas, CEA-Paris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Sami </a:t>
            </a:r>
            <a:r>
              <a:rPr lang="en-US" sz="2400" dirty="0" err="1"/>
              <a:t>Habet</a:t>
            </a:r>
            <a:r>
              <a:rPr lang="en-US" sz="2400" dirty="0"/>
              <a:t>, </a:t>
            </a:r>
            <a:r>
              <a:rPr lang="en-US" sz="2400" dirty="0" err="1"/>
              <a:t>IJCLab</a:t>
            </a:r>
            <a:r>
              <a:rPr lang="en-US" sz="2400" dirty="0"/>
              <a:t>-Orsay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Carlos Hernandez-Garcia,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Sarin Philip,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Matt </a:t>
            </a:r>
            <a:r>
              <a:rPr lang="en-US" sz="2400" dirty="0" err="1"/>
              <a:t>Poelker</a:t>
            </a:r>
            <a:r>
              <a:rPr lang="en-US" sz="2400" dirty="0"/>
              <a:t>, </a:t>
            </a:r>
            <a:r>
              <a:rPr lang="en-US" sz="2400" dirty="0" err="1"/>
              <a:t>JLab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C78D87-7F43-CE4E-B7A2-3859870C9F6C}"/>
              </a:ext>
            </a:extLst>
          </p:cNvPr>
          <p:cNvSpPr/>
          <p:nvPr/>
        </p:nvSpPr>
        <p:spPr>
          <a:xfrm>
            <a:off x="6096000" y="20741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Yves Roblin,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Mark Stefani,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Riad</a:t>
            </a:r>
            <a:r>
              <a:rPr lang="en-US" sz="2400" dirty="0"/>
              <a:t> Suleiman,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Michael </a:t>
            </a:r>
            <a:r>
              <a:rPr lang="en-US" sz="2400" dirty="0" err="1"/>
              <a:t>Tiefenback</a:t>
            </a:r>
            <a:r>
              <a:rPr lang="en-US" sz="2400" dirty="0"/>
              <a:t>, </a:t>
            </a:r>
            <a:r>
              <a:rPr lang="en-US" sz="2400" dirty="0" err="1"/>
              <a:t>JLab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Eric </a:t>
            </a:r>
            <a:r>
              <a:rPr lang="en-US" sz="2400" dirty="0" err="1"/>
              <a:t>Voutier</a:t>
            </a:r>
            <a:r>
              <a:rPr lang="en-US" sz="2400" dirty="0"/>
              <a:t>, </a:t>
            </a:r>
            <a:r>
              <a:rPr lang="en-US" sz="2400" dirty="0" err="1"/>
              <a:t>IJCLab</a:t>
            </a:r>
            <a:r>
              <a:rPr lang="en-US" sz="2400" dirty="0"/>
              <a:t>-Orsay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Andriy </a:t>
            </a:r>
            <a:r>
              <a:rPr lang="en-US" sz="2400" dirty="0" err="1"/>
              <a:t>Ushakov</a:t>
            </a:r>
            <a:r>
              <a:rPr lang="en-US" sz="2400" dirty="0"/>
              <a:t>, </a:t>
            </a:r>
            <a:r>
              <a:rPr lang="en-US" sz="2400" dirty="0" err="1"/>
              <a:t>IJCLab</a:t>
            </a:r>
            <a:r>
              <a:rPr lang="en-US" sz="2400" dirty="0"/>
              <a:t>-Orsay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56B2C-B212-A249-B194-565FB66E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over the next 5 years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AEB7A-589E-684F-B334-95B23BEB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0414A-7D89-FA4B-A70E-3E601CA2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43A63-6073-094B-9799-053C45CD4DD3}"/>
              </a:ext>
            </a:extLst>
          </p:cNvPr>
          <p:cNvSpPr txBox="1"/>
          <p:nvPr/>
        </p:nvSpPr>
        <p:spPr>
          <a:xfrm>
            <a:off x="411892" y="935415"/>
            <a:ext cx="1056753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Complete a conceptual design for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Polarized e- injector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100 kW e+ target / injector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Start to End injection/transport/magnets to CEBAF @ 12 GeV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 Energy spin rotators</a:t>
            </a:r>
          </a:p>
          <a:p>
            <a:endParaRPr lang="en-US" sz="2000" b="1" dirty="0"/>
          </a:p>
          <a:p>
            <a:r>
              <a:rPr lang="en-US" sz="2000" b="1" dirty="0"/>
              <a:t>Build a scalable polarized positron injector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350 kV gun polarized electron beam with 1000 C lifetime at 1mA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1 mA e- beam through ¼ CM, 8 MeV electron beam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Optics model of the positron source including especially the positron distribution downstream of target and capture and bunching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e- and e+ beamline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Positron target operates &gt;10 kW (40-80 kW beam limited by choice of Power Supply)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Solenoid magnet, &lt;0.5 Tesla, positron spatial 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RF cavity, positron temporal 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e+ diagnostic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10 </a:t>
            </a:r>
            <a:r>
              <a:rPr lang="en-US" sz="2000" dirty="0" err="1">
                <a:solidFill>
                  <a:srgbClr val="FF0000"/>
                </a:solidFill>
              </a:rPr>
              <a:t>nA</a:t>
            </a:r>
            <a:r>
              <a:rPr lang="en-US" sz="2000" dirty="0">
                <a:solidFill>
                  <a:srgbClr val="FF0000"/>
                </a:solidFill>
              </a:rPr>
              <a:t> polarized positron beam</a:t>
            </a:r>
          </a:p>
        </p:txBody>
      </p:sp>
    </p:spTree>
    <p:extLst>
      <p:ext uri="{BB962C8B-B14F-4D97-AF65-F5344CB8AC3E}">
        <p14:creationId xmlns:p14="http://schemas.microsoft.com/office/powerpoint/2010/main" val="2830045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5523-1BE1-AE46-9011-CD1748CA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Research Facility (LERF)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14702-1A9A-3748-BF36-5FCD2141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C7E49-B625-DE48-9CFC-E959DEF8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FF4C3-E31D-C242-A2D8-E21C7BFD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88" y="1632071"/>
            <a:ext cx="8974584" cy="4617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167299-CFF3-7940-A4AE-1F075632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59" y="945835"/>
            <a:ext cx="4445000" cy="28575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6A90A69-DB94-5543-A90D-3F2358D6BC17}"/>
              </a:ext>
            </a:extLst>
          </p:cNvPr>
          <p:cNvSpPr/>
          <p:nvPr/>
        </p:nvSpPr>
        <p:spPr>
          <a:xfrm>
            <a:off x="7222211" y="1414264"/>
            <a:ext cx="4277532" cy="1499417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4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8CA0-A85B-9340-8850-5A290224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Infrastructure is well suited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1AEF9-4806-B746-B93C-09EF2F17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8665-DD7F-5A4B-9688-93900382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8A4B1-4A87-1F4C-A69D-CF86E7E7C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631" t="12012" r="1569" b="21468"/>
          <a:stretch/>
        </p:blipFill>
        <p:spPr bwMode="auto">
          <a:xfrm>
            <a:off x="2947017" y="1735810"/>
            <a:ext cx="9075358" cy="473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DFDFCC-558B-2645-84F9-DDCA3782C9CF}"/>
              </a:ext>
            </a:extLst>
          </p:cNvPr>
          <p:cNvSpPr/>
          <p:nvPr/>
        </p:nvSpPr>
        <p:spPr>
          <a:xfrm>
            <a:off x="7833448" y="5004080"/>
            <a:ext cx="2138767" cy="146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 Hall 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C995463-B29E-BA4F-B2E4-F0EE635FD583}"/>
              </a:ext>
            </a:extLst>
          </p:cNvPr>
          <p:cNvSpPr/>
          <p:nvPr/>
        </p:nvSpPr>
        <p:spPr>
          <a:xfrm>
            <a:off x="7191318" y="3913554"/>
            <a:ext cx="1875192" cy="2084290"/>
          </a:xfrm>
          <a:prstGeom prst="arc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ECB560-82D0-D349-ABC0-6BA192CB5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84" y="1154800"/>
            <a:ext cx="5603902" cy="279877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F89157-405E-D644-BB9E-9850B6B9BD03}"/>
              </a:ext>
            </a:extLst>
          </p:cNvPr>
          <p:cNvCxnSpPr>
            <a:cxnSpLocks/>
          </p:cNvCxnSpPr>
          <p:nvPr/>
        </p:nvCxnSpPr>
        <p:spPr>
          <a:xfrm>
            <a:off x="6724672" y="1914144"/>
            <a:ext cx="1602464" cy="736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247E391-5790-9444-892C-FE212484C6DD}"/>
              </a:ext>
            </a:extLst>
          </p:cNvPr>
          <p:cNvSpPr txBox="1"/>
          <p:nvPr/>
        </p:nvSpPr>
        <p:spPr>
          <a:xfrm>
            <a:off x="182571" y="4101573"/>
            <a:ext cx="29937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Radiation Shielding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Cryogenics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RF/Magnet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Safety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Expandability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73D37-82C0-2649-8A2D-4A8FE3EE084C}"/>
              </a:ext>
            </a:extLst>
          </p:cNvPr>
          <p:cNvSpPr/>
          <p:nvPr/>
        </p:nvSpPr>
        <p:spPr>
          <a:xfrm rot="19835959">
            <a:off x="8016882" y="2402223"/>
            <a:ext cx="1963451" cy="1103993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E91F9-0812-F046-A0BB-4C1E06FD42F3}"/>
              </a:ext>
            </a:extLst>
          </p:cNvPr>
          <p:cNvSpPr txBox="1"/>
          <p:nvPr/>
        </p:nvSpPr>
        <p:spPr>
          <a:xfrm rot="20407810">
            <a:off x="815218" y="1800242"/>
            <a:ext cx="517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Linac</a:t>
            </a:r>
            <a:r>
              <a:rPr lang="en-US" dirty="0">
                <a:solidFill>
                  <a:srgbClr val="FF0000"/>
                </a:solidFill>
              </a:rPr>
              <a:t>         Compression               e+         MeV         Gun</a:t>
            </a:r>
          </a:p>
        </p:txBody>
      </p:sp>
    </p:spTree>
    <p:extLst>
      <p:ext uri="{BB962C8B-B14F-4D97-AF65-F5344CB8AC3E}">
        <p14:creationId xmlns:p14="http://schemas.microsoft.com/office/powerpoint/2010/main" val="369818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20C83-9DC2-CF4D-BB90-70EA854260CD}"/>
              </a:ext>
            </a:extLst>
          </p:cNvPr>
          <p:cNvSpPr txBox="1"/>
          <p:nvPr/>
        </p:nvSpPr>
        <p:spPr>
          <a:xfrm>
            <a:off x="115318" y="880849"/>
            <a:ext cx="120766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Polarized positron beams of modest intensity (&gt;100 </a:t>
            </a:r>
            <a:r>
              <a:rPr lang="en-US" sz="2400" dirty="0" err="1"/>
              <a:t>nA</a:t>
            </a:r>
            <a:r>
              <a:rPr lang="en-US" sz="2400" dirty="0"/>
              <a:t>) are considered as a potential upgrade path at CEBAF with GeV energy beams; and may open a door to new research opportunities in low energy (10-100 MeV) NP or materials science at Jefferson Lab.</a:t>
            </a:r>
          </a:p>
          <a:p>
            <a:endParaRPr lang="en-US" sz="2400" dirty="0"/>
          </a:p>
          <a:p>
            <a:r>
              <a:rPr lang="en-US" sz="2400" dirty="0" err="1"/>
              <a:t>PEPPo</a:t>
            </a:r>
            <a:r>
              <a:rPr lang="en-US" sz="2400" dirty="0"/>
              <a:t> demonstrated GaAs DC HV </a:t>
            </a:r>
            <a:r>
              <a:rPr lang="en-US" sz="2400" dirty="0" err="1"/>
              <a:t>photoguns</a:t>
            </a:r>
            <a:r>
              <a:rPr lang="en-US" sz="2400" dirty="0"/>
              <a:t> can be efficiently used to generate positrons with a high degree of spin polarization – where e+ intensity scales with beam power.</a:t>
            </a:r>
          </a:p>
          <a:p>
            <a:endParaRPr lang="en-US" sz="2400" dirty="0"/>
          </a:p>
          <a:p>
            <a:r>
              <a:rPr lang="en-US" sz="2400" b="1" dirty="0"/>
              <a:t>Goals over the next 5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Complete a conceptual start-to-end design for CEBAF, describing scope &amp; level of effort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Build a scalable polarized positron injector, demonstrating critical technologies</a:t>
            </a:r>
          </a:p>
          <a:p>
            <a:endParaRPr lang="en-US" sz="2400" dirty="0"/>
          </a:p>
          <a:p>
            <a:r>
              <a:rPr lang="en-US" sz="2400" dirty="0"/>
              <a:t>Jefferson Lab is supporting about 2 FTE toward positron R&amp;D, and is building collaborations with partners who want to be involved in developing the concept and participating in an experimental program.     We now have an opening: 2-year post-doc position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920-A813-D145-B3A5-8E7CFFCA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: CEBAF @ 12 GeV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B9BC8-56E3-C644-813A-057EBD72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B9BAB-201E-CC4D-BAE3-53E18495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43932E-E322-D84D-87FA-FF68A9DF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C31A0C-1917-2F4A-A14C-C3CD97A6F0FA}"/>
              </a:ext>
            </a:extLst>
          </p:cNvPr>
          <p:cNvSpPr txBox="1"/>
          <p:nvPr/>
        </p:nvSpPr>
        <p:spPr>
          <a:xfrm>
            <a:off x="5993181" y="1113786"/>
            <a:ext cx="4918847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Roman" panose="02000503020000020003" pitchFamily="2" charset="0"/>
                <a:cs typeface="Arial"/>
              </a:rPr>
              <a:t>Halls: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(simultaneous)</a:t>
            </a:r>
          </a:p>
          <a:p>
            <a:r>
              <a:rPr lang="en-US" sz="2000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sz="2000" dirty="0">
                <a:latin typeface="Avenir Roman" panose="02000503020000020003" pitchFamily="2" charset="0"/>
                <a:cs typeface="Arial"/>
              </a:rPr>
              <a:t>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sz="2000" dirty="0">
                <a:latin typeface="Avenir Roman" panose="02000503020000020003" pitchFamily="2" charset="0"/>
                <a:cs typeface="Arial"/>
              </a:rPr>
              <a:t>Polarization: </a:t>
            </a:r>
            <a:r>
              <a:rPr lang="en-US" sz="20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&gt;85% (~90%)</a:t>
            </a:r>
          </a:p>
          <a:p>
            <a:r>
              <a:rPr lang="en-US" sz="2000" dirty="0">
                <a:latin typeface="Avenir Roman" panose="02000503020000020003" pitchFamily="2" charset="0"/>
                <a:cs typeface="Arial"/>
              </a:rPr>
              <a:t>Intensity: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100 </a:t>
            </a:r>
            <a:r>
              <a:rPr lang="en-US" sz="20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pA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to </a:t>
            </a:r>
            <a:r>
              <a:rPr lang="en-US" sz="20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200 </a:t>
            </a:r>
            <a:r>
              <a:rPr lang="en-US" sz="2000" dirty="0" err="1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uA</a:t>
            </a:r>
            <a:r>
              <a:rPr lang="en-US" sz="20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 (~3 mA)</a:t>
            </a:r>
          </a:p>
          <a:p>
            <a:r>
              <a:rPr lang="en-US" sz="2000" dirty="0">
                <a:latin typeface="Avenir Roman" panose="02000503020000020003" pitchFamily="2" charset="0"/>
                <a:cs typeface="Arial"/>
              </a:rPr>
              <a:t>Structure: </a:t>
            </a:r>
            <a:r>
              <a:rPr lang="en-US" sz="20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CW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(249.5 or 499 MHz)</a:t>
            </a:r>
          </a:p>
        </p:txBody>
      </p:sp>
    </p:spTree>
    <p:extLst>
      <p:ext uri="{BB962C8B-B14F-4D97-AF65-F5344CB8AC3E}">
        <p14:creationId xmlns:p14="http://schemas.microsoft.com/office/powerpoint/2010/main" val="131223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8117C-E4BC-2F43-9FF9-1A922D18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polarization from GaAs/</a:t>
            </a:r>
            <a:r>
              <a:rPr lang="en-US" dirty="0" err="1"/>
              <a:t>GaAsP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F644D-2D29-1D47-8044-76ABE0B9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5CA3-692C-234B-89CC-1EC0588C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182C0-6E9C-AE43-BC6E-BD4CF29F5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87"/>
          <a:stretch/>
        </p:blipFill>
        <p:spPr>
          <a:xfrm>
            <a:off x="185904" y="911527"/>
            <a:ext cx="9509024" cy="2867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320CB6-BD63-A641-8C1D-F796F1D7B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434" y="4357817"/>
            <a:ext cx="1531033" cy="204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4DF30-ED09-8449-B033-B98D4C1F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187" y="4307706"/>
            <a:ext cx="2341483" cy="2082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44A8E9-2326-EA4D-BD7E-8BA53BA1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86" y="4456091"/>
            <a:ext cx="997534" cy="1984740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02E9578D-0D7C-5148-882F-AF75CD15E06B}"/>
              </a:ext>
            </a:extLst>
          </p:cNvPr>
          <p:cNvSpPr/>
          <p:nvPr/>
        </p:nvSpPr>
        <p:spPr bwMode="auto">
          <a:xfrm rot="16200000">
            <a:off x="1665834" y="3477873"/>
            <a:ext cx="280272" cy="1074166"/>
          </a:xfrm>
          <a:prstGeom prst="leftBrace">
            <a:avLst>
              <a:gd name="adj1" fmla="val 8333"/>
              <a:gd name="adj2" fmla="val 3142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342EF5A-E0F1-A244-9BA5-0C3ED8F1BD50}"/>
              </a:ext>
            </a:extLst>
          </p:cNvPr>
          <p:cNvSpPr/>
          <p:nvPr/>
        </p:nvSpPr>
        <p:spPr bwMode="auto">
          <a:xfrm rot="16200000">
            <a:off x="2960161" y="3431663"/>
            <a:ext cx="266700" cy="1180154"/>
          </a:xfrm>
          <a:prstGeom prst="leftBrace">
            <a:avLst>
              <a:gd name="adj1" fmla="val 8333"/>
              <a:gd name="adj2" fmla="val 62445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9344519-DF75-B34A-A79B-37CE9AE2BE48}"/>
              </a:ext>
            </a:extLst>
          </p:cNvPr>
          <p:cNvSpPr/>
          <p:nvPr/>
        </p:nvSpPr>
        <p:spPr bwMode="auto">
          <a:xfrm rot="16200000">
            <a:off x="6469347" y="1374047"/>
            <a:ext cx="261221" cy="5300866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194900-A842-C04C-AF80-9C7BC193B1E9}"/>
              </a:ext>
            </a:extLst>
          </p:cNvPr>
          <p:cNvCxnSpPr>
            <a:cxnSpLocks/>
          </p:cNvCxnSpPr>
          <p:nvPr/>
        </p:nvCxnSpPr>
        <p:spPr>
          <a:xfrm flipH="1">
            <a:off x="9438672" y="1677903"/>
            <a:ext cx="1572524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B0F8E7-1B49-BB41-9AFC-2C1AC5DABDE7}"/>
              </a:ext>
            </a:extLst>
          </p:cNvPr>
          <p:cNvSpPr txBox="1"/>
          <p:nvPr/>
        </p:nvSpPr>
        <p:spPr>
          <a:xfrm>
            <a:off x="9566025" y="1836719"/>
            <a:ext cx="2524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Represents expectation for User facilities proposed today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C35592-FCE9-4E46-B2B3-42441C2E8CE5}"/>
              </a:ext>
            </a:extLst>
          </p:cNvPr>
          <p:cNvSpPr txBox="1"/>
          <p:nvPr/>
        </p:nvSpPr>
        <p:spPr>
          <a:xfrm>
            <a:off x="801060" y="3775711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….…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129B5F-C93E-3C40-8D6C-BB8F62064877}"/>
              </a:ext>
            </a:extLst>
          </p:cNvPr>
          <p:cNvCxnSpPr>
            <a:cxnSpLocks/>
          </p:cNvCxnSpPr>
          <p:nvPr/>
        </p:nvCxnSpPr>
        <p:spPr>
          <a:xfrm flipH="1">
            <a:off x="7388352" y="6207231"/>
            <a:ext cx="249936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C2FD6A-F7A4-6541-A461-5345DA9B4D53}"/>
              </a:ext>
            </a:extLst>
          </p:cNvPr>
          <p:cNvSpPr txBox="1"/>
          <p:nvPr/>
        </p:nvSpPr>
        <p:spPr>
          <a:xfrm>
            <a:off x="8747760" y="4887851"/>
            <a:ext cx="2524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make mA’s of beam with 100s of </a:t>
            </a:r>
            <a:r>
              <a:rPr lang="en-US" sz="2400" dirty="0" err="1">
                <a:solidFill>
                  <a:srgbClr val="FF0000"/>
                </a:solidFill>
              </a:rPr>
              <a:t>mW</a:t>
            </a:r>
            <a:r>
              <a:rPr lang="en-US" sz="2400" dirty="0">
                <a:solidFill>
                  <a:srgbClr val="FF0000"/>
                </a:solidFill>
              </a:rPr>
              <a:t> of “red” light </a:t>
            </a:r>
          </a:p>
        </p:txBody>
      </p:sp>
    </p:spTree>
    <p:extLst>
      <p:ext uri="{BB962C8B-B14F-4D97-AF65-F5344CB8AC3E}">
        <p14:creationId xmlns:p14="http://schemas.microsoft.com/office/powerpoint/2010/main" val="38466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BF593F62-24CF-9C46-9368-E2A9514FA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04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1A5FA0-5BDB-FD4A-AE2F-55A48D2F5637}"/>
              </a:ext>
            </a:extLst>
          </p:cNvPr>
          <p:cNvSpPr/>
          <p:nvPr/>
        </p:nvSpPr>
        <p:spPr>
          <a:xfrm>
            <a:off x="5541555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12E035-A639-0B47-8CA8-B2195E8B106F}"/>
              </a:ext>
            </a:extLst>
          </p:cNvPr>
          <p:cNvGrpSpPr/>
          <p:nvPr/>
        </p:nvGrpSpPr>
        <p:grpSpPr>
          <a:xfrm>
            <a:off x="4736726" y="1257456"/>
            <a:ext cx="3638448" cy="4797438"/>
            <a:chOff x="67154" y="1688272"/>
            <a:chExt cx="4504846" cy="4846952"/>
          </a:xfrm>
        </p:grpSpPr>
        <p:pic>
          <p:nvPicPr>
            <p:cNvPr id="9" name="Picture 36" descr="fig20-left">
              <a:extLst>
                <a:ext uri="{FF2B5EF4-FFF2-40B4-BE49-F238E27FC236}">
                  <a16:creationId xmlns:a16="http://schemas.microsoft.com/office/drawing/2014/main" id="{00DAEDC6-21BB-DF46-A79F-BB54F7233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AC1F53A0-8C11-E047-A252-C3BA2EC85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887B9D-A9F2-744B-81DA-DC77CEE4B252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C08AE3-6B6D-7243-A44A-092154A0ADC2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A7D7A2-9167-2743-9BB1-BB4B22FF67B5}"/>
              </a:ext>
            </a:extLst>
          </p:cNvPr>
          <p:cNvGrpSpPr/>
          <p:nvPr/>
        </p:nvGrpSpPr>
        <p:grpSpPr>
          <a:xfrm>
            <a:off x="8361002" y="1288192"/>
            <a:ext cx="3671974" cy="4759576"/>
            <a:chOff x="4572000" y="1718052"/>
            <a:chExt cx="4504846" cy="4832838"/>
          </a:xfrm>
        </p:grpSpPr>
        <p:pic>
          <p:nvPicPr>
            <p:cNvPr id="14" name="Picture 37" descr="fig20-right">
              <a:extLst>
                <a:ext uri="{FF2B5EF4-FFF2-40B4-BE49-F238E27FC236}">
                  <a16:creationId xmlns:a16="http://schemas.microsoft.com/office/drawing/2014/main" id="{9A75BC3E-23AB-994F-A737-D732F987B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>
              <a:extLst>
                <a:ext uri="{FF2B5EF4-FFF2-40B4-BE49-F238E27FC236}">
                  <a16:creationId xmlns:a16="http://schemas.microsoft.com/office/drawing/2014/main" id="{48C6BD7A-0634-A94F-86DA-E3AF493371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581607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6" name="Object 2">
                          <a:extLst>
                            <a:ext uri="{FF2B5EF4-FFF2-40B4-BE49-F238E27FC236}">
                              <a16:creationId xmlns:a16="http://schemas.microsoft.com/office/drawing/2014/main" id="{60ED5C50-E483-874E-AEAC-00FF2E9DF0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47A12E9E-C99B-D844-AEDC-328F6364F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ADE692-D2D4-264D-BF79-5720BA9FFFE7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A17CFD-906F-E241-B746-7224B267D4AC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19" name="Picture 18" descr="PWG.jpg">
            <a:extLst>
              <a:ext uri="{FF2B5EF4-FFF2-40B4-BE49-F238E27FC236}">
                <a16:creationId xmlns:a16="http://schemas.microsoft.com/office/drawing/2014/main" id="{080735E9-0ECB-D945-A1A0-147AD9C5F2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851796" y="1990164"/>
            <a:ext cx="2831151" cy="23034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141B60-86F9-7D4D-909C-67886A25C567}"/>
              </a:ext>
            </a:extLst>
          </p:cNvPr>
          <p:cNvSpPr txBox="1"/>
          <p:nvPr/>
        </p:nvSpPr>
        <p:spPr>
          <a:xfrm>
            <a:off x="41376" y="4889600"/>
            <a:ext cx="4739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spin polarization passes from incident electrons to outgoing pair-produced positrons in the electromagnetic shower, when incident on a target, e.g. high-Z material useful.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D6FB54-AC5E-274C-8ADF-60A724DF7968}"/>
              </a:ext>
            </a:extLst>
          </p:cNvPr>
          <p:cNvSpPr/>
          <p:nvPr/>
        </p:nvSpPr>
        <p:spPr>
          <a:xfrm rot="1876840">
            <a:off x="6760766" y="1641174"/>
            <a:ext cx="666200" cy="198185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D8C8AC-1AC6-2749-AE5B-CD6A82F85CCF}"/>
              </a:ext>
            </a:extLst>
          </p:cNvPr>
          <p:cNvSpPr/>
          <p:nvPr/>
        </p:nvSpPr>
        <p:spPr>
          <a:xfrm rot="1876840">
            <a:off x="10526125" y="1655800"/>
            <a:ext cx="666200" cy="198185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C603-5F34-4241-BCBD-408DDE46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 for Polarized Positrons (</a:t>
            </a:r>
            <a:r>
              <a:rPr lang="en-US" dirty="0" err="1"/>
              <a:t>PEPPo</a:t>
            </a:r>
            <a:r>
              <a:rPr lang="en-US" dirty="0"/>
              <a:t>) @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7ABB1-13DF-2443-AEF0-49EFA132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781F9-BB01-0C47-82FF-92A2740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7C160FE2-E55F-A646-926C-D737680F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186" y="1854475"/>
            <a:ext cx="7239245" cy="33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Grames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, E.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Voutier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et al.,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JLab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Experiment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E12-11-105 (2011)</a:t>
            </a:r>
          </a:p>
        </p:txBody>
      </p:sp>
      <p:pic>
        <p:nvPicPr>
          <p:cNvPr id="8" name="Picture 7" descr="C:\Documents and Settings\grames\Desktop\images\install_111222\photo.JPG">
            <a:extLst>
              <a:ext uri="{FF2B5EF4-FFF2-40B4-BE49-F238E27FC236}">
                <a16:creationId xmlns:a16="http://schemas.microsoft.com/office/drawing/2014/main" id="{90D577B7-EDAA-A24C-AF0F-A694270F818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74" y="2419615"/>
            <a:ext cx="5001295" cy="3003623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5">
            <a:extLst>
              <a:ext uri="{FF2B5EF4-FFF2-40B4-BE49-F238E27FC236}">
                <a16:creationId xmlns:a16="http://schemas.microsoft.com/office/drawing/2014/main" id="{B402AED2-5555-CD43-B213-C885DE1A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79D13-5C41-6F4F-9DB3-AF3A60086D1E}"/>
              </a:ext>
            </a:extLst>
          </p:cNvPr>
          <p:cNvSpPr txBox="1"/>
          <p:nvPr/>
        </p:nvSpPr>
        <p:spPr>
          <a:xfrm>
            <a:off x="4812180" y="2322061"/>
            <a:ext cx="23620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8 MeV, 1</a:t>
            </a:r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400" b="1" dirty="0">
                <a:solidFill>
                  <a:srgbClr val="FF0000"/>
                </a:solidFill>
              </a:rPr>
              <a:t>A, 85% polarization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8F7B5-B5C4-FD4F-8256-E24E5C99CB3D}"/>
              </a:ext>
            </a:extLst>
          </p:cNvPr>
          <p:cNvGrpSpPr/>
          <p:nvPr/>
        </p:nvGrpSpPr>
        <p:grpSpPr>
          <a:xfrm>
            <a:off x="2000793" y="2232779"/>
            <a:ext cx="2131322" cy="3227769"/>
            <a:chOff x="7804339" y="2246324"/>
            <a:chExt cx="2131322" cy="322776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ED07772-FEA5-D64C-A76B-82D1179FD4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36" t="1793" r="9944" b="35509"/>
            <a:stretch/>
          </p:blipFill>
          <p:spPr bwMode="auto">
            <a:xfrm>
              <a:off x="8238732" y="2386961"/>
              <a:ext cx="1696929" cy="3087132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86CCCB-953E-FD47-AD5F-E20E0C2F4066}"/>
                </a:ext>
              </a:extLst>
            </p:cNvPr>
            <p:cNvSpPr txBox="1"/>
            <p:nvPr/>
          </p:nvSpPr>
          <p:spPr>
            <a:xfrm>
              <a:off x="7804339" y="2246324"/>
              <a:ext cx="17816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Tungsten (L=1mm)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Fixed &lt;100 W</a:t>
              </a:r>
            </a:p>
          </p:txBody>
        </p:sp>
      </p:grpSp>
      <p:sp>
        <p:nvSpPr>
          <p:cNvPr id="13" name="ZoneTexte 1">
            <a:extLst>
              <a:ext uri="{FF2B5EF4-FFF2-40B4-BE49-F238E27FC236}">
                <a16:creationId xmlns:a16="http://schemas.microsoft.com/office/drawing/2014/main" id="{1D37BBF7-DA49-DB42-8C85-A9E1ADF0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393652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B60A5-CEE3-4D47-B61E-32D66ECE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70031-0DB6-F440-8D3C-F9DAC330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84909-3DFF-CE42-86DC-E7C49063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224B971-D084-3845-853B-09D3CDE5E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6EB80995-3B38-6D49-AD28-33A63462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79DFC354-31A0-2A4D-8890-147A615C986C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E7FB8FA-C382-8340-A070-B4B0C8A12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3FBA5AFE-F363-9949-AB2F-66C6AA72D6E7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B23B6D-37BF-A44F-BC8E-E6D91C3A3700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CC9CA-6ACE-EE4F-A7A5-88AE2CD18CC4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3" name="Picture 10" descr="PRLMay2016illustration_F2b-01.jpg">
              <a:extLst>
                <a:ext uri="{FF2B5EF4-FFF2-40B4-BE49-F238E27FC236}">
                  <a16:creationId xmlns:a16="http://schemas.microsoft.com/office/drawing/2014/main" id="{AFFF9710-1FC5-CF45-BCF4-875C8C03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4" name="ZoneTexte 2">
              <a:extLst>
                <a:ext uri="{FF2B5EF4-FFF2-40B4-BE49-F238E27FC236}">
                  <a16:creationId xmlns:a16="http://schemas.microsoft.com/office/drawing/2014/main" id="{79854042-041C-1146-B6C0-D800896F5678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5" name="Picture 14" descr="Screen shot 2012-03-31 at 6.08.09 AM.png">
              <a:extLst>
                <a:ext uri="{FF2B5EF4-FFF2-40B4-BE49-F238E27FC236}">
                  <a16:creationId xmlns:a16="http://schemas.microsoft.com/office/drawing/2014/main" id="{7D3B7DBD-0C14-5143-8F73-6C5A3D57F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37C56155-9BA7-BE4B-AF2F-CE06D7B38E74}"/>
              </a:ext>
            </a:extLst>
          </p:cNvPr>
          <p:cNvSpPr/>
          <p:nvPr/>
        </p:nvSpPr>
        <p:spPr>
          <a:xfrm rot="16200000">
            <a:off x="6278569" y="5280526"/>
            <a:ext cx="790278" cy="3625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C3B7987F-5C18-4946-87CA-809A5F4D11B7}"/>
              </a:ext>
            </a:extLst>
          </p:cNvPr>
          <p:cNvSpPr/>
          <p:nvPr/>
        </p:nvSpPr>
        <p:spPr>
          <a:xfrm rot="16200000">
            <a:off x="6293842" y="3188939"/>
            <a:ext cx="790278" cy="3625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7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FD59E-FA00-5048-ADC4-313BA53C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ACA15-5446-E94D-A1CC-C0184A24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27B83B53-C9EA-184E-B69C-63B9E9C7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5" y="1060504"/>
            <a:ext cx="6040905" cy="50743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DDCACA-681F-B94B-9828-219BA264CE7F}"/>
              </a:ext>
            </a:extLst>
          </p:cNvPr>
          <p:cNvSpPr/>
          <p:nvPr/>
        </p:nvSpPr>
        <p:spPr>
          <a:xfrm>
            <a:off x="6819405" y="951699"/>
            <a:ext cx="501866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</a:pPr>
            <a:r>
              <a:rPr lang="en-US" sz="2800" dirty="0"/>
              <a:t>Comprises </a:t>
            </a:r>
            <a:r>
              <a:rPr lang="en-US" sz="2800" b="1" dirty="0"/>
              <a:t>20 contributions</a:t>
            </a:r>
            <a:r>
              <a:rPr lang="en-US" sz="2800" dirty="0"/>
              <a:t> from a community of </a:t>
            </a:r>
            <a:r>
              <a:rPr lang="en-US" sz="2800" b="1" dirty="0">
                <a:solidFill>
                  <a:srgbClr val="FF0000"/>
                </a:solidFill>
              </a:rPr>
              <a:t>230 physicists</a:t>
            </a:r>
            <a:r>
              <a:rPr lang="en-US" sz="2800" dirty="0"/>
              <a:t> representing </a:t>
            </a:r>
            <a:r>
              <a:rPr lang="en-US" sz="2800" b="1" dirty="0">
                <a:solidFill>
                  <a:srgbClr val="FF0000"/>
                </a:solidFill>
              </a:rPr>
              <a:t>75 institutions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just">
              <a:buClr>
                <a:srgbClr val="002060"/>
              </a:buClr>
            </a:pPr>
            <a:endParaRPr lang="en-US" sz="2000" dirty="0">
              <a:solidFill>
                <a:srgbClr val="FF0000"/>
              </a:solidFill>
            </a:endParaRPr>
          </a:p>
          <a:p>
            <a:pPr algn="just">
              <a:buClr>
                <a:srgbClr val="002060"/>
              </a:buClr>
            </a:pPr>
            <a:r>
              <a:rPr lang="en-US" sz="2000" dirty="0"/>
              <a:t>Physics reach of e+ beams at Jefferson Lab: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Two-photon effects in elastic scattering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Radiative effects in elastic scattering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charge radius of the proton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Parton Distributions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Generalized Parton Distributions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Electroweak couplings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The search for light dark matter particles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ü"/>
            </a:pPr>
            <a:r>
              <a:rPr lang="en-US" dirty="0"/>
              <a:t>Charged lepton-flavor violation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39DF5E-797D-9540-A60B-8B9B79EA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2021 – </a:t>
            </a:r>
            <a:r>
              <a:rPr lang="en-US" i="1" dirty="0"/>
              <a:t>Topical Issue of the European Physics Journal A</a:t>
            </a:r>
          </a:p>
        </p:txBody>
      </p:sp>
    </p:spTree>
    <p:extLst>
      <p:ext uri="{BB962C8B-B14F-4D97-AF65-F5344CB8AC3E}">
        <p14:creationId xmlns:p14="http://schemas.microsoft.com/office/powerpoint/2010/main" val="151026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6BD5-3A96-9B4A-8A1B-8FE4038C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Positron Working Group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3CEBB-79F2-3345-ADA1-66169A7C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CF056-98CF-1446-BAA1-673E80B04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96CD0-A17C-4648-B1A6-F7C1B858FA0A}"/>
              </a:ext>
            </a:extLst>
          </p:cNvPr>
          <p:cNvSpPr/>
          <p:nvPr/>
        </p:nvSpPr>
        <p:spPr>
          <a:xfrm>
            <a:off x="350262" y="958231"/>
            <a:ext cx="6719405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Users have made a strong case for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positron beams at CEBAF 12 GeV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would provide a new and unique probe at Jefferson Lab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Jefferson Lab Users Positron Working Group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250 members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75 institutions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2 conditionally approved PAC proposals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~ 100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polarized (&gt;60%) @ 11 GeV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~ 3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unpolarized @ 11 GeV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1A1ED-B45E-5F4A-8323-CF6E8D90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999" y="1037569"/>
            <a:ext cx="3989100" cy="50478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4045EEF-49A7-1C46-B456-94632641EC04}"/>
              </a:ext>
            </a:extLst>
          </p:cNvPr>
          <p:cNvSpPr/>
          <p:nvPr/>
        </p:nvSpPr>
        <p:spPr>
          <a:xfrm rot="5400000">
            <a:off x="1779603" y="772218"/>
            <a:ext cx="3492520" cy="751667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8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</TotalTime>
  <Words>2077</Words>
  <Application>Microsoft Macintosh PowerPoint</Application>
  <PresentationFormat>Widescreen</PresentationFormat>
  <Paragraphs>279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Century Gothic</vt:lpstr>
      <vt:lpstr>Courier New</vt:lpstr>
      <vt:lpstr>Symbol</vt:lpstr>
      <vt:lpstr>Times</vt:lpstr>
      <vt:lpstr>Wingdings</vt:lpstr>
      <vt:lpstr>Office Theme</vt:lpstr>
      <vt:lpstr>Equation</vt:lpstr>
      <vt:lpstr>Polarized positron source program at JLab</vt:lpstr>
      <vt:lpstr>Acknowledgments</vt:lpstr>
      <vt:lpstr>Jefferson Lab : CEBAF @ 12 GeV</vt:lpstr>
      <vt:lpstr>Spin polarization from GaAs/GaAsP</vt:lpstr>
      <vt:lpstr>Exploit electron spin polarization to produce polarized positrons</vt:lpstr>
      <vt:lpstr>Polarized Electrons for Polarized Positrons (PEPPo) @ CEBAF</vt:lpstr>
      <vt:lpstr>Polarized Positron Production</vt:lpstr>
      <vt:lpstr>2021 – Topical Issue of the European Physics Journal A</vt:lpstr>
      <vt:lpstr>Jefferson Lab Positron Working Group</vt:lpstr>
      <vt:lpstr>12 GeV CEBAF : Polarized Electron or Polarized Positron Beams</vt:lpstr>
      <vt:lpstr>PEPPo – Polarization and Intensity Trade Off</vt:lpstr>
      <vt:lpstr>LDRD : 123 MeV polarized-e driven PEPPo Injector</vt:lpstr>
      <vt:lpstr>CEBAF 12 GeV : Transverse Emittance* and Energy Spread†</vt:lpstr>
      <vt:lpstr>CEBAF 12 GeV : Magnetic Transport System</vt:lpstr>
      <vt:lpstr>LDRD : 123 MeV polarized-e driven PEPPo Injector</vt:lpstr>
      <vt:lpstr>CEBAF: an example of e-driven polarized source</vt:lpstr>
      <vt:lpstr>Increasing laser size to increase charge lifetime</vt:lpstr>
      <vt:lpstr>Operating &gt;1 mA for weeks</vt:lpstr>
      <vt:lpstr>Building a higher voltage – higher current – polarized electron source</vt:lpstr>
      <vt:lpstr>Goals over the next 5 years</vt:lpstr>
      <vt:lpstr>Low Energy Research Facility (LERF)</vt:lpstr>
      <vt:lpstr>LERF Infrastructure is well suited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66</cp:revision>
  <dcterms:created xsi:type="dcterms:W3CDTF">2022-02-22T17:23:46Z</dcterms:created>
  <dcterms:modified xsi:type="dcterms:W3CDTF">2022-03-01T13:09:25Z</dcterms:modified>
</cp:coreProperties>
</file>