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133" autoAdjust="0"/>
  </p:normalViewPr>
  <p:slideViewPr>
    <p:cSldViewPr snapToGrid="0" snapToObjects="1">
      <p:cViewPr varScale="1">
        <p:scale>
          <a:sx n="129" d="100"/>
          <a:sy n="129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3FE2-F67B-B246-8794-D480DFE2BC62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F1E8-32D1-5746-A697-E4ACC83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poelker@jlab.org" TargetMode="External"/><Relationship Id="rId3" Type="http://schemas.openxmlformats.org/officeDocument/2006/relationships/hyperlink" Target="mailto:grames@jlab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Relationship Id="rId6" Type="http://schemas.openxmlformats.org/officeDocument/2006/relationships/hyperlink" Target="http://opsweb.acc.jlab.org/CSUEApps/atlis/task/1430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hyperlink" Target="http://opsweb.acc.jlab.org/CSUEApps/atlis/task/1432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opsweb.acc.jlab.org/CSUEApps/atlis/task/141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6527" y="6086"/>
            <a:ext cx="447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Bubble Chamber Installation Kick-Off Meeting</a:t>
            </a:r>
          </a:p>
          <a:p>
            <a:pPr algn="ctr"/>
            <a:r>
              <a:rPr lang="en-US" dirty="0" smtClean="0"/>
              <a:t>May </a:t>
            </a:r>
            <a:r>
              <a:rPr lang="en-US" dirty="0" smtClean="0"/>
              <a:t>28, </a:t>
            </a:r>
            <a:r>
              <a:rPr lang="en-US" dirty="0" smtClean="0"/>
              <a:t>2014, Grames</a:t>
            </a:r>
            <a:endParaRPr lang="en-US" dirty="0"/>
          </a:p>
        </p:txBody>
      </p:sp>
      <p:pic>
        <p:nvPicPr>
          <p:cNvPr id="5" name="Picture 4" descr="Screen Shot 2014-05-27 at 12.05.0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9442" r="2651" b="6379"/>
          <a:stretch/>
        </p:blipFill>
        <p:spPr>
          <a:xfrm>
            <a:off x="1038173" y="2702874"/>
            <a:ext cx="7166651" cy="3874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2443" y="834735"/>
            <a:ext cx="661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Let’s discuss two jobs between the </a:t>
            </a:r>
            <a:r>
              <a:rPr lang="en-US" sz="2000" dirty="0" err="1" smtClean="0"/>
              <a:t>cryounit</a:t>
            </a:r>
            <a:r>
              <a:rPr lang="en-US" sz="2000" dirty="0" smtClean="0"/>
              <a:t> and injector gate.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61994" y="2063729"/>
            <a:ext cx="217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Bubble chamber (5D)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1227" y="2068862"/>
            <a:ext cx="195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fast valve (0L)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84478" y="2511768"/>
            <a:ext cx="526570" cy="151476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23828" y="2511768"/>
            <a:ext cx="123899" cy="1865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084" y="21424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cryounit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1355" y="2134578"/>
            <a:ext cx="59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gate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724550" y="2511768"/>
            <a:ext cx="483465" cy="15147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7934544" y="2503910"/>
            <a:ext cx="414842" cy="235890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9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7628" y="-13923"/>
            <a:ext cx="9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2416" y="613833"/>
            <a:ext cx="6365845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b="1" dirty="0" smtClean="0"/>
              <a:t>June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Final drawings and nomenclature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Fabricate &amp; purchase (pedestals, girders, vacuum components)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Decommission 5D line components (viewer, magnets)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Vacuum work to claim components for new beam line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Fast valve install ???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July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Complete fabrication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Assemble and align new girders in Test Lab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Points for new girders + Bubble Chamber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Test new Hall probe in tunnel, new </a:t>
            </a:r>
            <a:r>
              <a:rPr lang="en-US" dirty="0" err="1" smtClean="0"/>
              <a:t>picoammeter</a:t>
            </a:r>
            <a:r>
              <a:rPr lang="en-US" dirty="0" smtClean="0"/>
              <a:t> in ISB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Pull any cables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Fast valve controls ???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August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Receive + measure new dipole magnet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Move girders to tunnel, vacuum hookup + alignment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Controls hookup, testing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Receive, install, align Bubble Chamber from ANL, date TBD</a:t>
            </a:r>
          </a:p>
        </p:txBody>
      </p:sp>
    </p:spTree>
    <p:extLst>
      <p:ext uri="{BB962C8B-B14F-4D97-AF65-F5344CB8AC3E}">
        <p14:creationId xmlns:p14="http://schemas.microsoft.com/office/powerpoint/2010/main" val="108380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378" y="1674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Codes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2083" y="1058335"/>
            <a:ext cx="8032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 on fast valve or new 5 MeV dipole = ACCCIS / RSRSRC</a:t>
            </a:r>
          </a:p>
          <a:p>
            <a:endParaRPr lang="en-US" dirty="0"/>
          </a:p>
          <a:p>
            <a:r>
              <a:rPr lang="en-US" dirty="0" smtClean="0"/>
              <a:t>Labor on Bubble Chamber beam line = ACCCIS / ARDSRC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Procurements already rather well defined and largely complete, so accompany any unanticipated REQ’s w/ e-mail to </a:t>
            </a:r>
            <a:r>
              <a:rPr lang="en-US" dirty="0" smtClean="0">
                <a:hlinkClick r:id="rId2"/>
              </a:rPr>
              <a:t>poelker@jlab.org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grames@jlab.org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61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 b="28605"/>
          <a:stretch/>
        </p:blipFill>
        <p:spPr>
          <a:xfrm>
            <a:off x="90341" y="513682"/>
            <a:ext cx="8882195" cy="5379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654" y="0"/>
            <a:ext cx="497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Experiment Configuration (TBD): Winter SAD?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481024" y="2092222"/>
            <a:ext cx="3052898" cy="1645270"/>
          </a:xfrm>
          <a:custGeom>
            <a:avLst/>
            <a:gdLst>
              <a:gd name="connsiteX0" fmla="*/ 610905 w 3178597"/>
              <a:gd name="connsiteY0" fmla="*/ 576066 h 1645270"/>
              <a:gd name="connsiteX1" fmla="*/ 411114 w 3178597"/>
              <a:gd name="connsiteY1" fmla="*/ 590335 h 1645270"/>
              <a:gd name="connsiteX2" fmla="*/ 25803 w 3178597"/>
              <a:gd name="connsiteY2" fmla="*/ 1517815 h 1645270"/>
              <a:gd name="connsiteX3" fmla="*/ 1210278 w 3178597"/>
              <a:gd name="connsiteY3" fmla="*/ 1574891 h 1645270"/>
              <a:gd name="connsiteX4" fmla="*/ 3036937 w 3178597"/>
              <a:gd name="connsiteY4" fmla="*/ 932789 h 1645270"/>
              <a:gd name="connsiteX5" fmla="*/ 2780063 w 3178597"/>
              <a:gd name="connsiteY5" fmla="*/ 5309 h 1645270"/>
              <a:gd name="connsiteX6" fmla="*/ 610905 w 3178597"/>
              <a:gd name="connsiteY6" fmla="*/ 576066 h 164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597" h="1645270">
                <a:moveTo>
                  <a:pt x="610905" y="576066"/>
                </a:moveTo>
                <a:cubicBezTo>
                  <a:pt x="216080" y="673570"/>
                  <a:pt x="508631" y="433377"/>
                  <a:pt x="411114" y="590335"/>
                </a:cubicBezTo>
                <a:cubicBezTo>
                  <a:pt x="313597" y="747293"/>
                  <a:pt x="-107391" y="1353722"/>
                  <a:pt x="25803" y="1517815"/>
                </a:cubicBezTo>
                <a:cubicBezTo>
                  <a:pt x="158997" y="1681908"/>
                  <a:pt x="708422" y="1672395"/>
                  <a:pt x="1210278" y="1574891"/>
                </a:cubicBezTo>
                <a:cubicBezTo>
                  <a:pt x="1712134" y="1477387"/>
                  <a:pt x="2775306" y="1194386"/>
                  <a:pt x="3036937" y="932789"/>
                </a:cubicBezTo>
                <a:cubicBezTo>
                  <a:pt x="3298568" y="671192"/>
                  <a:pt x="3189159" y="69519"/>
                  <a:pt x="2780063" y="5309"/>
                </a:cubicBezTo>
                <a:cubicBezTo>
                  <a:pt x="2370968" y="-58901"/>
                  <a:pt x="1005730" y="478562"/>
                  <a:pt x="610905" y="57606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8691" y="4733800"/>
            <a:ext cx="2467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Target chamber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Dipole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Beam dump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Thin vacuum window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53840" y="3780299"/>
            <a:ext cx="1512703" cy="969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341" y="379429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or two (super)harps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3302" y="2996473"/>
            <a:ext cx="2622202" cy="741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3302" y="2092222"/>
            <a:ext cx="652835" cy="16452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98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4-05-27 at 12.32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r="13169" b="2785"/>
          <a:stretch/>
        </p:blipFill>
        <p:spPr>
          <a:xfrm>
            <a:off x="1598422" y="2393966"/>
            <a:ext cx="6744106" cy="44428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4857" y="2773098"/>
            <a:ext cx="102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5D NEW: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 rot="17701836">
            <a:off x="4115576" y="2526950"/>
            <a:ext cx="1295979" cy="327646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25408" y="231065"/>
            <a:ext cx="2783660" cy="1953400"/>
            <a:chOff x="152400" y="762000"/>
            <a:chExt cx="5636556" cy="3783025"/>
          </a:xfrm>
        </p:grpSpPr>
        <p:grpSp>
          <p:nvGrpSpPr>
            <p:cNvPr id="9" name="Group 8"/>
            <p:cNvGrpSpPr/>
            <p:nvPr/>
          </p:nvGrpSpPr>
          <p:grpSpPr>
            <a:xfrm>
              <a:off x="152400" y="762000"/>
              <a:ext cx="5555245" cy="3783025"/>
              <a:chOff x="2472612" y="1446781"/>
              <a:chExt cx="5555245" cy="378302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34" t="14251" b="15188"/>
              <a:stretch/>
            </p:blipFill>
            <p:spPr bwMode="auto">
              <a:xfrm>
                <a:off x="2472612" y="1651517"/>
                <a:ext cx="5180726" cy="3508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 rot="1465670">
                <a:off x="6628807" y="4239206"/>
                <a:ext cx="1184599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465670">
                <a:off x="6238498" y="4424368"/>
                <a:ext cx="962365" cy="5289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465670">
                <a:off x="7242916" y="3156750"/>
                <a:ext cx="715210" cy="700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465670">
                <a:off x="7586426" y="3691057"/>
                <a:ext cx="441431" cy="359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465670">
                <a:off x="7445998" y="2437381"/>
                <a:ext cx="441431" cy="359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465670">
                <a:off x="7217398" y="1446781"/>
                <a:ext cx="441431" cy="359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1"/>
            <a:stretch/>
          </p:blipFill>
          <p:spPr bwMode="auto">
            <a:xfrm rot="1538275">
              <a:off x="5057293" y="3099282"/>
              <a:ext cx="446620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89524">
              <a:off x="5580406" y="3482825"/>
              <a:ext cx="208550" cy="344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>
              <a:stCxn id="11" idx="1"/>
              <a:endCxn id="11" idx="1"/>
            </p:cNvCxnSpPr>
            <p:nvPr/>
          </p:nvCxnSpPr>
          <p:spPr>
            <a:xfrm>
              <a:off x="5780553" y="369615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728996" y="3649503"/>
              <a:ext cx="51557" cy="110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4732" y="337956"/>
            <a:ext cx="106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5D NOW:</a:t>
            </a:r>
            <a:endParaRPr lang="en-US" u="sng" dirty="0"/>
          </a:p>
        </p:txBody>
      </p:sp>
      <p:sp>
        <p:nvSpPr>
          <p:cNvPr id="24" name="Rectangle 23"/>
          <p:cNvSpPr/>
          <p:nvPr/>
        </p:nvSpPr>
        <p:spPr>
          <a:xfrm rot="17701836">
            <a:off x="3589376" y="985960"/>
            <a:ext cx="836317" cy="117804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1632478" y="287227"/>
            <a:ext cx="752581" cy="566721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1632478" y="2619193"/>
            <a:ext cx="752581" cy="566721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7701836">
            <a:off x="6479687" y="4246388"/>
            <a:ext cx="1551215" cy="2188728"/>
          </a:xfrm>
          <a:prstGeom prst="rect">
            <a:avLst/>
          </a:prstGeom>
          <a:noFill/>
          <a:ln w="38100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0019" y="6467513"/>
            <a:ext cx="388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Adding photon collimator/target/dump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599" y="4204509"/>
            <a:ext cx="2669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Upgrading “5 MeV Dipole”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9759" y="5372324"/>
            <a:ext cx="329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Reconfiguring electron beam line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104096" y="3278845"/>
            <a:ext cx="494326" cy="98760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001693" y="4204509"/>
            <a:ext cx="1085456" cy="12286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201090" y="5853950"/>
            <a:ext cx="200399" cy="6525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23 at 8.56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15747" r="9862" b="17381"/>
          <a:stretch/>
        </p:blipFill>
        <p:spPr>
          <a:xfrm>
            <a:off x="144549" y="1022119"/>
            <a:ext cx="3655774" cy="2643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693" y="-14562"/>
            <a:ext cx="266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Upgrading “5 MeV Dipole”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3314" y="4140095"/>
            <a:ext cx="79175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Plan is to </a:t>
            </a:r>
            <a:r>
              <a:rPr lang="en-US" dirty="0" smtClean="0"/>
              <a:t>built two </a:t>
            </a:r>
            <a:r>
              <a:rPr lang="en-US" dirty="0" smtClean="0"/>
              <a:t>(magnet + spare) in-hand by August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of magnet complete ... waiting on magnet vendor quote.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of fixture complete … due here this week.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Magnet measurement plan </a:t>
            </a:r>
            <a:r>
              <a:rPr lang="en-US" dirty="0" smtClean="0"/>
              <a:t>discussed last week … looks reasonable.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New </a:t>
            </a:r>
            <a:r>
              <a:rPr lang="en-US" dirty="0" err="1" smtClean="0"/>
              <a:t>insitu</a:t>
            </a:r>
            <a:r>
              <a:rPr lang="en-US" dirty="0" smtClean="0"/>
              <a:t> </a:t>
            </a:r>
            <a:r>
              <a:rPr lang="en-US" dirty="0" smtClean="0"/>
              <a:t>Hall probe + tunnel meter in</a:t>
            </a:r>
            <a:r>
              <a:rPr lang="en-US" dirty="0" smtClean="0"/>
              <a:t>-hand … software (</a:t>
            </a:r>
            <a:r>
              <a:rPr lang="en-US" dirty="0" err="1" smtClean="0"/>
              <a:t>Croke</a:t>
            </a:r>
            <a:r>
              <a:rPr lang="en-US" dirty="0" smtClean="0"/>
              <a:t>) to do controls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EGG will </a:t>
            </a:r>
            <a:r>
              <a:rPr lang="en-US" dirty="0" smtClean="0"/>
              <a:t>swap magnets </a:t>
            </a:r>
            <a:r>
              <a:rPr lang="en-US" dirty="0" smtClean="0"/>
              <a:t>when NEW is ready, </a:t>
            </a:r>
            <a:r>
              <a:rPr lang="en-US" dirty="0" smtClean="0"/>
              <a:t>latter half of August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Will use same 10A trim 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Will need alignment support … using new fixture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Will need to update field map, CED, </a:t>
            </a:r>
            <a:r>
              <a:rPr lang="en-US" dirty="0" err="1" smtClean="0"/>
              <a:t>songsheet</a:t>
            </a:r>
            <a:r>
              <a:rPr lang="en-US" dirty="0" smtClean="0"/>
              <a:t>, name instances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9387" y="652787"/>
            <a:ext cx="75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NOW: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391034" y="652787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NEW:</a:t>
            </a:r>
            <a:endParaRPr lang="en-US" u="sng" dirty="0"/>
          </a:p>
        </p:txBody>
      </p:sp>
      <p:pic>
        <p:nvPicPr>
          <p:cNvPr id="7" name="Picture 6" descr="DL MAG &amp; MOU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95" y="1022120"/>
            <a:ext cx="2855710" cy="28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5078" y="1678754"/>
            <a:ext cx="3297831" cy="2436609"/>
            <a:chOff x="498106" y="1541913"/>
            <a:chExt cx="2871149" cy="1953400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498106" y="1541913"/>
              <a:ext cx="2783660" cy="1953400"/>
              <a:chOff x="152400" y="762000"/>
              <a:chExt cx="5636556" cy="378302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400" y="762000"/>
                <a:ext cx="5555245" cy="3783025"/>
                <a:chOff x="2472612" y="1446781"/>
                <a:chExt cx="5555245" cy="3783025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4" t="14251" b="15188"/>
                <a:stretch/>
              </p:blipFill>
              <p:spPr bwMode="auto">
                <a:xfrm>
                  <a:off x="2472612" y="1651517"/>
                  <a:ext cx="5180726" cy="3508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Rectangle 10"/>
                <p:cNvSpPr/>
                <p:nvPr/>
              </p:nvSpPr>
              <p:spPr>
                <a:xfrm rot="1465670">
                  <a:off x="6628807" y="4239206"/>
                  <a:ext cx="1184599" cy="990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465670">
                  <a:off x="6238498" y="4424368"/>
                  <a:ext cx="962365" cy="5289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465670">
                  <a:off x="7242916" y="3156750"/>
                  <a:ext cx="715210" cy="700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465670">
                  <a:off x="7586426" y="3691057"/>
                  <a:ext cx="441431" cy="3596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1465670">
                  <a:off x="7445998" y="2437381"/>
                  <a:ext cx="441431" cy="3596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rot="1465670">
                  <a:off x="7217398" y="1446781"/>
                  <a:ext cx="441431" cy="3596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61"/>
              <a:stretch/>
            </p:blipFill>
            <p:spPr bwMode="auto">
              <a:xfrm rot="1538275">
                <a:off x="5057293" y="3099282"/>
                <a:ext cx="446620" cy="1300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189524">
                <a:off x="5580406" y="3482825"/>
                <a:ext cx="208550" cy="344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Connector 7"/>
              <p:cNvCxnSpPr>
                <a:stCxn id="7" idx="1"/>
                <a:endCxn id="7" idx="1"/>
              </p:cNvCxnSpPr>
              <p:nvPr/>
            </p:nvCxnSpPr>
            <p:spPr>
              <a:xfrm>
                <a:off x="5780553" y="369615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728996" y="3649503"/>
                <a:ext cx="51557" cy="1107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 rot="17701836">
              <a:off x="2362074" y="2296808"/>
              <a:ext cx="836317" cy="117804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70653" y="14064"/>
            <a:ext cx="604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Decommission 5D beam line (prep task for Bubble installation)</a:t>
            </a:r>
            <a:endParaRPr lang="en-US" dirty="0"/>
          </a:p>
        </p:txBody>
      </p:sp>
      <p:pic>
        <p:nvPicPr>
          <p:cNvPr id="21" name="Picture 20" descr="photo-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11117" r="9894" b="2897"/>
          <a:stretch/>
        </p:blipFill>
        <p:spPr>
          <a:xfrm>
            <a:off x="3927919" y="941821"/>
            <a:ext cx="5023779" cy="38878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16200000">
            <a:off x="6688853" y="907741"/>
            <a:ext cx="1820237" cy="2705457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9230" y="4947749"/>
            <a:ext cx="899477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De-Post dump and </a:t>
            </a:r>
            <a:r>
              <a:rPr lang="en-US" dirty="0" smtClean="0"/>
              <a:t>dismantle </a:t>
            </a:r>
            <a:r>
              <a:rPr lang="en-US" dirty="0" smtClean="0"/>
              <a:t>lead hut </a:t>
            </a:r>
            <a:r>
              <a:rPr lang="en-US" dirty="0" smtClean="0"/>
              <a:t>– done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Temporarily disconnect and safe BPM electronics  - done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Temporarily dismount ITV5D01 electronics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De-energize and disconnect power to MQD5D00, MQD5D01 (others have safe connectors)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EGG will temporarily isolate quad and dump </a:t>
            </a:r>
            <a:r>
              <a:rPr lang="en-US" dirty="0" smtClean="0"/>
              <a:t>LCW + viewer air lines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EGG will temporarily vent to remove </a:t>
            </a:r>
            <a:r>
              <a:rPr lang="en-US" dirty="0" smtClean="0">
                <a:solidFill>
                  <a:srgbClr val="FF0000"/>
                </a:solidFill>
              </a:rPr>
              <a:t>red boxed </a:t>
            </a:r>
            <a:r>
              <a:rPr lang="en-US" dirty="0" smtClean="0"/>
              <a:t>items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1505454" y="276233"/>
            <a:ext cx="596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hlinkClick r:id="rId6"/>
              </a:rPr>
              <a:t>http://opsweb.acc.jlab.org/CSUEApps/atlis/task/14308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365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2714 BC Beamline iso 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81" y="912091"/>
            <a:ext cx="6907615" cy="5840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7981" y="14064"/>
            <a:ext cx="658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Installation : one perspective to get overall  size / positioning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23262" y="383396"/>
            <a:ext cx="564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http://opsweb.acc.jlab.org/CSUEApps/atlis/task/</a:t>
            </a:r>
            <a:r>
              <a:rPr lang="en-US" dirty="0" smtClean="0">
                <a:hlinkClick r:id="rId3"/>
              </a:rPr>
              <a:t>14323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747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48067"/>
              </p:ext>
            </p:extLst>
          </p:nvPr>
        </p:nvGraphicFramePr>
        <p:xfrm>
          <a:off x="278773" y="3205353"/>
          <a:ext cx="8680500" cy="311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6536"/>
                <a:gridCol w="1208014"/>
                <a:gridCol w="1311264"/>
                <a:gridCol w="4364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Old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Proposed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Comment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MBV0L02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MDL0L02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r>
                        <a:rPr lang="en-US" sz="1200" baseline="0" dirty="0" smtClean="0"/>
                        <a:t> 10A, but new field map, limits.  New Hall probe instrument.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MBH5D00H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MBH5D00V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VBV5D00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VIP5D00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Ion pump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ITV5D00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Viewer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MQD5D00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IPM5D00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1638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MBH5D00AH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</a:tr>
              <a:tr h="1269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MBH5D00AV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change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2294" y="2396"/>
            <a:ext cx="628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Installation (1</a:t>
            </a:r>
            <a:r>
              <a:rPr lang="en-US" baseline="30000" dirty="0" smtClean="0"/>
              <a:t>st</a:t>
            </a:r>
            <a:r>
              <a:rPr lang="en-US" dirty="0" smtClean="0"/>
              <a:t> half of beam line, continues on next page)</a:t>
            </a:r>
            <a:endParaRPr lang="en-US" dirty="0"/>
          </a:p>
        </p:txBody>
      </p:sp>
      <p:pic>
        <p:nvPicPr>
          <p:cNvPr id="5" name="Picture 4" descr="052714 BC Beamline ele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22150" r="4683" b="11363"/>
          <a:stretch/>
        </p:blipFill>
        <p:spPr>
          <a:xfrm>
            <a:off x="547221" y="465991"/>
            <a:ext cx="7454588" cy="2447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431240" y="487710"/>
            <a:ext cx="2542244" cy="2310278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1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714 BC Beamline ele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22150" r="4683" b="11363"/>
          <a:stretch/>
        </p:blipFill>
        <p:spPr>
          <a:xfrm>
            <a:off x="547221" y="383396"/>
            <a:ext cx="7454588" cy="244797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80008"/>
              </p:ext>
            </p:extLst>
          </p:nvPr>
        </p:nvGraphicFramePr>
        <p:xfrm>
          <a:off x="185849" y="2814514"/>
          <a:ext cx="8776174" cy="3997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5667"/>
                <a:gridCol w="1393864"/>
                <a:gridCol w="980866"/>
                <a:gridCol w="55857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Old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Name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Proposed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Comment</a:t>
                      </a:r>
                      <a:endParaRPr lang="en-US" sz="1100" dirty="0"/>
                    </a:p>
                  </a:txBody>
                  <a:tcPr/>
                </a:tc>
              </a:tr>
              <a:tr h="1314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MQD5D01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Quad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 position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IPM5D01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BPM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 position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Corrector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MBH5D01H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</a:t>
                      </a:r>
                      <a:r>
                        <a:rPr lang="en-US" sz="1100" baseline="0" dirty="0" smtClean="0"/>
                        <a:t> – needs 1A</a:t>
                      </a:r>
                      <a:endParaRPr lang="en-US" sz="11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Corrector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MBH5D01V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 – needs 1A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FV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gauge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VCG5D01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 – fast valve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Faraday Cup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IFY5D01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PEPPo</a:t>
                      </a:r>
                      <a:r>
                        <a:rPr lang="en-US" sz="1100" dirty="0" smtClean="0"/>
                        <a:t> cross,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Interlock ITV5D01,</a:t>
                      </a:r>
                      <a:r>
                        <a:rPr lang="en-US" sz="1100" baseline="0" dirty="0" smtClean="0"/>
                        <a:t> new LCW spigot, new </a:t>
                      </a:r>
                      <a:r>
                        <a:rPr lang="en-US" sz="1100" baseline="0" dirty="0" err="1" smtClean="0"/>
                        <a:t>picoammeter</a:t>
                      </a:r>
                      <a:endParaRPr lang="en-US" sz="11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ITV5D01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Viewer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same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 position,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PEPPo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cross,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Interlock IFY5D01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VIP5D01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Ion pump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 position</a:t>
                      </a:r>
                    </a:p>
                  </a:txBody>
                  <a:tcPr/>
                </a:tc>
              </a:tr>
              <a:tr h="1285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Corrector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MBH5D01AH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 – needs 1A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5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Corrector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MBH5D01AV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 – needs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1A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5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IDL5D01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Dump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(1kW radiator)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same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 position,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Reuse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LCW spigot, reuse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picoammeter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channel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5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Photon collimator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IPC5D01 ?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New, ANL ships copper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annulus, S/A support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5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Bubble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ITG5D01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ANL ships, installation &amp; S/A support, requires X (TBD) network/video cables to ISB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5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Photon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dump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IDL5D01 ?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New, solid aluminum block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positioned within 5mm on stand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9027" y="0"/>
            <a:ext cx="701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Installation (2</a:t>
            </a:r>
            <a:r>
              <a:rPr lang="en-US" baseline="30000" dirty="0" smtClean="0"/>
              <a:t>nd</a:t>
            </a:r>
            <a:r>
              <a:rPr lang="en-US" dirty="0" smtClean="0"/>
              <a:t> half of beam line, continues from previous page)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4287774" y="-1036293"/>
            <a:ext cx="2378203" cy="521758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204" y="0"/>
            <a:ext cx="642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Installation – Supplemental Electron Dump/Radiator Image</a:t>
            </a:r>
            <a:endParaRPr lang="en-US" dirty="0"/>
          </a:p>
        </p:txBody>
      </p:sp>
      <p:pic>
        <p:nvPicPr>
          <p:cNvPr id="3" name="Picture 2" descr="Bubble_Beamline_elev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b="4409"/>
          <a:stretch/>
        </p:blipFill>
        <p:spPr>
          <a:xfrm>
            <a:off x="1402204" y="536870"/>
            <a:ext cx="6413754" cy="3372633"/>
          </a:xfrm>
          <a:prstGeom prst="rect">
            <a:avLst/>
          </a:prstGeom>
        </p:spPr>
      </p:pic>
      <p:pic>
        <p:nvPicPr>
          <p:cNvPr id="4" name="Picture 3" descr="Screen Shot 2014-05-27 at 2.1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79" y="4485398"/>
            <a:ext cx="3432595" cy="2194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148" y="5089943"/>
            <a:ext cx="4095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 (radiator) similar to Faraday cup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6mm Cu wall brazed to SS nipple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LCW cooled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Ceramic joint allow current monitoring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97257" y="1641584"/>
            <a:ext cx="722744" cy="3448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7206" y="1280229"/>
            <a:ext cx="5401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Prelim</a:t>
            </a:r>
          </a:p>
          <a:p>
            <a:r>
              <a:rPr lang="en-US" sz="1050" dirty="0" smtClean="0"/>
              <a:t>design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179900" y="4788067"/>
            <a:ext cx="5401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Final</a:t>
            </a:r>
          </a:p>
          <a:p>
            <a:r>
              <a:rPr lang="en-US" sz="1050" dirty="0" smtClean="0"/>
              <a:t>design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855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247" y="361557"/>
            <a:ext cx="534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http://opsweb.acc.jlab.org/CSUEApps/atlis/task/14130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48212" y="-13923"/>
            <a:ext cx="393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fast valve downstream of </a:t>
            </a:r>
            <a:r>
              <a:rPr lang="en-US" dirty="0" err="1" smtClean="0"/>
              <a:t>cryounit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8212" y="946329"/>
            <a:ext cx="391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(Heckman) + ICN (</a:t>
            </a:r>
            <a:r>
              <a:rPr lang="en-US" dirty="0" err="1" smtClean="0"/>
              <a:t>Kortze</a:t>
            </a:r>
            <a:r>
              <a:rPr lang="en-US" dirty="0" smtClean="0"/>
              <a:t>) + PSS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8628" y="1787223"/>
            <a:ext cx="3471237" cy="4234262"/>
            <a:chOff x="595934" y="1530382"/>
            <a:chExt cx="4042875" cy="4813762"/>
          </a:xfrm>
        </p:grpSpPr>
        <p:pic>
          <p:nvPicPr>
            <p:cNvPr id="4" name="Picture 3" descr="FV_locati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34" y="1530382"/>
              <a:ext cx="4042875" cy="481376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618472" y="5015580"/>
              <a:ext cx="774369" cy="877576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44" y="2425715"/>
            <a:ext cx="4531407" cy="33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6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811</Words>
  <Application>Microsoft Macintosh PowerPoint</Application>
  <PresentationFormat>On-screen Show (4:3)</PresentationFormat>
  <Paragraphs>186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26</cp:revision>
  <dcterms:created xsi:type="dcterms:W3CDTF">2014-05-27T15:58:56Z</dcterms:created>
  <dcterms:modified xsi:type="dcterms:W3CDTF">2014-05-28T12:15:35Z</dcterms:modified>
</cp:coreProperties>
</file>